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80" r:id="rId2"/>
  </p:sldMasterIdLst>
  <p:notesMasterIdLst>
    <p:notesMasterId r:id="rId45"/>
  </p:notesMasterIdLst>
  <p:handoutMasterIdLst>
    <p:handoutMasterId r:id="rId46"/>
  </p:handoutMasterIdLst>
  <p:sldIdLst>
    <p:sldId id="256" r:id="rId3"/>
    <p:sldId id="315" r:id="rId4"/>
    <p:sldId id="257" r:id="rId5"/>
    <p:sldId id="278" r:id="rId6"/>
    <p:sldId id="277" r:id="rId7"/>
    <p:sldId id="285" r:id="rId8"/>
    <p:sldId id="316" r:id="rId9"/>
    <p:sldId id="281" r:id="rId10"/>
    <p:sldId id="286" r:id="rId11"/>
    <p:sldId id="362" r:id="rId12"/>
    <p:sldId id="337" r:id="rId13"/>
    <p:sldId id="352" r:id="rId14"/>
    <p:sldId id="353" r:id="rId15"/>
    <p:sldId id="393" r:id="rId16"/>
    <p:sldId id="394" r:id="rId17"/>
    <p:sldId id="395" r:id="rId18"/>
    <p:sldId id="396" r:id="rId19"/>
    <p:sldId id="398" r:id="rId20"/>
    <p:sldId id="399" r:id="rId21"/>
    <p:sldId id="400" r:id="rId22"/>
    <p:sldId id="409" r:id="rId23"/>
    <p:sldId id="410" r:id="rId24"/>
    <p:sldId id="411" r:id="rId25"/>
    <p:sldId id="412" r:id="rId26"/>
    <p:sldId id="402" r:id="rId27"/>
    <p:sldId id="299" r:id="rId28"/>
    <p:sldId id="317" r:id="rId29"/>
    <p:sldId id="308" r:id="rId30"/>
    <p:sldId id="338" r:id="rId31"/>
    <p:sldId id="318" r:id="rId32"/>
    <p:sldId id="319" r:id="rId33"/>
    <p:sldId id="341" r:id="rId34"/>
    <p:sldId id="322" r:id="rId35"/>
    <p:sldId id="320" r:id="rId36"/>
    <p:sldId id="383" r:id="rId37"/>
    <p:sldId id="325" r:id="rId38"/>
    <p:sldId id="326" r:id="rId39"/>
    <p:sldId id="386" r:id="rId40"/>
    <p:sldId id="329" r:id="rId41"/>
    <p:sldId id="330" r:id="rId42"/>
    <p:sldId id="388" r:id="rId43"/>
    <p:sldId id="275" r:id="rId44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9D64EAD-F4C7-43D6-931A-D579DF45E44F}">
          <p14:sldIdLst>
            <p14:sldId id="256"/>
            <p14:sldId id="315"/>
            <p14:sldId id="257"/>
            <p14:sldId id="278"/>
            <p14:sldId id="277"/>
            <p14:sldId id="285"/>
            <p14:sldId id="316"/>
            <p14:sldId id="281"/>
            <p14:sldId id="286"/>
            <p14:sldId id="362"/>
            <p14:sldId id="337"/>
            <p14:sldId id="352"/>
            <p14:sldId id="353"/>
            <p14:sldId id="393"/>
            <p14:sldId id="394"/>
            <p14:sldId id="395"/>
            <p14:sldId id="396"/>
            <p14:sldId id="398"/>
            <p14:sldId id="399"/>
            <p14:sldId id="400"/>
            <p14:sldId id="409"/>
            <p14:sldId id="410"/>
            <p14:sldId id="411"/>
            <p14:sldId id="412"/>
            <p14:sldId id="402"/>
            <p14:sldId id="299"/>
            <p14:sldId id="317"/>
            <p14:sldId id="308"/>
            <p14:sldId id="338"/>
            <p14:sldId id="318"/>
            <p14:sldId id="319"/>
            <p14:sldId id="341"/>
            <p14:sldId id="322"/>
            <p14:sldId id="320"/>
            <p14:sldId id="383"/>
            <p14:sldId id="325"/>
            <p14:sldId id="326"/>
            <p14:sldId id="386"/>
            <p14:sldId id="329"/>
            <p14:sldId id="330"/>
            <p14:sldId id="388"/>
            <p14:sldId id="27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FF3"/>
    <a:srgbClr val="F0AE0A"/>
    <a:srgbClr val="BF41F1"/>
    <a:srgbClr val="002A7E"/>
    <a:srgbClr val="669900"/>
    <a:srgbClr val="83B145"/>
    <a:srgbClr val="003399"/>
    <a:srgbClr val="002F8E"/>
    <a:srgbClr val="0B3E77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79855" autoAdjust="0"/>
  </p:normalViewPr>
  <p:slideViewPr>
    <p:cSldViewPr>
      <p:cViewPr>
        <p:scale>
          <a:sx n="100" d="100"/>
          <a:sy n="100" d="100"/>
        </p:scale>
        <p:origin x="-1866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555696907993828"/>
          <c:y val="4.3402193510906538E-2"/>
          <c:w val="0.55374471142550641"/>
          <c:h val="0.95540258852181148"/>
        </c:manualLayout>
      </c:layout>
      <c:bar3D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3529984"/>
        <c:axId val="453531520"/>
        <c:axId val="0"/>
      </c:bar3DChart>
      <c:catAx>
        <c:axId val="453529984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453531520"/>
        <c:crosses val="autoZero"/>
        <c:auto val="1"/>
        <c:lblAlgn val="ctr"/>
        <c:lblOffset val="100"/>
        <c:noMultiLvlLbl val="0"/>
      </c:catAx>
      <c:valAx>
        <c:axId val="453531520"/>
        <c:scaling>
          <c:orientation val="minMax"/>
        </c:scaling>
        <c:delete val="0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0.00" sourceLinked="1"/>
        <c:majorTickMark val="out"/>
        <c:minorTickMark val="none"/>
        <c:tickLblPos val="nextTo"/>
        <c:crossAx val="4535299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1000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1087741809540277"/>
          <c:y val="0"/>
          <c:w val="0.46789655784085987"/>
          <c:h val="0.9857903889275599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значение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1.7770921565737601E-2"/>
                  <c:y val="-4.8606100198551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45-4A6E-8961-85391B64F525}"/>
                </c:ext>
              </c:extLst>
            </c:dLbl>
            <c:dLbl>
              <c:idx val="1"/>
              <c:layout>
                <c:manualLayout>
                  <c:x val="-2.0601078764250432E-2"/>
                  <c:y val="-4.8320173009728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6A-49F0-8597-34BBF91AC36D}"/>
                </c:ext>
              </c:extLst>
            </c:dLbl>
            <c:dLbl>
              <c:idx val="2"/>
              <c:layout>
                <c:manualLayout>
                  <c:x val="-2.9430112520357866E-2"/>
                  <c:y val="-4.8319982772078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6A-49F0-8597-34BBF91AC36D}"/>
                </c:ext>
              </c:extLst>
            </c:dLbl>
            <c:dLbl>
              <c:idx val="3"/>
              <c:layout>
                <c:manualLayout>
                  <c:x val="-2.795860689433987E-2"/>
                  <c:y val="-4.8320363247379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CF-43A8-91FA-DF36CC971F87}"/>
                </c:ext>
              </c:extLst>
            </c:dLbl>
            <c:dLbl>
              <c:idx val="4"/>
              <c:layout>
                <c:manualLayout>
                  <c:x val="-2.9430112520357866E-2"/>
                  <c:y val="-4.8320363247379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CF-43A8-91FA-DF36CC971F87}"/>
                </c:ext>
              </c:extLst>
            </c:dLbl>
            <c:dLbl>
              <c:idx val="5"/>
              <c:layout>
                <c:manualLayout>
                  <c:x val="-3.0901618146375754E-2"/>
                  <c:y val="-5.0736000934447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CF-43A8-91FA-DF36CC971F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Общий показатель оценки  качества, в баллах</c:v>
                </c:pt>
                <c:pt idx="1">
                  <c:v>1. Показатели, характеризующие открытость и доступность информации об  организации культуры</c:v>
                </c:pt>
                <c:pt idx="2">
                  <c:v>2. Показатели, характеризующие комфортность условий предоставления услуг</c:v>
                </c:pt>
                <c:pt idx="3">
                  <c:v>3. Показатели, характеризующие доступность услуг для инвалидов</c:v>
                </c:pt>
                <c:pt idx="4">
                  <c:v>4. Показатели, характеризующие доброжелательность, вежливость работников организации культуры</c:v>
                </c:pt>
                <c:pt idx="5">
                  <c:v>5. Показатели, характеризующие удовлетворенность условиями оказания услуг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93.24</c:v>
                </c:pt>
                <c:pt idx="1">
                  <c:v>97.24</c:v>
                </c:pt>
                <c:pt idx="2">
                  <c:v>98.03</c:v>
                </c:pt>
                <c:pt idx="3">
                  <c:v>74.209999999999994</c:v>
                </c:pt>
                <c:pt idx="4">
                  <c:v>98.77</c:v>
                </c:pt>
                <c:pt idx="5">
                  <c:v>97.94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45-4A6E-8961-85391B64F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3874432"/>
        <c:axId val="473875968"/>
        <c:axId val="0"/>
      </c:bar3DChart>
      <c:catAx>
        <c:axId val="4738744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73875968"/>
        <c:crosses val="autoZero"/>
        <c:auto val="1"/>
        <c:lblAlgn val="ctr"/>
        <c:lblOffset val="100"/>
        <c:noMultiLvlLbl val="0"/>
      </c:catAx>
      <c:valAx>
        <c:axId val="473875968"/>
        <c:scaling>
          <c:orientation val="minMax"/>
        </c:scaling>
        <c:delete val="1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" sourceLinked="1"/>
        <c:majorTickMark val="out"/>
        <c:minorTickMark val="none"/>
        <c:tickLblPos val="none"/>
        <c:crossAx val="47387443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400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0821175998833457"/>
          <c:y val="1.6858237547892719E-2"/>
          <c:w val="0.45487518735983234"/>
          <c:h val="0.9817896434211854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значение</c:v>
                </c:pt>
              </c:strCache>
            </c:strRef>
          </c:tx>
          <c:spPr>
            <a:solidFill>
              <a:srgbClr val="7030A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2.4331421229982081E-2"/>
                  <c:y val="4.48309238770912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40-4F2F-830D-D858DE21A6C6}"/>
                </c:ext>
              </c:extLst>
            </c:dLbl>
            <c:dLbl>
              <c:idx val="1"/>
              <c:layout>
                <c:manualLayout>
                  <c:x val="2.5762681302333969E-2"/>
                  <c:y val="-2.241546193854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40-4F2F-830D-D858DE21A6C6}"/>
                </c:ext>
              </c:extLst>
            </c:dLbl>
            <c:dLbl>
              <c:idx val="2"/>
              <c:layout>
                <c:manualLayout>
                  <c:x val="2.719394137468575E-2"/>
                  <c:y val="4.48309238770920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40-4F2F-830D-D858DE21A6C6}"/>
                </c:ext>
              </c:extLst>
            </c:dLbl>
            <c:dLbl>
              <c:idx val="3"/>
              <c:layout>
                <c:manualLayout>
                  <c:x val="1.28813406511668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40-4F2F-830D-D858DE21A6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1. Показатели, характеризующие открытость и доступность информации об организации культуры</c:v>
                </c:pt>
                <c:pt idx="1">
                  <c:v>1.1. Соответствие информации о деятельности  организации культуры, размещенной на общедоступных информационных ресурсах, ее содержанию и порядку (форме), установленным НПА</c:v>
                </c:pt>
                <c:pt idx="2">
                  <c:v>1.2. Наличие на официальном сайте организации культуры информации о дистанционных способах обратной связи и взаимодействия с получателями услуг и их функционирование</c:v>
                </c:pt>
                <c:pt idx="3">
                  <c:v>1.3. Доля получателей услуг, удовлетворенных открытостью, полнотой и доступностью информации о деятельности организации культуры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97.24</c:v>
                </c:pt>
                <c:pt idx="1">
                  <c:v>95.7</c:v>
                </c:pt>
                <c:pt idx="2">
                  <c:v>96.39</c:v>
                </c:pt>
                <c:pt idx="3">
                  <c:v>98.96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72-4D4E-888C-44D9754CE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4977408"/>
        <c:axId val="454978944"/>
        <c:axId val="0"/>
      </c:bar3DChart>
      <c:catAx>
        <c:axId val="4549774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54978944"/>
        <c:crosses val="autoZero"/>
        <c:auto val="1"/>
        <c:lblAlgn val="ctr"/>
        <c:lblOffset val="100"/>
        <c:noMultiLvlLbl val="0"/>
      </c:catAx>
      <c:valAx>
        <c:axId val="454978944"/>
        <c:scaling>
          <c:orientation val="minMax"/>
        </c:scaling>
        <c:delete val="1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0.00" sourceLinked="1"/>
        <c:majorTickMark val="out"/>
        <c:minorTickMark val="none"/>
        <c:tickLblPos val="none"/>
        <c:crossAx val="45497740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400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значение</c:v>
                </c:pt>
              </c:strCache>
            </c:strRef>
          </c:tx>
          <c:spPr>
            <a:solidFill>
              <a:srgbClr val="E63FF3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2.4779159613481729E-2"/>
                  <c:y val="9.5334752595057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56-4EDD-8FF2-689C6CF8B5E9}"/>
                </c:ext>
              </c:extLst>
            </c:dLbl>
            <c:dLbl>
              <c:idx val="1"/>
              <c:layout>
                <c:manualLayout>
                  <c:x val="2.3321561989159377E-2"/>
                  <c:y val="1.4300400556094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56-4EDD-8FF2-689C6CF8B5E9}"/>
                </c:ext>
              </c:extLst>
            </c:dLbl>
            <c:dLbl>
              <c:idx val="2"/>
              <c:layout>
                <c:manualLayout>
                  <c:x val="2.08116247886626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56-4EDD-8FF2-689C6CF8B5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2. Показатели, характеризующие комфортность условий предоставления услуг</c:v>
                </c:pt>
                <c:pt idx="1">
                  <c:v>2.1. Обеспечение в  организации комфортных условий для предоставления услуг </c:v>
                </c:pt>
                <c:pt idx="2">
                  <c:v>2.2. Доля получателей услуг, удовлетворенных комфортностью предоставления услуг организацией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98.03</c:v>
                </c:pt>
                <c:pt idx="1">
                  <c:v>100</c:v>
                </c:pt>
                <c:pt idx="2">
                  <c:v>96.06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00-47D1-9609-BAB78DE469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4580480"/>
        <c:axId val="474582016"/>
        <c:axId val="0"/>
      </c:bar3DChart>
      <c:catAx>
        <c:axId val="47458048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74582016"/>
        <c:crosses val="autoZero"/>
        <c:auto val="1"/>
        <c:lblAlgn val="ctr"/>
        <c:lblOffset val="100"/>
        <c:noMultiLvlLbl val="0"/>
      </c:catAx>
      <c:valAx>
        <c:axId val="474582016"/>
        <c:scaling>
          <c:orientation val="minMax"/>
        </c:scaling>
        <c:delete val="1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0.00" sourceLinked="1"/>
        <c:majorTickMark val="out"/>
        <c:minorTickMark val="none"/>
        <c:tickLblPos val="none"/>
        <c:crossAx val="47458048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400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значение</c:v>
                </c:pt>
              </c:strCache>
            </c:strRef>
          </c:tx>
          <c:spPr>
            <a:solidFill>
              <a:srgbClr val="00B05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4575974570318527E-2"/>
                  <c:y val="4.44568978847697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C7-48D0-A70E-6023B6AD29C7}"/>
                </c:ext>
              </c:extLst>
            </c:dLbl>
            <c:dLbl>
              <c:idx val="1"/>
              <c:layout>
                <c:manualLayout>
                  <c:x val="2.0406364398446085E-2"/>
                  <c:y val="4.8498994314161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C7-48D0-A70E-6023B6AD29C7}"/>
                </c:ext>
              </c:extLst>
            </c:dLbl>
            <c:dLbl>
              <c:idx val="2"/>
              <c:layout>
                <c:manualLayout>
                  <c:x val="1.4575974570318527E-2"/>
                  <c:y val="7.27484914712427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C7-48D0-A70E-6023B6AD29C7}"/>
                </c:ext>
              </c:extLst>
            </c:dLbl>
            <c:dLbl>
              <c:idx val="3"/>
              <c:layout>
                <c:manualLayout>
                  <c:x val="-1.3118377113286664E-2"/>
                  <c:y val="-6.3048501667487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C7-48D0-A70E-6023B6AD29C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3. Показатели, характеризующие доступность услуг для инвалидов</c:v>
                </c:pt>
                <c:pt idx="1">
                  <c:v>3.1. Оборудование помещений  организации культуры и прилегающей к ней территории с учетом доступности для инвалидов</c:v>
                </c:pt>
                <c:pt idx="2">
                  <c:v>3.2. Обеспечение в организации культуры условий доступности, позволяющих инвалидам получать услуги наравне с другими</c:v>
                </c:pt>
                <c:pt idx="3">
                  <c:v>3.3. Доля инвалидов – получателей  услуг, удовлетворенных доступностью услуг для инвалидов 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74.209999999999994</c:v>
                </c:pt>
                <c:pt idx="1">
                  <c:v>55.77</c:v>
                </c:pt>
                <c:pt idx="2">
                  <c:v>70.7</c:v>
                </c:pt>
                <c:pt idx="3">
                  <c:v>97.26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D2-42A1-AE9C-646FDA0BD5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4171648"/>
        <c:axId val="474173440"/>
        <c:axId val="0"/>
      </c:bar3DChart>
      <c:catAx>
        <c:axId val="47417164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474173440"/>
        <c:crosses val="autoZero"/>
        <c:auto val="1"/>
        <c:lblAlgn val="ctr"/>
        <c:lblOffset val="100"/>
        <c:noMultiLvlLbl val="0"/>
      </c:catAx>
      <c:valAx>
        <c:axId val="474173440"/>
        <c:scaling>
          <c:orientation val="minMax"/>
        </c:scaling>
        <c:delete val="1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0.00" sourceLinked="1"/>
        <c:majorTickMark val="out"/>
        <c:minorTickMark val="none"/>
        <c:tickLblPos val="none"/>
        <c:crossAx val="474171648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>
      <a:noFill/>
    </a:ln>
  </c:spPr>
  <c:txPr>
    <a:bodyPr/>
    <a:lstStyle/>
    <a:p>
      <a:pPr>
        <a:defRPr sz="1400" b="1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0041145566011491"/>
          <c:y val="2.5313749152886346E-2"/>
          <c:w val="0.48355497231253447"/>
          <c:h val="0.9475195425042672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Минимальное значение</c:v>
                </c:pt>
              </c:strCache>
            </c:strRef>
          </c:tx>
          <c:spPr>
            <a:solidFill>
              <a:srgbClr val="00B0F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16607796562548E-2"/>
                  <c:y val="1.1506430815729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8D-4018-A2DF-018F57FE63EB}"/>
                </c:ext>
              </c:extLst>
            </c:dLbl>
            <c:dLbl>
              <c:idx val="1"/>
              <c:layout>
                <c:manualLayout>
                  <c:x val="1.8948766941414116E-2"/>
                  <c:y val="8.437818909891375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8D-4018-A2DF-018F57FE63EB}"/>
                </c:ext>
              </c:extLst>
            </c:dLbl>
            <c:dLbl>
              <c:idx val="2"/>
              <c:layout>
                <c:manualLayout>
                  <c:x val="5.830389828127453E-3"/>
                  <c:y val="3.9121248690824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8D-4018-A2DF-018F57FE63EB}"/>
                </c:ext>
              </c:extLst>
            </c:dLbl>
            <c:dLbl>
              <c:idx val="3"/>
              <c:layout>
                <c:manualLayout>
                  <c:x val="-8.7455847421912866E-3"/>
                  <c:y val="-6.4434816642929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8D-4018-A2DF-018F57FE63E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4. Показатели, характеризующие доброжелательность, вежливость работников организаций культуры</c:v>
                </c:pt>
                <c:pt idx="1">
                  <c:v>4.1. Доля получателей услуг, удовлетворенных доброжелательностью, вежливостью работников организации, обеспечивающих первичный контакт и информирование получателя услуги</c:v>
                </c:pt>
                <c:pt idx="2">
                  <c:v>4.2. Доля получателей услуг, удовлетворенных доброжелательностью, вежливостью работников организации, обеспечивающих непосредственное оказание услуги при обращении в организацию </c:v>
                </c:pt>
                <c:pt idx="3">
                  <c:v>4.3. Доля получателей услуг, удовлетворенных доброжелательностью, вежливостью работников организации при использовании дистанционных форм взаимодействия 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98.77</c:v>
                </c:pt>
                <c:pt idx="1">
                  <c:v>98.42</c:v>
                </c:pt>
                <c:pt idx="2">
                  <c:v>98.49</c:v>
                </c:pt>
                <c:pt idx="3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91-4535-8D18-DF629F1BB4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5394432"/>
        <c:axId val="475395968"/>
        <c:axId val="0"/>
      </c:bar3DChart>
      <c:catAx>
        <c:axId val="4753944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475395968"/>
        <c:crosses val="autoZero"/>
        <c:auto val="1"/>
        <c:lblAlgn val="ctr"/>
        <c:lblOffset val="100"/>
        <c:noMultiLvlLbl val="0"/>
      </c:catAx>
      <c:valAx>
        <c:axId val="475395968"/>
        <c:scaling>
          <c:orientation val="minMax"/>
        </c:scaling>
        <c:delete val="1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0.00" sourceLinked="1"/>
        <c:majorTickMark val="out"/>
        <c:minorTickMark val="none"/>
        <c:tickLblPos val="none"/>
        <c:crossAx val="475394432"/>
        <c:crosses val="autoZero"/>
        <c:crossBetween val="between"/>
      </c:valAx>
    </c:plotArea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1400" b="1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Минимальное значение</c:v>
                </c:pt>
              </c:strCache>
            </c:strRef>
          </c:tx>
          <c:spPr>
            <a:solidFill>
              <a:srgbClr val="FFC00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7.7354952763531966E-3"/>
                  <c:y val="9.84308800146948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96-4FBB-ACA5-53D0C6917308}"/>
                </c:ext>
              </c:extLst>
            </c:dLbl>
            <c:dLbl>
              <c:idx val="1"/>
              <c:layout>
                <c:manualLayout>
                  <c:x val="1.3923891497435958E-2"/>
                  <c:y val="7.3823160011022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96-4FBB-ACA5-53D0C6917308}"/>
                </c:ext>
              </c:extLst>
            </c:dLbl>
            <c:dLbl>
              <c:idx val="2"/>
              <c:layout>
                <c:manualLayout>
                  <c:x val="1.8565188663247831E-2"/>
                  <c:y val="7.3823160011021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96-4FBB-ACA5-53D0C6917308}"/>
                </c:ext>
              </c:extLst>
            </c:dLbl>
            <c:dLbl>
              <c:idx val="3"/>
              <c:layout>
                <c:manualLayout>
                  <c:x val="2.5889070429483369E-2"/>
                  <c:y val="1.487500664868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6785647670136547E-2"/>
                      <c:h val="4.96215642681954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796-4FBB-ACA5-53D0C691730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5. Показатели, характеризующие удовлетворенность условиями оказания услуг</c:v>
                </c:pt>
                <c:pt idx="1">
                  <c:v>5.1. Доля получателей услуг, которые готовы рекомендовать  организацию родственникам и знакомым </c:v>
                </c:pt>
                <c:pt idx="2">
                  <c:v>5.2. Доля получателей услуг, удовлетворенных организационными условиями предоставления услуг</c:v>
                </c:pt>
                <c:pt idx="3">
                  <c:v>5.3. Доля получателей услуг, удовлетворенных в целом условиями оказания услуг в  организации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97.94</c:v>
                </c:pt>
                <c:pt idx="1">
                  <c:v>97.39</c:v>
                </c:pt>
                <c:pt idx="2">
                  <c:v>97.9</c:v>
                </c:pt>
                <c:pt idx="3">
                  <c:v>98.22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C2-40BB-9503-3855BBCE8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4809856"/>
        <c:axId val="474811392"/>
        <c:axId val="0"/>
      </c:bar3DChart>
      <c:catAx>
        <c:axId val="47480985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474811392"/>
        <c:crosses val="autoZero"/>
        <c:auto val="1"/>
        <c:lblAlgn val="ctr"/>
        <c:lblOffset val="100"/>
        <c:noMultiLvlLbl val="0"/>
      </c:catAx>
      <c:valAx>
        <c:axId val="474811392"/>
        <c:scaling>
          <c:orientation val="minMax"/>
        </c:scaling>
        <c:delete val="1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0.00" sourceLinked="1"/>
        <c:majorTickMark val="out"/>
        <c:minorTickMark val="none"/>
        <c:tickLblPos val="none"/>
        <c:crossAx val="47480985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C96526-C03F-4CEA-AF24-A3241C37163E}" type="doc">
      <dgm:prSet loTypeId="urn:microsoft.com/office/officeart/2005/8/layout/list1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F19EF95-3517-4F55-98A3-EA35891E820E}">
      <dgm:prSet phldrT="[Текст]" custT="1"/>
      <dgm:spPr/>
      <dgm:t>
        <a:bodyPr/>
        <a:lstStyle/>
        <a:p>
          <a:endParaRPr lang="ru-RU" sz="2000" dirty="0"/>
        </a:p>
        <a:p>
          <a:r>
            <a:rPr lang="ru-RU" sz="2000" dirty="0"/>
            <a:t>1. Показатели, характеризующие </a:t>
          </a:r>
          <a:r>
            <a:rPr lang="ru-RU" sz="2000" u="sng" dirty="0"/>
            <a:t>открытость и доступность информации об организации культуры</a:t>
          </a:r>
        </a:p>
        <a:p>
          <a:endParaRPr lang="ru-RU" sz="2000" u="sng" dirty="0"/>
        </a:p>
      </dgm:t>
    </dgm:pt>
    <dgm:pt modelId="{18B96543-517E-459B-8A8B-1A0A80309B37}" type="parTrans" cxnId="{064059EF-39D2-4AF4-B8CD-72B23E6386D0}">
      <dgm:prSet/>
      <dgm:spPr/>
      <dgm:t>
        <a:bodyPr/>
        <a:lstStyle/>
        <a:p>
          <a:endParaRPr lang="ru-RU" sz="2000"/>
        </a:p>
      </dgm:t>
    </dgm:pt>
    <dgm:pt modelId="{83FDEDF6-3A52-4852-8D09-A56A881241E3}" type="sibTrans" cxnId="{064059EF-39D2-4AF4-B8CD-72B23E6386D0}">
      <dgm:prSet/>
      <dgm:spPr/>
      <dgm:t>
        <a:bodyPr/>
        <a:lstStyle/>
        <a:p>
          <a:endParaRPr lang="ru-RU" sz="2000"/>
        </a:p>
      </dgm:t>
    </dgm:pt>
    <dgm:pt modelId="{5C266D8E-89C4-4EFF-A601-EC5738DAE373}">
      <dgm:prSet phldrT="[Текст]" custT="1"/>
      <dgm:spPr/>
      <dgm:t>
        <a:bodyPr/>
        <a:lstStyle/>
        <a:p>
          <a:r>
            <a:rPr lang="ru-RU" sz="2000" dirty="0"/>
            <a:t>2. Показатели, характеризующие </a:t>
          </a:r>
          <a:r>
            <a:rPr lang="ru-RU" sz="2000" u="sng" dirty="0"/>
            <a:t>доступность услуг для инвалидов</a:t>
          </a:r>
        </a:p>
      </dgm:t>
    </dgm:pt>
    <dgm:pt modelId="{0EFCC5EB-6B7E-4C66-A4FA-76AB7287ABDD}" type="parTrans" cxnId="{CBDBD7D6-6401-4DDB-B786-D6FD0B07A417}">
      <dgm:prSet/>
      <dgm:spPr/>
      <dgm:t>
        <a:bodyPr/>
        <a:lstStyle/>
        <a:p>
          <a:endParaRPr lang="ru-RU" sz="2000"/>
        </a:p>
      </dgm:t>
    </dgm:pt>
    <dgm:pt modelId="{69AFE14C-FFDE-44B3-A8BD-DAB25B2899BB}" type="sibTrans" cxnId="{CBDBD7D6-6401-4DDB-B786-D6FD0B07A417}">
      <dgm:prSet/>
      <dgm:spPr/>
      <dgm:t>
        <a:bodyPr/>
        <a:lstStyle/>
        <a:p>
          <a:endParaRPr lang="ru-RU" sz="2000"/>
        </a:p>
      </dgm:t>
    </dgm:pt>
    <dgm:pt modelId="{AF7DF0E1-C83D-4EA1-B092-4165F6DAC3F3}">
      <dgm:prSet phldrT="[Текст]" custT="1"/>
      <dgm:spPr/>
      <dgm:t>
        <a:bodyPr/>
        <a:lstStyle/>
        <a:p>
          <a:endParaRPr lang="ru-RU" sz="2000" dirty="0"/>
        </a:p>
        <a:p>
          <a:r>
            <a:rPr lang="ru-RU" sz="2000" dirty="0"/>
            <a:t>4. . Показатели, характеризующие доброжелательность, вежливость работников организации культуры</a:t>
          </a:r>
        </a:p>
        <a:p>
          <a:endParaRPr lang="ru-RU" sz="2000" dirty="0"/>
        </a:p>
      </dgm:t>
    </dgm:pt>
    <dgm:pt modelId="{5FF13ECC-426F-42A7-8E27-2E4F0BDE3E1A}" type="parTrans" cxnId="{6C25F7B9-38AA-45DC-A20D-A32B1F3F588D}">
      <dgm:prSet/>
      <dgm:spPr/>
      <dgm:t>
        <a:bodyPr/>
        <a:lstStyle/>
        <a:p>
          <a:endParaRPr lang="ru-RU" sz="2000"/>
        </a:p>
      </dgm:t>
    </dgm:pt>
    <dgm:pt modelId="{3C52BC19-DF1C-4CD8-ABF1-17AB4EEDB82C}" type="sibTrans" cxnId="{6C25F7B9-38AA-45DC-A20D-A32B1F3F588D}">
      <dgm:prSet/>
      <dgm:spPr/>
      <dgm:t>
        <a:bodyPr/>
        <a:lstStyle/>
        <a:p>
          <a:endParaRPr lang="ru-RU" sz="2000"/>
        </a:p>
      </dgm:t>
    </dgm:pt>
    <dgm:pt modelId="{BA4EB070-897F-4023-A85C-90FAFCBF6021}">
      <dgm:prSet phldrT="[Текст]" custT="1"/>
      <dgm:spPr/>
      <dgm:t>
        <a:bodyPr/>
        <a:lstStyle/>
        <a:p>
          <a:r>
            <a:rPr lang="ru-RU" sz="2000" dirty="0"/>
            <a:t> 5. Показатели, характеризующие </a:t>
          </a:r>
          <a:r>
            <a:rPr lang="ru-RU" sz="2000" u="sng" dirty="0"/>
            <a:t>удовлетворенность условиями оказания услуг</a:t>
          </a:r>
        </a:p>
      </dgm:t>
    </dgm:pt>
    <dgm:pt modelId="{3E37EEE0-8E18-4472-A104-6BECED7B8D34}" type="parTrans" cxnId="{06A23681-4EF2-4C0E-9EB0-269584EA6150}">
      <dgm:prSet/>
      <dgm:spPr/>
      <dgm:t>
        <a:bodyPr/>
        <a:lstStyle/>
        <a:p>
          <a:endParaRPr lang="ru-RU" sz="2000"/>
        </a:p>
      </dgm:t>
    </dgm:pt>
    <dgm:pt modelId="{0835623C-CEA7-4D0C-A254-ADB8148DE2A2}" type="sibTrans" cxnId="{06A23681-4EF2-4C0E-9EB0-269584EA6150}">
      <dgm:prSet/>
      <dgm:spPr/>
      <dgm:t>
        <a:bodyPr/>
        <a:lstStyle/>
        <a:p>
          <a:endParaRPr lang="ru-RU" sz="2000"/>
        </a:p>
      </dgm:t>
    </dgm:pt>
    <dgm:pt modelId="{0DE79ED1-CCFE-425F-890F-F719A17FDF99}">
      <dgm:prSet phldrT="[Текст]" custT="1"/>
      <dgm:spPr/>
      <dgm:t>
        <a:bodyPr/>
        <a:lstStyle/>
        <a:p>
          <a:r>
            <a:rPr lang="ru-RU" sz="2000" dirty="0"/>
            <a:t>3. Показатели, характеризующие </a:t>
          </a:r>
          <a:r>
            <a:rPr lang="ru-RU" sz="2000" u="sng" dirty="0"/>
            <a:t>комфортность условий предоставления услуг</a:t>
          </a:r>
          <a:endParaRPr lang="ru-RU" sz="2000" dirty="0"/>
        </a:p>
      </dgm:t>
    </dgm:pt>
    <dgm:pt modelId="{76657EB9-512E-4E1F-9B3D-8FFCA4D675D1}" type="parTrans" cxnId="{6F8EA0F8-7357-4896-86D1-30DF5737A8BD}">
      <dgm:prSet/>
      <dgm:spPr/>
      <dgm:t>
        <a:bodyPr/>
        <a:lstStyle/>
        <a:p>
          <a:endParaRPr lang="ru-RU"/>
        </a:p>
      </dgm:t>
    </dgm:pt>
    <dgm:pt modelId="{06C964B3-601C-4D78-94C7-7956A53954CA}" type="sibTrans" cxnId="{6F8EA0F8-7357-4896-86D1-30DF5737A8BD}">
      <dgm:prSet/>
      <dgm:spPr/>
      <dgm:t>
        <a:bodyPr/>
        <a:lstStyle/>
        <a:p>
          <a:endParaRPr lang="ru-RU"/>
        </a:p>
      </dgm:t>
    </dgm:pt>
    <dgm:pt modelId="{05D25D57-0FEC-41BE-A7CA-BEED08D2BF6E}" type="pres">
      <dgm:prSet presAssocID="{C8C96526-C03F-4CEA-AF24-A3241C3716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4250E0-A070-40C2-9AEA-2FCF606CD2BB}" type="pres">
      <dgm:prSet presAssocID="{BF19EF95-3517-4F55-98A3-EA35891E820E}" presName="parentLin" presStyleCnt="0"/>
      <dgm:spPr/>
    </dgm:pt>
    <dgm:pt modelId="{8FA562FA-EF63-448F-88A2-14FCC029627F}" type="pres">
      <dgm:prSet presAssocID="{BF19EF95-3517-4F55-98A3-EA35891E820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BF7E485-EAEF-46A7-BDE0-6CC75B26E570}" type="pres">
      <dgm:prSet presAssocID="{BF19EF95-3517-4F55-98A3-EA35891E820E}" presName="parentText" presStyleLbl="node1" presStyleIdx="0" presStyleCnt="5" custScaleX="142997" custScaleY="2383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B3E5C-DCB9-4CCC-942C-6B748B589F77}" type="pres">
      <dgm:prSet presAssocID="{BF19EF95-3517-4F55-98A3-EA35891E820E}" presName="negativeSpace" presStyleCnt="0"/>
      <dgm:spPr/>
    </dgm:pt>
    <dgm:pt modelId="{AB76E6CE-BCEC-4DB3-8C2D-A3D18D98F949}" type="pres">
      <dgm:prSet presAssocID="{BF19EF95-3517-4F55-98A3-EA35891E820E}" presName="childText" presStyleLbl="conFgAcc1" presStyleIdx="0" presStyleCnt="5">
        <dgm:presLayoutVars>
          <dgm:bulletEnabled val="1"/>
        </dgm:presLayoutVars>
      </dgm:prSet>
      <dgm:spPr/>
    </dgm:pt>
    <dgm:pt modelId="{6B86C418-3829-463D-AA01-9CA35A447FBC}" type="pres">
      <dgm:prSet presAssocID="{83FDEDF6-3A52-4852-8D09-A56A881241E3}" presName="spaceBetweenRectangles" presStyleCnt="0"/>
      <dgm:spPr/>
    </dgm:pt>
    <dgm:pt modelId="{4095499F-3F5E-48E7-AF17-E36E5D1F9404}" type="pres">
      <dgm:prSet presAssocID="{5C266D8E-89C4-4EFF-A601-EC5738DAE373}" presName="parentLin" presStyleCnt="0"/>
      <dgm:spPr/>
    </dgm:pt>
    <dgm:pt modelId="{76F1C1DB-692D-42A3-A41F-5427C0969C8E}" type="pres">
      <dgm:prSet presAssocID="{5C266D8E-89C4-4EFF-A601-EC5738DAE37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C9B976C-4A95-41EC-A36C-40D5ED358730}" type="pres">
      <dgm:prSet presAssocID="{5C266D8E-89C4-4EFF-A601-EC5738DAE373}" presName="parentText" presStyleLbl="node1" presStyleIdx="1" presStyleCnt="5" custScaleX="142857" custScaleY="1905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43C1D-A470-4ADC-AEDE-0C25545ECF6C}" type="pres">
      <dgm:prSet presAssocID="{5C266D8E-89C4-4EFF-A601-EC5738DAE373}" presName="negativeSpace" presStyleCnt="0"/>
      <dgm:spPr/>
    </dgm:pt>
    <dgm:pt modelId="{DA8DCE80-7FD4-4467-9CDA-EF391666E436}" type="pres">
      <dgm:prSet presAssocID="{5C266D8E-89C4-4EFF-A601-EC5738DAE373}" presName="childText" presStyleLbl="conFgAcc1" presStyleIdx="1" presStyleCnt="5">
        <dgm:presLayoutVars>
          <dgm:bulletEnabled val="1"/>
        </dgm:presLayoutVars>
      </dgm:prSet>
      <dgm:spPr/>
    </dgm:pt>
    <dgm:pt modelId="{11AC7ACC-F592-4E32-876C-D2614BE9D6A5}" type="pres">
      <dgm:prSet presAssocID="{69AFE14C-FFDE-44B3-A8BD-DAB25B2899BB}" presName="spaceBetweenRectangles" presStyleCnt="0"/>
      <dgm:spPr/>
    </dgm:pt>
    <dgm:pt modelId="{23BFBE3F-B2C6-4C69-AA8F-1AD648F75DAF}" type="pres">
      <dgm:prSet presAssocID="{0DE79ED1-CCFE-425F-890F-F719A17FDF99}" presName="parentLin" presStyleCnt="0"/>
      <dgm:spPr/>
    </dgm:pt>
    <dgm:pt modelId="{8455DD33-F262-4AED-8A15-EA85FA80D9AA}" type="pres">
      <dgm:prSet presAssocID="{0DE79ED1-CCFE-425F-890F-F719A17FDF9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E1A8F8BF-F865-4488-9D49-8E5914682511}" type="pres">
      <dgm:prSet presAssocID="{0DE79ED1-CCFE-425F-890F-F719A17FDF99}" presName="parentText" presStyleLbl="node1" presStyleIdx="2" presStyleCnt="5" custScaleX="137488" custScaleY="2558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1DD48-813E-4E28-871B-7B0CD31A8095}" type="pres">
      <dgm:prSet presAssocID="{0DE79ED1-CCFE-425F-890F-F719A17FDF99}" presName="negativeSpace" presStyleCnt="0"/>
      <dgm:spPr/>
    </dgm:pt>
    <dgm:pt modelId="{B62A625A-E886-47E4-B5CC-DFC3D5F3DB26}" type="pres">
      <dgm:prSet presAssocID="{0DE79ED1-CCFE-425F-890F-F719A17FDF99}" presName="childText" presStyleLbl="conFgAcc1" presStyleIdx="2" presStyleCnt="5">
        <dgm:presLayoutVars>
          <dgm:bulletEnabled val="1"/>
        </dgm:presLayoutVars>
      </dgm:prSet>
      <dgm:spPr/>
    </dgm:pt>
    <dgm:pt modelId="{4E3B6355-B54A-446D-A521-F001112A8E46}" type="pres">
      <dgm:prSet presAssocID="{06C964B3-601C-4D78-94C7-7956A53954CA}" presName="spaceBetweenRectangles" presStyleCnt="0"/>
      <dgm:spPr/>
    </dgm:pt>
    <dgm:pt modelId="{E388C801-D758-4098-9577-B905F9C4AA61}" type="pres">
      <dgm:prSet presAssocID="{AF7DF0E1-C83D-4EA1-B092-4165F6DAC3F3}" presName="parentLin" presStyleCnt="0"/>
      <dgm:spPr/>
    </dgm:pt>
    <dgm:pt modelId="{2860632B-F15D-447E-8100-4D5161871A28}" type="pres">
      <dgm:prSet presAssocID="{AF7DF0E1-C83D-4EA1-B092-4165F6DAC3F3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FC6940CE-8C6B-4B28-9376-C733812D2ABF}" type="pres">
      <dgm:prSet presAssocID="{AF7DF0E1-C83D-4EA1-B092-4165F6DAC3F3}" presName="parentText" presStyleLbl="node1" presStyleIdx="3" presStyleCnt="5" custScaleX="142857" custScaleY="2108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23D55-2038-4272-99FA-97D933F5B12D}" type="pres">
      <dgm:prSet presAssocID="{AF7DF0E1-C83D-4EA1-B092-4165F6DAC3F3}" presName="negativeSpace" presStyleCnt="0"/>
      <dgm:spPr/>
    </dgm:pt>
    <dgm:pt modelId="{3315E85A-2206-49FC-A1EF-D0C3D0BA4FC3}" type="pres">
      <dgm:prSet presAssocID="{AF7DF0E1-C83D-4EA1-B092-4165F6DAC3F3}" presName="childText" presStyleLbl="conFgAcc1" presStyleIdx="3" presStyleCnt="5">
        <dgm:presLayoutVars>
          <dgm:bulletEnabled val="1"/>
        </dgm:presLayoutVars>
      </dgm:prSet>
      <dgm:spPr/>
    </dgm:pt>
    <dgm:pt modelId="{B389807A-88A7-4EB3-BBD2-E8DE0A052EEA}" type="pres">
      <dgm:prSet presAssocID="{3C52BC19-DF1C-4CD8-ABF1-17AB4EEDB82C}" presName="spaceBetweenRectangles" presStyleCnt="0"/>
      <dgm:spPr/>
    </dgm:pt>
    <dgm:pt modelId="{90E6211F-BA98-43E8-9517-6C20F9C1C45C}" type="pres">
      <dgm:prSet presAssocID="{BA4EB070-897F-4023-A85C-90FAFCBF6021}" presName="parentLin" presStyleCnt="0"/>
      <dgm:spPr/>
    </dgm:pt>
    <dgm:pt modelId="{AE54B4F9-74F6-4558-B435-75CE205C2A47}" type="pres">
      <dgm:prSet presAssocID="{BA4EB070-897F-4023-A85C-90FAFCBF602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AE1B760-6ECF-4802-8E07-C1573C0665D3}" type="pres">
      <dgm:prSet presAssocID="{BA4EB070-897F-4023-A85C-90FAFCBF6021}" presName="parentText" presStyleLbl="node1" presStyleIdx="4" presStyleCnt="5" custScaleX="142857" custScaleY="2066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DCF72-D4A7-4A31-B911-94DB78DBEC69}" type="pres">
      <dgm:prSet presAssocID="{BA4EB070-897F-4023-A85C-90FAFCBF6021}" presName="negativeSpace" presStyleCnt="0"/>
      <dgm:spPr/>
    </dgm:pt>
    <dgm:pt modelId="{B2E38052-C386-4C18-ACE1-4705DBB92526}" type="pres">
      <dgm:prSet presAssocID="{BA4EB070-897F-4023-A85C-90FAFCBF602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A9F38E2-33BE-46BF-8F1F-B2DDD4AC70BA}" type="presOf" srcId="{BA4EB070-897F-4023-A85C-90FAFCBF6021}" destId="{0AE1B760-6ECF-4802-8E07-C1573C0665D3}" srcOrd="1" destOrd="0" presId="urn:microsoft.com/office/officeart/2005/8/layout/list1"/>
    <dgm:cxn modelId="{065B3249-6FB8-4EBD-BDE7-DBC708722385}" type="presOf" srcId="{0DE79ED1-CCFE-425F-890F-F719A17FDF99}" destId="{E1A8F8BF-F865-4488-9D49-8E5914682511}" srcOrd="1" destOrd="0" presId="urn:microsoft.com/office/officeart/2005/8/layout/list1"/>
    <dgm:cxn modelId="{6F8EA0F8-7357-4896-86D1-30DF5737A8BD}" srcId="{C8C96526-C03F-4CEA-AF24-A3241C37163E}" destId="{0DE79ED1-CCFE-425F-890F-F719A17FDF99}" srcOrd="2" destOrd="0" parTransId="{76657EB9-512E-4E1F-9B3D-8FFCA4D675D1}" sibTransId="{06C964B3-601C-4D78-94C7-7956A53954CA}"/>
    <dgm:cxn modelId="{F1893636-2C57-4E76-82F3-CD0943386775}" type="presOf" srcId="{AF7DF0E1-C83D-4EA1-B092-4165F6DAC3F3}" destId="{FC6940CE-8C6B-4B28-9376-C733812D2ABF}" srcOrd="1" destOrd="0" presId="urn:microsoft.com/office/officeart/2005/8/layout/list1"/>
    <dgm:cxn modelId="{92CC0C8F-7E4A-4DF3-9B57-98D7A6BB0F57}" type="presOf" srcId="{0DE79ED1-CCFE-425F-890F-F719A17FDF99}" destId="{8455DD33-F262-4AED-8A15-EA85FA80D9AA}" srcOrd="0" destOrd="0" presId="urn:microsoft.com/office/officeart/2005/8/layout/list1"/>
    <dgm:cxn modelId="{0179BD39-2E13-4A82-BB8E-E9DDC444D9CC}" type="presOf" srcId="{5C266D8E-89C4-4EFF-A601-EC5738DAE373}" destId="{0C9B976C-4A95-41EC-A36C-40D5ED358730}" srcOrd="1" destOrd="0" presId="urn:microsoft.com/office/officeart/2005/8/layout/list1"/>
    <dgm:cxn modelId="{E981E537-6849-4238-A3A5-70C5BC05CF32}" type="presOf" srcId="{BF19EF95-3517-4F55-98A3-EA35891E820E}" destId="{BBF7E485-EAEF-46A7-BDE0-6CC75B26E570}" srcOrd="1" destOrd="0" presId="urn:microsoft.com/office/officeart/2005/8/layout/list1"/>
    <dgm:cxn modelId="{D9FF7C50-3EFB-4893-8C94-C1C018481286}" type="presOf" srcId="{C8C96526-C03F-4CEA-AF24-A3241C37163E}" destId="{05D25D57-0FEC-41BE-A7CA-BEED08D2BF6E}" srcOrd="0" destOrd="0" presId="urn:microsoft.com/office/officeart/2005/8/layout/list1"/>
    <dgm:cxn modelId="{06A23681-4EF2-4C0E-9EB0-269584EA6150}" srcId="{C8C96526-C03F-4CEA-AF24-A3241C37163E}" destId="{BA4EB070-897F-4023-A85C-90FAFCBF6021}" srcOrd="4" destOrd="0" parTransId="{3E37EEE0-8E18-4472-A104-6BECED7B8D34}" sibTransId="{0835623C-CEA7-4D0C-A254-ADB8148DE2A2}"/>
    <dgm:cxn modelId="{CBDBD7D6-6401-4DDB-B786-D6FD0B07A417}" srcId="{C8C96526-C03F-4CEA-AF24-A3241C37163E}" destId="{5C266D8E-89C4-4EFF-A601-EC5738DAE373}" srcOrd="1" destOrd="0" parTransId="{0EFCC5EB-6B7E-4C66-A4FA-76AB7287ABDD}" sibTransId="{69AFE14C-FFDE-44B3-A8BD-DAB25B2899BB}"/>
    <dgm:cxn modelId="{A0B50AD1-3DB4-4300-BFE4-5F9DE8BB4A9B}" type="presOf" srcId="{AF7DF0E1-C83D-4EA1-B092-4165F6DAC3F3}" destId="{2860632B-F15D-447E-8100-4D5161871A28}" srcOrd="0" destOrd="0" presId="urn:microsoft.com/office/officeart/2005/8/layout/list1"/>
    <dgm:cxn modelId="{5531BA6F-8F30-4F87-90E3-43CD83D7E301}" type="presOf" srcId="{BA4EB070-897F-4023-A85C-90FAFCBF6021}" destId="{AE54B4F9-74F6-4558-B435-75CE205C2A47}" srcOrd="0" destOrd="0" presId="urn:microsoft.com/office/officeart/2005/8/layout/list1"/>
    <dgm:cxn modelId="{F33051E8-B7A2-4C28-83FC-DEC5B93A6850}" type="presOf" srcId="{BF19EF95-3517-4F55-98A3-EA35891E820E}" destId="{8FA562FA-EF63-448F-88A2-14FCC029627F}" srcOrd="0" destOrd="0" presId="urn:microsoft.com/office/officeart/2005/8/layout/list1"/>
    <dgm:cxn modelId="{064059EF-39D2-4AF4-B8CD-72B23E6386D0}" srcId="{C8C96526-C03F-4CEA-AF24-A3241C37163E}" destId="{BF19EF95-3517-4F55-98A3-EA35891E820E}" srcOrd="0" destOrd="0" parTransId="{18B96543-517E-459B-8A8B-1A0A80309B37}" sibTransId="{83FDEDF6-3A52-4852-8D09-A56A881241E3}"/>
    <dgm:cxn modelId="{587AE59B-760F-4542-A200-C0161D422180}" type="presOf" srcId="{5C266D8E-89C4-4EFF-A601-EC5738DAE373}" destId="{76F1C1DB-692D-42A3-A41F-5427C0969C8E}" srcOrd="0" destOrd="0" presId="urn:microsoft.com/office/officeart/2005/8/layout/list1"/>
    <dgm:cxn modelId="{6C25F7B9-38AA-45DC-A20D-A32B1F3F588D}" srcId="{C8C96526-C03F-4CEA-AF24-A3241C37163E}" destId="{AF7DF0E1-C83D-4EA1-B092-4165F6DAC3F3}" srcOrd="3" destOrd="0" parTransId="{5FF13ECC-426F-42A7-8E27-2E4F0BDE3E1A}" sibTransId="{3C52BC19-DF1C-4CD8-ABF1-17AB4EEDB82C}"/>
    <dgm:cxn modelId="{B1538EBF-090C-49C0-95EA-59C368CFE246}" type="presParOf" srcId="{05D25D57-0FEC-41BE-A7CA-BEED08D2BF6E}" destId="{314250E0-A070-40C2-9AEA-2FCF606CD2BB}" srcOrd="0" destOrd="0" presId="urn:microsoft.com/office/officeart/2005/8/layout/list1"/>
    <dgm:cxn modelId="{493A9101-6F13-4DA1-AC46-21ED27E1979D}" type="presParOf" srcId="{314250E0-A070-40C2-9AEA-2FCF606CD2BB}" destId="{8FA562FA-EF63-448F-88A2-14FCC029627F}" srcOrd="0" destOrd="0" presId="urn:microsoft.com/office/officeart/2005/8/layout/list1"/>
    <dgm:cxn modelId="{C48C322A-213D-42C4-8C9D-6AF256D482BC}" type="presParOf" srcId="{314250E0-A070-40C2-9AEA-2FCF606CD2BB}" destId="{BBF7E485-EAEF-46A7-BDE0-6CC75B26E570}" srcOrd="1" destOrd="0" presId="urn:microsoft.com/office/officeart/2005/8/layout/list1"/>
    <dgm:cxn modelId="{9279868F-BAC4-4929-9CB4-9479FF7D2CD4}" type="presParOf" srcId="{05D25D57-0FEC-41BE-A7CA-BEED08D2BF6E}" destId="{17AB3E5C-DCB9-4CCC-942C-6B748B589F77}" srcOrd="1" destOrd="0" presId="urn:microsoft.com/office/officeart/2005/8/layout/list1"/>
    <dgm:cxn modelId="{5E8661BA-D1FF-4872-B5AC-DA949563F250}" type="presParOf" srcId="{05D25D57-0FEC-41BE-A7CA-BEED08D2BF6E}" destId="{AB76E6CE-BCEC-4DB3-8C2D-A3D18D98F949}" srcOrd="2" destOrd="0" presId="urn:microsoft.com/office/officeart/2005/8/layout/list1"/>
    <dgm:cxn modelId="{BC76CA9A-A5D9-4710-9F2A-528782CFCDCF}" type="presParOf" srcId="{05D25D57-0FEC-41BE-A7CA-BEED08D2BF6E}" destId="{6B86C418-3829-463D-AA01-9CA35A447FBC}" srcOrd="3" destOrd="0" presId="urn:microsoft.com/office/officeart/2005/8/layout/list1"/>
    <dgm:cxn modelId="{A8A24BF8-C365-41D1-A2DE-50EB6F9FCED4}" type="presParOf" srcId="{05D25D57-0FEC-41BE-A7CA-BEED08D2BF6E}" destId="{4095499F-3F5E-48E7-AF17-E36E5D1F9404}" srcOrd="4" destOrd="0" presId="urn:microsoft.com/office/officeart/2005/8/layout/list1"/>
    <dgm:cxn modelId="{E5BDE54A-97AD-4942-B1AE-BE4026629C15}" type="presParOf" srcId="{4095499F-3F5E-48E7-AF17-E36E5D1F9404}" destId="{76F1C1DB-692D-42A3-A41F-5427C0969C8E}" srcOrd="0" destOrd="0" presId="urn:microsoft.com/office/officeart/2005/8/layout/list1"/>
    <dgm:cxn modelId="{1D485C43-3B1A-404F-B1E2-4975D02C06F7}" type="presParOf" srcId="{4095499F-3F5E-48E7-AF17-E36E5D1F9404}" destId="{0C9B976C-4A95-41EC-A36C-40D5ED358730}" srcOrd="1" destOrd="0" presId="urn:microsoft.com/office/officeart/2005/8/layout/list1"/>
    <dgm:cxn modelId="{5605B9D4-813F-4206-9D30-1915AFB14A95}" type="presParOf" srcId="{05D25D57-0FEC-41BE-A7CA-BEED08D2BF6E}" destId="{CF343C1D-A470-4ADC-AEDE-0C25545ECF6C}" srcOrd="5" destOrd="0" presId="urn:microsoft.com/office/officeart/2005/8/layout/list1"/>
    <dgm:cxn modelId="{A2C6162D-9280-4322-9790-EE6AB7AB0147}" type="presParOf" srcId="{05D25D57-0FEC-41BE-A7CA-BEED08D2BF6E}" destId="{DA8DCE80-7FD4-4467-9CDA-EF391666E436}" srcOrd="6" destOrd="0" presId="urn:microsoft.com/office/officeart/2005/8/layout/list1"/>
    <dgm:cxn modelId="{02394352-B84A-47D2-B085-7E189E86A884}" type="presParOf" srcId="{05D25D57-0FEC-41BE-A7CA-BEED08D2BF6E}" destId="{11AC7ACC-F592-4E32-876C-D2614BE9D6A5}" srcOrd="7" destOrd="0" presId="urn:microsoft.com/office/officeart/2005/8/layout/list1"/>
    <dgm:cxn modelId="{FCDA72A8-BCDF-4187-9609-C872D70E18F8}" type="presParOf" srcId="{05D25D57-0FEC-41BE-A7CA-BEED08D2BF6E}" destId="{23BFBE3F-B2C6-4C69-AA8F-1AD648F75DAF}" srcOrd="8" destOrd="0" presId="urn:microsoft.com/office/officeart/2005/8/layout/list1"/>
    <dgm:cxn modelId="{834BCA22-E724-45B1-BEA6-90A5D9B6EC85}" type="presParOf" srcId="{23BFBE3F-B2C6-4C69-AA8F-1AD648F75DAF}" destId="{8455DD33-F262-4AED-8A15-EA85FA80D9AA}" srcOrd="0" destOrd="0" presId="urn:microsoft.com/office/officeart/2005/8/layout/list1"/>
    <dgm:cxn modelId="{BC623E71-3B71-4C06-9ECC-DE5FE3A7701B}" type="presParOf" srcId="{23BFBE3F-B2C6-4C69-AA8F-1AD648F75DAF}" destId="{E1A8F8BF-F865-4488-9D49-8E5914682511}" srcOrd="1" destOrd="0" presId="urn:microsoft.com/office/officeart/2005/8/layout/list1"/>
    <dgm:cxn modelId="{85012203-E792-4AA8-8B49-64A020DBB435}" type="presParOf" srcId="{05D25D57-0FEC-41BE-A7CA-BEED08D2BF6E}" destId="{2521DD48-813E-4E28-871B-7B0CD31A8095}" srcOrd="9" destOrd="0" presId="urn:microsoft.com/office/officeart/2005/8/layout/list1"/>
    <dgm:cxn modelId="{A2D638A9-26CD-43D5-8020-DC9455094D46}" type="presParOf" srcId="{05D25D57-0FEC-41BE-A7CA-BEED08D2BF6E}" destId="{B62A625A-E886-47E4-B5CC-DFC3D5F3DB26}" srcOrd="10" destOrd="0" presId="urn:microsoft.com/office/officeart/2005/8/layout/list1"/>
    <dgm:cxn modelId="{E7F67115-0982-4582-BE88-246D42B416E7}" type="presParOf" srcId="{05D25D57-0FEC-41BE-A7CA-BEED08D2BF6E}" destId="{4E3B6355-B54A-446D-A521-F001112A8E46}" srcOrd="11" destOrd="0" presId="urn:microsoft.com/office/officeart/2005/8/layout/list1"/>
    <dgm:cxn modelId="{046AE50E-89EA-437C-A79F-D17EB367309A}" type="presParOf" srcId="{05D25D57-0FEC-41BE-A7CA-BEED08D2BF6E}" destId="{E388C801-D758-4098-9577-B905F9C4AA61}" srcOrd="12" destOrd="0" presId="urn:microsoft.com/office/officeart/2005/8/layout/list1"/>
    <dgm:cxn modelId="{7BEAA5DC-89B2-4404-8189-064E770FF0E4}" type="presParOf" srcId="{E388C801-D758-4098-9577-B905F9C4AA61}" destId="{2860632B-F15D-447E-8100-4D5161871A28}" srcOrd="0" destOrd="0" presId="urn:microsoft.com/office/officeart/2005/8/layout/list1"/>
    <dgm:cxn modelId="{5498E49E-A0CB-4EFD-8ABA-BDB1105DBE3D}" type="presParOf" srcId="{E388C801-D758-4098-9577-B905F9C4AA61}" destId="{FC6940CE-8C6B-4B28-9376-C733812D2ABF}" srcOrd="1" destOrd="0" presId="urn:microsoft.com/office/officeart/2005/8/layout/list1"/>
    <dgm:cxn modelId="{473C48CB-324E-49A0-8DD0-720D3B42280D}" type="presParOf" srcId="{05D25D57-0FEC-41BE-A7CA-BEED08D2BF6E}" destId="{4AE23D55-2038-4272-99FA-97D933F5B12D}" srcOrd="13" destOrd="0" presId="urn:microsoft.com/office/officeart/2005/8/layout/list1"/>
    <dgm:cxn modelId="{C9D320DB-7BA2-4763-BA58-59643C7F3006}" type="presParOf" srcId="{05D25D57-0FEC-41BE-A7CA-BEED08D2BF6E}" destId="{3315E85A-2206-49FC-A1EF-D0C3D0BA4FC3}" srcOrd="14" destOrd="0" presId="urn:microsoft.com/office/officeart/2005/8/layout/list1"/>
    <dgm:cxn modelId="{E475E117-158C-4096-B8EC-CAD8A09F0F0A}" type="presParOf" srcId="{05D25D57-0FEC-41BE-A7CA-BEED08D2BF6E}" destId="{B389807A-88A7-4EB3-BBD2-E8DE0A052EEA}" srcOrd="15" destOrd="0" presId="urn:microsoft.com/office/officeart/2005/8/layout/list1"/>
    <dgm:cxn modelId="{AF4C6150-41AE-4668-BCA2-C3C7B178E417}" type="presParOf" srcId="{05D25D57-0FEC-41BE-A7CA-BEED08D2BF6E}" destId="{90E6211F-BA98-43E8-9517-6C20F9C1C45C}" srcOrd="16" destOrd="0" presId="urn:microsoft.com/office/officeart/2005/8/layout/list1"/>
    <dgm:cxn modelId="{1F8EFBE7-FDB8-4A88-A485-F494C0F91B41}" type="presParOf" srcId="{90E6211F-BA98-43E8-9517-6C20F9C1C45C}" destId="{AE54B4F9-74F6-4558-B435-75CE205C2A47}" srcOrd="0" destOrd="0" presId="urn:microsoft.com/office/officeart/2005/8/layout/list1"/>
    <dgm:cxn modelId="{6B9E5EB3-7C3C-4A29-9317-0CE8DC63C674}" type="presParOf" srcId="{90E6211F-BA98-43E8-9517-6C20F9C1C45C}" destId="{0AE1B760-6ECF-4802-8E07-C1573C0665D3}" srcOrd="1" destOrd="0" presId="urn:microsoft.com/office/officeart/2005/8/layout/list1"/>
    <dgm:cxn modelId="{4AA0F6A9-9EAB-4413-8296-82A22A5BF5A0}" type="presParOf" srcId="{05D25D57-0FEC-41BE-A7CA-BEED08D2BF6E}" destId="{F4CDCF72-D4A7-4A31-B911-94DB78DBEC69}" srcOrd="17" destOrd="0" presId="urn:microsoft.com/office/officeart/2005/8/layout/list1"/>
    <dgm:cxn modelId="{DDB55743-2478-4F42-9A02-DD4DA2FAA905}" type="presParOf" srcId="{05D25D57-0FEC-41BE-A7CA-BEED08D2BF6E}" destId="{B2E38052-C386-4C18-ACE1-4705DBB9252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459BAD-E67B-4C46-A572-E7B88B03063F}" type="doc">
      <dgm:prSet loTypeId="urn:microsoft.com/office/officeart/2005/8/layout/hList7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1B85B1C-BDCA-429B-88B0-974F0C9DA199}">
      <dgm:prSet custT="1"/>
      <dgm:spPr/>
      <dgm:t>
        <a:bodyPr/>
        <a:lstStyle/>
        <a:p>
          <a:pPr algn="ctr" rtl="0">
            <a:spcBef>
              <a:spcPct val="0"/>
            </a:spcBef>
          </a:pPr>
          <a:endParaRPr lang="ru-RU" sz="1400" b="1" dirty="0">
            <a:solidFill>
              <a:schemeClr val="tx1"/>
            </a:solidFill>
          </a:endParaRPr>
        </a:p>
        <a:p>
          <a:pPr algn="ctr" rtl="0">
            <a:spcBef>
              <a:spcPts val="600"/>
            </a:spcBef>
          </a:pPr>
          <a:r>
            <a:rPr lang="ru-RU" sz="1500" b="1" dirty="0">
              <a:solidFill>
                <a:schemeClr val="tx1"/>
              </a:solidFill>
            </a:rPr>
            <a:t>1.1. Соответствие информации о деятельности организации, размещенной на общедоступных информационных ресурсах, ее содержанию и порядку (форме) размещения, установленным нормативными правовыми актами:</a:t>
          </a:r>
        </a:p>
        <a:p>
          <a:pPr algn="l" rtl="0">
            <a:spcBef>
              <a:spcPct val="0"/>
            </a:spcBef>
          </a:pPr>
          <a:r>
            <a:rPr lang="ru-RU" sz="1500" dirty="0"/>
            <a:t>–</a:t>
          </a:r>
          <a:r>
            <a:rPr lang="ru-RU" sz="1400" dirty="0">
              <a:solidFill>
                <a:schemeClr val="tx1"/>
              </a:solidFill>
            </a:rPr>
            <a:t> на информационных стендах в помещении организации;</a:t>
          </a:r>
        </a:p>
        <a:p>
          <a:r>
            <a:rPr lang="ru-RU" sz="1400" dirty="0">
              <a:solidFill>
                <a:schemeClr val="tx1"/>
              </a:solidFill>
            </a:rPr>
            <a:t>- на официальном сайте организации в информационно-телекоммуникационной сети «Интернет»</a:t>
          </a:r>
        </a:p>
        <a:p>
          <a:pPr algn="ctr" rtl="0">
            <a:spcBef>
              <a:spcPct val="0"/>
            </a:spcBef>
          </a:pPr>
          <a:endParaRPr lang="ru-RU" sz="14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</a:pPr>
          <a:endParaRPr lang="ru-RU" sz="14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</a:pPr>
          <a:endParaRPr lang="ru-RU" sz="14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</a:pPr>
          <a:endParaRPr lang="ru-RU" sz="14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</a:pPr>
          <a:endParaRPr lang="ru-RU" sz="14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</a:pPr>
          <a:endParaRPr lang="ru-RU" sz="14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</a:pPr>
          <a:endParaRPr lang="ru-RU" sz="1400" dirty="0">
            <a:solidFill>
              <a:schemeClr val="tx1"/>
            </a:solidFill>
          </a:endParaRPr>
        </a:p>
      </dgm:t>
    </dgm:pt>
    <dgm:pt modelId="{E4ED0F27-1E2A-47C5-B620-866A3D8E4B88}" type="parTrans" cxnId="{EEAFC7FA-12C6-417E-A42A-3444584E988B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67D7CBD6-7C00-4AC8-AAB5-E5B49519A1A1}" type="sibTrans" cxnId="{EEAFC7FA-12C6-417E-A42A-3444584E988B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8A39B6F4-AA10-4AC8-8947-1EC8343D43CE}">
      <dgm:prSet custT="1"/>
      <dgm:spPr/>
      <dgm:t>
        <a:bodyPr/>
        <a:lstStyle/>
        <a:p>
          <a:pPr marL="36000" rtl="0"/>
          <a:endParaRPr lang="ru-RU" sz="1200" b="1" dirty="0">
            <a:solidFill>
              <a:schemeClr val="tx1"/>
            </a:solidFill>
          </a:endParaRPr>
        </a:p>
        <a:p>
          <a:pPr marL="36000" rtl="0"/>
          <a:endParaRPr lang="ru-RU" sz="1200" b="1" dirty="0">
            <a:solidFill>
              <a:schemeClr val="tx1"/>
            </a:solidFill>
          </a:endParaRPr>
        </a:p>
        <a:p>
          <a:pPr marL="36000" rtl="0"/>
          <a:endParaRPr lang="ru-RU" sz="1200" b="1" dirty="0">
            <a:solidFill>
              <a:schemeClr val="tx1"/>
            </a:solidFill>
          </a:endParaRPr>
        </a:p>
        <a:p>
          <a:pPr marL="36000" rtl="0"/>
          <a:r>
            <a:rPr lang="ru-RU" sz="1300" b="1" dirty="0">
              <a:solidFill>
                <a:schemeClr val="tx1"/>
              </a:solidFill>
            </a:rPr>
            <a:t>1.2. Наличие на официальном сайте организации (учреждения) информации о дистанционных способах обратной связи и взаимодействия с получателями услуг и их функционирование: </a:t>
          </a:r>
        </a:p>
        <a:p>
          <a:pPr marL="36000" rtl="0"/>
          <a:r>
            <a:rPr lang="ru-RU" sz="1300" b="0" dirty="0">
              <a:solidFill>
                <a:schemeClr val="tx1"/>
              </a:solidFill>
            </a:rPr>
            <a:t>- телефона;</a:t>
          </a:r>
        </a:p>
        <a:p>
          <a:r>
            <a:rPr lang="ru-RU" sz="1300" b="0" dirty="0">
              <a:solidFill>
                <a:schemeClr val="tx1"/>
              </a:solidFill>
            </a:rPr>
            <a:t>- электронной почты;</a:t>
          </a:r>
        </a:p>
        <a:p>
          <a:r>
            <a:rPr lang="ru-RU" sz="1300" b="0" dirty="0">
              <a:solidFill>
                <a:schemeClr val="tx1"/>
              </a:solidFill>
            </a:rPr>
            <a:t>- электронных сервисов (форма для подачи электронного обращения, получение консультации по оказываемым услугам, раздел «Часто задаваемые вопросы»);</a:t>
          </a:r>
        </a:p>
        <a:p>
          <a:r>
            <a:rPr lang="ru-RU" sz="1300" b="0" dirty="0">
              <a:solidFill>
                <a:schemeClr val="tx1"/>
              </a:solidFill>
            </a:rPr>
            <a:t>- технической возможности выражения получателями услуг мнения о качестве оказания услуг (наличие анкеты для опроса граждан или гиперссылки на нее)</a:t>
          </a:r>
        </a:p>
        <a:p>
          <a:pPr marL="36000" rtl="0"/>
          <a:endParaRPr lang="ru-RU" sz="1200" b="0" dirty="0">
            <a:solidFill>
              <a:schemeClr val="tx1"/>
            </a:solidFill>
          </a:endParaRPr>
        </a:p>
        <a:p>
          <a:pPr rtl="0"/>
          <a:endParaRPr lang="ru-RU" sz="1200" b="1" dirty="0">
            <a:solidFill>
              <a:schemeClr val="tx1"/>
            </a:solidFill>
          </a:endParaRPr>
        </a:p>
        <a:p>
          <a:pPr rtl="0"/>
          <a:endParaRPr lang="ru-RU" sz="1200" b="1" dirty="0">
            <a:solidFill>
              <a:schemeClr val="tx1"/>
            </a:solidFill>
          </a:endParaRPr>
        </a:p>
        <a:p>
          <a:pPr rtl="0"/>
          <a:endParaRPr lang="ru-RU" sz="1200" b="1" dirty="0">
            <a:solidFill>
              <a:schemeClr val="tx1"/>
            </a:solidFill>
          </a:endParaRPr>
        </a:p>
        <a:p>
          <a:pPr rtl="0"/>
          <a:endParaRPr lang="ru-RU" sz="1200" b="1" dirty="0">
            <a:solidFill>
              <a:schemeClr val="tx1"/>
            </a:solidFill>
          </a:endParaRPr>
        </a:p>
        <a:p>
          <a:pPr rtl="0"/>
          <a:endParaRPr lang="ru-RU" sz="1200" b="1" dirty="0">
            <a:solidFill>
              <a:schemeClr val="tx1"/>
            </a:solidFill>
          </a:endParaRPr>
        </a:p>
        <a:p>
          <a:pPr rtl="0"/>
          <a:endParaRPr lang="ru-RU" sz="1200" b="1" dirty="0">
            <a:solidFill>
              <a:schemeClr val="tx1"/>
            </a:solidFill>
          </a:endParaRPr>
        </a:p>
        <a:p>
          <a:pPr rtl="0"/>
          <a:endParaRPr lang="ru-RU" sz="1200" b="1" dirty="0">
            <a:solidFill>
              <a:schemeClr val="tx1"/>
            </a:solidFill>
          </a:endParaRPr>
        </a:p>
        <a:p>
          <a:pPr rtl="0"/>
          <a:endParaRPr lang="ru-RU" sz="1400" b="1" dirty="0">
            <a:solidFill>
              <a:schemeClr val="tx1"/>
            </a:solidFill>
          </a:endParaRPr>
        </a:p>
      </dgm:t>
    </dgm:pt>
    <dgm:pt modelId="{F9D04BC9-976D-4005-8972-0A51C57E1C47}" type="parTrans" cxnId="{EDC41D7F-D9B0-43E0-A542-F36A82849714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50A30282-5CAA-4340-9916-69D5D3BCAC66}" type="sibTrans" cxnId="{EDC41D7F-D9B0-43E0-A542-F36A82849714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0560FE01-E61D-419A-86E6-3B48F2274978}">
      <dgm:prSet custT="1"/>
      <dgm:spPr/>
      <dgm:t>
        <a:bodyPr/>
        <a:lstStyle/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r>
            <a:rPr lang="ru-RU" sz="1500" b="1" dirty="0">
              <a:solidFill>
                <a:schemeClr val="tx1"/>
              </a:solidFill>
            </a:rPr>
            <a:t>1.3. Доля получателей услуг, удовлетворенных открытостью, полнотой и доступностью информации о деятельности организации, размещенной на информационных стендах, на сайте (в % от общего числа опрошенных получателей услуг)</a:t>
          </a: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400" b="1" dirty="0">
            <a:solidFill>
              <a:schemeClr val="tx1"/>
            </a:solidFill>
          </a:endParaRPr>
        </a:p>
        <a:p>
          <a:pPr algn="ctr" rtl="0"/>
          <a:endParaRPr lang="ru-RU" sz="1400" b="1" dirty="0">
            <a:solidFill>
              <a:schemeClr val="tx1"/>
            </a:solidFill>
          </a:endParaRPr>
        </a:p>
        <a:p>
          <a:pPr algn="ctr" rtl="0"/>
          <a:endParaRPr lang="ru-RU" sz="1400" b="1" dirty="0">
            <a:solidFill>
              <a:schemeClr val="tx1"/>
            </a:solidFill>
          </a:endParaRPr>
        </a:p>
        <a:p>
          <a:pPr algn="ctr" rtl="0"/>
          <a:endParaRPr lang="ru-RU" sz="1400" dirty="0">
            <a:solidFill>
              <a:schemeClr val="tx1"/>
            </a:solidFill>
          </a:endParaRPr>
        </a:p>
      </dgm:t>
    </dgm:pt>
    <dgm:pt modelId="{C249AE82-DF43-43AB-9650-13A6B5160DCB}" type="parTrans" cxnId="{B0854024-515B-486F-B629-25199D0E40E7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07F5D109-C169-4295-898E-770FEF4567CC}" type="sibTrans" cxnId="{B0854024-515B-486F-B629-25199D0E40E7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16BC5287-4063-4A7D-BD83-64C86727D22A}" type="pres">
      <dgm:prSet presAssocID="{87459BAD-E67B-4C46-A572-E7B88B03063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867D7-649E-4788-A66E-7BE7F45AAB80}" type="pres">
      <dgm:prSet presAssocID="{87459BAD-E67B-4C46-A572-E7B88B03063F}" presName="fgShape" presStyleLbl="fgShp" presStyleIdx="0" presStyleCnt="1" custScaleY="61173" custLinFactNeighborX="4489" custLinFactNeighborY="52747"/>
      <dgm:spPr>
        <a:solidFill>
          <a:schemeClr val="accent2">
            <a:lumMod val="75000"/>
          </a:schemeClr>
        </a:solidFill>
      </dgm:spPr>
    </dgm:pt>
    <dgm:pt modelId="{734CB4BF-A739-4906-A917-F5B0EE00868E}" type="pres">
      <dgm:prSet presAssocID="{87459BAD-E67B-4C46-A572-E7B88B03063F}" presName="linComp" presStyleCnt="0"/>
      <dgm:spPr/>
    </dgm:pt>
    <dgm:pt modelId="{5F063131-C9B7-4373-AD24-01D8CD7A4CD3}" type="pres">
      <dgm:prSet presAssocID="{91B85B1C-BDCA-429B-88B0-974F0C9DA199}" presName="compNode" presStyleCnt="0"/>
      <dgm:spPr/>
    </dgm:pt>
    <dgm:pt modelId="{7AD5EE42-5CB6-4DAF-AEAE-92088C9C5883}" type="pres">
      <dgm:prSet presAssocID="{91B85B1C-BDCA-429B-88B0-974F0C9DA199}" presName="bkgdShape" presStyleLbl="node1" presStyleIdx="0" presStyleCnt="3" custScaleX="84221" custLinFactNeighborX="3286" custLinFactNeighborY="-1538"/>
      <dgm:spPr/>
      <dgm:t>
        <a:bodyPr/>
        <a:lstStyle/>
        <a:p>
          <a:endParaRPr lang="ru-RU"/>
        </a:p>
      </dgm:t>
    </dgm:pt>
    <dgm:pt modelId="{9839EDC6-532D-4308-85A8-EA50195FBF6B}" type="pres">
      <dgm:prSet presAssocID="{91B85B1C-BDCA-429B-88B0-974F0C9DA19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80E4F-8F34-44A8-8595-80435038BC01}" type="pres">
      <dgm:prSet presAssocID="{91B85B1C-BDCA-429B-88B0-974F0C9DA199}" presName="invisiNode" presStyleLbl="node1" presStyleIdx="0" presStyleCnt="3"/>
      <dgm:spPr/>
    </dgm:pt>
    <dgm:pt modelId="{12C466C6-7BF0-4221-9512-5381D07664B0}" type="pres">
      <dgm:prSet presAssocID="{91B85B1C-BDCA-429B-88B0-974F0C9DA199}" presName="imagNode" presStyleLbl="fgImgPlace1" presStyleIdx="0" presStyleCnt="3" custAng="0" custFlipVert="1" custFlipHor="1" custScaleX="31063" custScaleY="3415" custLinFactY="100000" custLinFactNeighborX="21326" custLinFactNeighborY="122136"/>
      <dgm:spPr/>
    </dgm:pt>
    <dgm:pt modelId="{79AEB3DA-537A-45DE-8D9A-BA9ACAD9B127}" type="pres">
      <dgm:prSet presAssocID="{67D7CBD6-7C00-4AC8-AAB5-E5B49519A1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F2C630A-D4ED-4C6C-9F5B-E21CD4F5DBD3}" type="pres">
      <dgm:prSet presAssocID="{8A39B6F4-AA10-4AC8-8947-1EC8343D43CE}" presName="compNode" presStyleCnt="0"/>
      <dgm:spPr/>
    </dgm:pt>
    <dgm:pt modelId="{097CB35E-4D1D-456A-98A9-4A1A1B569A59}" type="pres">
      <dgm:prSet presAssocID="{8A39B6F4-AA10-4AC8-8947-1EC8343D43CE}" presName="bkgdShape" presStyleLbl="node1" presStyleIdx="1" presStyleCnt="3" custScaleX="81337" custLinFactNeighborX="2612"/>
      <dgm:spPr/>
      <dgm:t>
        <a:bodyPr/>
        <a:lstStyle/>
        <a:p>
          <a:endParaRPr lang="ru-RU"/>
        </a:p>
      </dgm:t>
    </dgm:pt>
    <dgm:pt modelId="{9D93CFCF-0C53-42E2-9E2B-3ABC88BEE2EF}" type="pres">
      <dgm:prSet presAssocID="{8A39B6F4-AA10-4AC8-8947-1EC8343D43CE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9C6D7-5049-4B9B-B40A-05372B22D666}" type="pres">
      <dgm:prSet presAssocID="{8A39B6F4-AA10-4AC8-8947-1EC8343D43CE}" presName="invisiNode" presStyleLbl="node1" presStyleIdx="1" presStyleCnt="3"/>
      <dgm:spPr/>
    </dgm:pt>
    <dgm:pt modelId="{B95BA888-A802-416A-9302-4EACACBFEAFE}" type="pres">
      <dgm:prSet presAssocID="{8A39B6F4-AA10-4AC8-8947-1EC8343D43CE}" presName="imagNode" presStyleLbl="fgImgPlace1" presStyleIdx="1" presStyleCnt="3" custFlipVert="0" custScaleX="28672" custScaleY="2509" custLinFactY="100000" custLinFactNeighborX="-13331" custLinFactNeighborY="121683"/>
      <dgm:spPr/>
    </dgm:pt>
    <dgm:pt modelId="{04427EE9-C451-4C53-A4EF-F9BD555347FC}" type="pres">
      <dgm:prSet presAssocID="{50A30282-5CAA-4340-9916-69D5D3BCAC6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34304D8-EF0C-473E-85B4-42D712F7061A}" type="pres">
      <dgm:prSet presAssocID="{0560FE01-E61D-419A-86E6-3B48F2274978}" presName="compNode" presStyleCnt="0"/>
      <dgm:spPr/>
    </dgm:pt>
    <dgm:pt modelId="{D14AEF2E-0E21-4C8D-A27B-F95CCC2EF78E}" type="pres">
      <dgm:prSet presAssocID="{0560FE01-E61D-419A-86E6-3B48F2274978}" presName="bkgdShape" presStyleLbl="node1" presStyleIdx="2" presStyleCnt="3" custScaleX="75025" custLinFactNeighborX="1910"/>
      <dgm:spPr/>
      <dgm:t>
        <a:bodyPr/>
        <a:lstStyle/>
        <a:p>
          <a:endParaRPr lang="ru-RU"/>
        </a:p>
      </dgm:t>
    </dgm:pt>
    <dgm:pt modelId="{B2416D54-6A51-4761-A3EF-EACB4A756C7E}" type="pres">
      <dgm:prSet presAssocID="{0560FE01-E61D-419A-86E6-3B48F227497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0CC2D-4AD0-467C-942D-171AE8291F8C}" type="pres">
      <dgm:prSet presAssocID="{0560FE01-E61D-419A-86E6-3B48F2274978}" presName="invisiNode" presStyleLbl="node1" presStyleIdx="2" presStyleCnt="3"/>
      <dgm:spPr/>
    </dgm:pt>
    <dgm:pt modelId="{6221CBE3-2FB6-4EA5-8F30-D3DCC07EC55E}" type="pres">
      <dgm:prSet presAssocID="{0560FE01-E61D-419A-86E6-3B48F2274978}" presName="imagNode" presStyleLbl="fgImgPlace1" presStyleIdx="2" presStyleCnt="3" custFlipVert="1" custScaleX="28671" custScaleY="2336" custLinFactY="100000" custLinFactNeighborX="-6042" custLinFactNeighborY="120132"/>
      <dgm:spPr/>
    </dgm:pt>
  </dgm:ptLst>
  <dgm:cxnLst>
    <dgm:cxn modelId="{CAAD37DE-77C3-40D3-8E0A-1A15F499C736}" type="presOf" srcId="{8A39B6F4-AA10-4AC8-8947-1EC8343D43CE}" destId="{9D93CFCF-0C53-42E2-9E2B-3ABC88BEE2EF}" srcOrd="1" destOrd="0" presId="urn:microsoft.com/office/officeart/2005/8/layout/hList7"/>
    <dgm:cxn modelId="{F7D5CA9E-AC29-4A58-8CA6-0B3180E44CE7}" type="presOf" srcId="{91B85B1C-BDCA-429B-88B0-974F0C9DA199}" destId="{9839EDC6-532D-4308-85A8-EA50195FBF6B}" srcOrd="1" destOrd="0" presId="urn:microsoft.com/office/officeart/2005/8/layout/hList7"/>
    <dgm:cxn modelId="{676CA986-9732-4BB6-A0B3-7EA774BCB9D1}" type="presOf" srcId="{0560FE01-E61D-419A-86E6-3B48F2274978}" destId="{B2416D54-6A51-4761-A3EF-EACB4A756C7E}" srcOrd="1" destOrd="0" presId="urn:microsoft.com/office/officeart/2005/8/layout/hList7"/>
    <dgm:cxn modelId="{CDEE68D7-9E9A-46F2-9638-96407141CF52}" type="presOf" srcId="{91B85B1C-BDCA-429B-88B0-974F0C9DA199}" destId="{7AD5EE42-5CB6-4DAF-AEAE-92088C9C5883}" srcOrd="0" destOrd="0" presId="urn:microsoft.com/office/officeart/2005/8/layout/hList7"/>
    <dgm:cxn modelId="{55F9FFA2-EAD2-4377-A46F-AC06F977A3A3}" type="presOf" srcId="{87459BAD-E67B-4C46-A572-E7B88B03063F}" destId="{16BC5287-4063-4A7D-BD83-64C86727D22A}" srcOrd="0" destOrd="0" presId="urn:microsoft.com/office/officeart/2005/8/layout/hList7"/>
    <dgm:cxn modelId="{B6A50D67-98C1-4849-A08A-68C403437E23}" type="presOf" srcId="{50A30282-5CAA-4340-9916-69D5D3BCAC66}" destId="{04427EE9-C451-4C53-A4EF-F9BD555347FC}" srcOrd="0" destOrd="0" presId="urn:microsoft.com/office/officeart/2005/8/layout/hList7"/>
    <dgm:cxn modelId="{CFA74CFA-E4B9-442A-93DC-752C9C1F53B4}" type="presOf" srcId="{8A39B6F4-AA10-4AC8-8947-1EC8343D43CE}" destId="{097CB35E-4D1D-456A-98A9-4A1A1B569A59}" srcOrd="0" destOrd="0" presId="urn:microsoft.com/office/officeart/2005/8/layout/hList7"/>
    <dgm:cxn modelId="{E8588092-5696-4E3B-9072-C9B4A013F4C3}" type="presOf" srcId="{67D7CBD6-7C00-4AC8-AAB5-E5B49519A1A1}" destId="{79AEB3DA-537A-45DE-8D9A-BA9ACAD9B127}" srcOrd="0" destOrd="0" presId="urn:microsoft.com/office/officeart/2005/8/layout/hList7"/>
    <dgm:cxn modelId="{B0854024-515B-486F-B629-25199D0E40E7}" srcId="{87459BAD-E67B-4C46-A572-E7B88B03063F}" destId="{0560FE01-E61D-419A-86E6-3B48F2274978}" srcOrd="2" destOrd="0" parTransId="{C249AE82-DF43-43AB-9650-13A6B5160DCB}" sibTransId="{07F5D109-C169-4295-898E-770FEF4567CC}"/>
    <dgm:cxn modelId="{EEAFC7FA-12C6-417E-A42A-3444584E988B}" srcId="{87459BAD-E67B-4C46-A572-E7B88B03063F}" destId="{91B85B1C-BDCA-429B-88B0-974F0C9DA199}" srcOrd="0" destOrd="0" parTransId="{E4ED0F27-1E2A-47C5-B620-866A3D8E4B88}" sibTransId="{67D7CBD6-7C00-4AC8-AAB5-E5B49519A1A1}"/>
    <dgm:cxn modelId="{EDF62BA3-1B46-4605-A984-630255BB6065}" type="presOf" srcId="{0560FE01-E61D-419A-86E6-3B48F2274978}" destId="{D14AEF2E-0E21-4C8D-A27B-F95CCC2EF78E}" srcOrd="0" destOrd="0" presId="urn:microsoft.com/office/officeart/2005/8/layout/hList7"/>
    <dgm:cxn modelId="{EDC41D7F-D9B0-43E0-A542-F36A82849714}" srcId="{87459BAD-E67B-4C46-A572-E7B88B03063F}" destId="{8A39B6F4-AA10-4AC8-8947-1EC8343D43CE}" srcOrd="1" destOrd="0" parTransId="{F9D04BC9-976D-4005-8972-0A51C57E1C47}" sibTransId="{50A30282-5CAA-4340-9916-69D5D3BCAC66}"/>
    <dgm:cxn modelId="{E56419E9-86F3-497A-8920-6B8784EC7F6D}" type="presParOf" srcId="{16BC5287-4063-4A7D-BD83-64C86727D22A}" destId="{5E9867D7-649E-4788-A66E-7BE7F45AAB80}" srcOrd="0" destOrd="0" presId="urn:microsoft.com/office/officeart/2005/8/layout/hList7"/>
    <dgm:cxn modelId="{68F438D2-68F7-4F8A-A8C6-3F592DEFE9FE}" type="presParOf" srcId="{16BC5287-4063-4A7D-BD83-64C86727D22A}" destId="{734CB4BF-A739-4906-A917-F5B0EE00868E}" srcOrd="1" destOrd="0" presId="urn:microsoft.com/office/officeart/2005/8/layout/hList7"/>
    <dgm:cxn modelId="{923E5804-2776-4A1E-8883-ADAB48AC30CE}" type="presParOf" srcId="{734CB4BF-A739-4906-A917-F5B0EE00868E}" destId="{5F063131-C9B7-4373-AD24-01D8CD7A4CD3}" srcOrd="0" destOrd="0" presId="urn:microsoft.com/office/officeart/2005/8/layout/hList7"/>
    <dgm:cxn modelId="{4782957C-D381-4246-8011-46A8D6440217}" type="presParOf" srcId="{5F063131-C9B7-4373-AD24-01D8CD7A4CD3}" destId="{7AD5EE42-5CB6-4DAF-AEAE-92088C9C5883}" srcOrd="0" destOrd="0" presId="urn:microsoft.com/office/officeart/2005/8/layout/hList7"/>
    <dgm:cxn modelId="{96DD72BD-F8C5-4E42-BFD1-A9F720E84F1A}" type="presParOf" srcId="{5F063131-C9B7-4373-AD24-01D8CD7A4CD3}" destId="{9839EDC6-532D-4308-85A8-EA50195FBF6B}" srcOrd="1" destOrd="0" presId="urn:microsoft.com/office/officeart/2005/8/layout/hList7"/>
    <dgm:cxn modelId="{C950E4B4-6150-4BDF-B4A5-9F0D33DDBF56}" type="presParOf" srcId="{5F063131-C9B7-4373-AD24-01D8CD7A4CD3}" destId="{19480E4F-8F34-44A8-8595-80435038BC01}" srcOrd="2" destOrd="0" presId="urn:microsoft.com/office/officeart/2005/8/layout/hList7"/>
    <dgm:cxn modelId="{7D6DF49D-6E07-4CDB-8DFA-EABFB3908B32}" type="presParOf" srcId="{5F063131-C9B7-4373-AD24-01D8CD7A4CD3}" destId="{12C466C6-7BF0-4221-9512-5381D07664B0}" srcOrd="3" destOrd="0" presId="urn:microsoft.com/office/officeart/2005/8/layout/hList7"/>
    <dgm:cxn modelId="{BC00ED1A-44BF-4572-96FF-38DAD59DE144}" type="presParOf" srcId="{734CB4BF-A739-4906-A917-F5B0EE00868E}" destId="{79AEB3DA-537A-45DE-8D9A-BA9ACAD9B127}" srcOrd="1" destOrd="0" presId="urn:microsoft.com/office/officeart/2005/8/layout/hList7"/>
    <dgm:cxn modelId="{C34F9122-F19D-4416-83FD-A3F281D591D4}" type="presParOf" srcId="{734CB4BF-A739-4906-A917-F5B0EE00868E}" destId="{7F2C630A-D4ED-4C6C-9F5B-E21CD4F5DBD3}" srcOrd="2" destOrd="0" presId="urn:microsoft.com/office/officeart/2005/8/layout/hList7"/>
    <dgm:cxn modelId="{64EDFE62-CB4C-49BB-A077-1F843C629F3B}" type="presParOf" srcId="{7F2C630A-D4ED-4C6C-9F5B-E21CD4F5DBD3}" destId="{097CB35E-4D1D-456A-98A9-4A1A1B569A59}" srcOrd="0" destOrd="0" presId="urn:microsoft.com/office/officeart/2005/8/layout/hList7"/>
    <dgm:cxn modelId="{BC23DF47-87F5-47C0-A8DE-2F9571B9CF69}" type="presParOf" srcId="{7F2C630A-D4ED-4C6C-9F5B-E21CD4F5DBD3}" destId="{9D93CFCF-0C53-42E2-9E2B-3ABC88BEE2EF}" srcOrd="1" destOrd="0" presId="urn:microsoft.com/office/officeart/2005/8/layout/hList7"/>
    <dgm:cxn modelId="{9C98F28B-81E0-4B09-ABE1-23DC6DB07A83}" type="presParOf" srcId="{7F2C630A-D4ED-4C6C-9F5B-E21CD4F5DBD3}" destId="{78D9C6D7-5049-4B9B-B40A-05372B22D666}" srcOrd="2" destOrd="0" presId="urn:microsoft.com/office/officeart/2005/8/layout/hList7"/>
    <dgm:cxn modelId="{FA04D882-FECB-4A68-B3FA-85B09168B533}" type="presParOf" srcId="{7F2C630A-D4ED-4C6C-9F5B-E21CD4F5DBD3}" destId="{B95BA888-A802-416A-9302-4EACACBFEAFE}" srcOrd="3" destOrd="0" presId="urn:microsoft.com/office/officeart/2005/8/layout/hList7"/>
    <dgm:cxn modelId="{68F5C22B-68F6-47E2-9AEF-EDB4615D48E2}" type="presParOf" srcId="{734CB4BF-A739-4906-A917-F5B0EE00868E}" destId="{04427EE9-C451-4C53-A4EF-F9BD555347FC}" srcOrd="3" destOrd="0" presId="urn:microsoft.com/office/officeart/2005/8/layout/hList7"/>
    <dgm:cxn modelId="{6512C6C7-CE91-4922-9DD4-C628008D91F7}" type="presParOf" srcId="{734CB4BF-A739-4906-A917-F5B0EE00868E}" destId="{334304D8-EF0C-473E-85B4-42D712F7061A}" srcOrd="4" destOrd="0" presId="urn:microsoft.com/office/officeart/2005/8/layout/hList7"/>
    <dgm:cxn modelId="{B783FAE5-E194-4AE9-BD25-038D4FE6A91E}" type="presParOf" srcId="{334304D8-EF0C-473E-85B4-42D712F7061A}" destId="{D14AEF2E-0E21-4C8D-A27B-F95CCC2EF78E}" srcOrd="0" destOrd="0" presId="urn:microsoft.com/office/officeart/2005/8/layout/hList7"/>
    <dgm:cxn modelId="{086776C1-ECCB-4ED3-8EE3-2024CDE5A4C7}" type="presParOf" srcId="{334304D8-EF0C-473E-85B4-42D712F7061A}" destId="{B2416D54-6A51-4761-A3EF-EACB4A756C7E}" srcOrd="1" destOrd="0" presId="urn:microsoft.com/office/officeart/2005/8/layout/hList7"/>
    <dgm:cxn modelId="{ED502BF0-54D8-42A7-A3CB-8C9D50EDBE72}" type="presParOf" srcId="{334304D8-EF0C-473E-85B4-42D712F7061A}" destId="{5080CC2D-4AD0-467C-942D-171AE8291F8C}" srcOrd="2" destOrd="0" presId="urn:microsoft.com/office/officeart/2005/8/layout/hList7"/>
    <dgm:cxn modelId="{218D59B7-F457-47FD-AC2F-FA5DF429A740}" type="presParOf" srcId="{334304D8-EF0C-473E-85B4-42D712F7061A}" destId="{6221CBE3-2FB6-4EA5-8F30-D3DCC07EC55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459BAD-E67B-4C46-A572-E7B88B03063F}" type="doc">
      <dgm:prSet loTypeId="urn:microsoft.com/office/officeart/2005/8/layout/hList7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1B85B1C-BDCA-429B-88B0-974F0C9DA199}">
      <dgm:prSet custT="1"/>
      <dgm:spPr/>
      <dgm:t>
        <a:bodyPr/>
        <a:lstStyle/>
        <a:p>
          <a:pPr algn="ctr" rtl="0">
            <a:spcBef>
              <a:spcPct val="0"/>
            </a:spcBef>
            <a:spcAft>
              <a:spcPct val="35000"/>
            </a:spcAft>
          </a:pPr>
          <a:endParaRPr lang="ru-RU" sz="2000" b="1" dirty="0">
            <a:solidFill>
              <a:schemeClr val="tx1"/>
            </a:solidFill>
          </a:endParaRPr>
        </a:p>
        <a:p>
          <a:pPr algn="ctr" rtl="0">
            <a:spcBef>
              <a:spcPts val="1200"/>
            </a:spcBef>
            <a:spcAft>
              <a:spcPts val="600"/>
            </a:spcAft>
          </a:pPr>
          <a:r>
            <a:rPr lang="ru-RU" sz="2000" b="1" dirty="0">
              <a:solidFill>
                <a:schemeClr val="tx1"/>
              </a:solidFill>
            </a:rPr>
            <a:t>2.1. Обеспечение в организации комфортных условий для предоставления услуг, в том числе:</a:t>
          </a:r>
        </a:p>
        <a:p>
          <a:pPr rtl="0"/>
          <a:r>
            <a:rPr lang="ru-RU" sz="2000" b="0" dirty="0">
              <a:solidFill>
                <a:schemeClr val="tx1"/>
              </a:solidFill>
            </a:rPr>
            <a:t>1) наличие зоны отдыха (ожидания);</a:t>
          </a:r>
        </a:p>
        <a:p>
          <a:pPr rtl="0"/>
          <a:r>
            <a:rPr lang="ru-RU" sz="2000" b="0" dirty="0">
              <a:solidFill>
                <a:schemeClr val="tx1"/>
              </a:solidFill>
            </a:rPr>
            <a:t>2) наличие и понятность навигации внутри организации;	</a:t>
          </a:r>
        </a:p>
        <a:p>
          <a:pPr rtl="0"/>
          <a:r>
            <a:rPr lang="ru-RU" sz="2000" b="0" dirty="0">
              <a:solidFill>
                <a:schemeClr val="tx1"/>
              </a:solidFill>
            </a:rPr>
            <a:t>3) наличие и доступность питьевой воды;</a:t>
          </a:r>
        </a:p>
        <a:p>
          <a:pPr rtl="0"/>
          <a:r>
            <a:rPr lang="ru-RU" sz="2000" b="0" dirty="0">
              <a:solidFill>
                <a:schemeClr val="tx1"/>
              </a:solidFill>
            </a:rPr>
            <a:t>4) наличие и доступность санитарно-гигиенических помещений;	</a:t>
          </a:r>
        </a:p>
        <a:p>
          <a:pPr rtl="0"/>
          <a:r>
            <a:rPr lang="ru-RU" sz="2000" b="0" dirty="0">
              <a:solidFill>
                <a:schemeClr val="tx1"/>
              </a:solidFill>
            </a:rPr>
            <a:t>5) санитарное состояние помещений;</a:t>
          </a:r>
        </a:p>
        <a:p>
          <a:pPr rtl="0"/>
          <a:r>
            <a:rPr lang="ru-RU" sz="2000" b="0" dirty="0">
              <a:solidFill>
                <a:schemeClr val="tx1"/>
              </a:solidFill>
            </a:rPr>
            <a:t>6) возможность бронирования услуги/доступность записи на получение услуги; 	</a:t>
          </a: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20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20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20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20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2000" dirty="0">
            <a:solidFill>
              <a:schemeClr val="tx1"/>
            </a:solidFill>
          </a:endParaRPr>
        </a:p>
      </dgm:t>
    </dgm:pt>
    <dgm:pt modelId="{E4ED0F27-1E2A-47C5-B620-866A3D8E4B88}" type="parTrans" cxnId="{EEAFC7FA-12C6-417E-A42A-3444584E988B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67D7CBD6-7C00-4AC8-AAB5-E5B49519A1A1}" type="sibTrans" cxnId="{EEAFC7FA-12C6-417E-A42A-3444584E988B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8A39B6F4-AA10-4AC8-8947-1EC8343D43CE}">
      <dgm:prSet custT="1"/>
      <dgm:spPr/>
      <dgm:t>
        <a:bodyPr/>
        <a:lstStyle/>
        <a:p>
          <a:pPr marL="36000" rtl="0"/>
          <a:r>
            <a:rPr lang="ru-RU" sz="2000" b="1" dirty="0">
              <a:solidFill>
                <a:schemeClr val="tx1"/>
              </a:solidFill>
            </a:rPr>
            <a:t>2.2. Доля получателей услуг, удовлетворенных комфортностью условий, в которых осуществляется деятельность организаций культуры (в % от общего числа опрошенных получателей услуг)</a:t>
          </a:r>
        </a:p>
        <a:p>
          <a:pPr marL="36000" rtl="0"/>
          <a:endParaRPr lang="ru-RU" sz="2000" b="1" dirty="0">
            <a:solidFill>
              <a:schemeClr val="tx1"/>
            </a:solidFill>
          </a:endParaRPr>
        </a:p>
        <a:p>
          <a:pPr marL="36000" rtl="0"/>
          <a:endParaRPr lang="ru-RU" sz="2000" b="1" dirty="0">
            <a:solidFill>
              <a:schemeClr val="tx1"/>
            </a:solidFill>
          </a:endParaRPr>
        </a:p>
        <a:p>
          <a:pPr marL="36000" rtl="0"/>
          <a:endParaRPr lang="ru-RU" sz="2000" b="1" dirty="0">
            <a:solidFill>
              <a:schemeClr val="tx1"/>
            </a:solidFill>
          </a:endParaRPr>
        </a:p>
        <a:p>
          <a:pPr marL="36000" rtl="0"/>
          <a:endParaRPr lang="ru-RU" sz="2000" b="1" dirty="0">
            <a:solidFill>
              <a:schemeClr val="tx1"/>
            </a:solidFill>
          </a:endParaRPr>
        </a:p>
      </dgm:t>
    </dgm:pt>
    <dgm:pt modelId="{F9D04BC9-976D-4005-8972-0A51C57E1C47}" type="parTrans" cxnId="{EDC41D7F-D9B0-43E0-A542-F36A82849714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50A30282-5CAA-4340-9916-69D5D3BCAC66}" type="sibTrans" cxnId="{EDC41D7F-D9B0-43E0-A542-F36A82849714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16BC5287-4063-4A7D-BD83-64C86727D22A}" type="pres">
      <dgm:prSet presAssocID="{87459BAD-E67B-4C46-A572-E7B88B03063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867D7-649E-4788-A66E-7BE7F45AAB80}" type="pres">
      <dgm:prSet presAssocID="{87459BAD-E67B-4C46-A572-E7B88B03063F}" presName="fgShape" presStyleLbl="fgShp" presStyleIdx="0" presStyleCnt="1" custScaleX="74592" custScaleY="64913" custLinFactNeighborX="7004" custLinFactNeighborY="26901"/>
      <dgm:spPr>
        <a:solidFill>
          <a:schemeClr val="accent2">
            <a:lumMod val="75000"/>
          </a:schemeClr>
        </a:solidFill>
      </dgm:spPr>
    </dgm:pt>
    <dgm:pt modelId="{734CB4BF-A739-4906-A917-F5B0EE00868E}" type="pres">
      <dgm:prSet presAssocID="{87459BAD-E67B-4C46-A572-E7B88B03063F}" presName="linComp" presStyleCnt="0"/>
      <dgm:spPr/>
    </dgm:pt>
    <dgm:pt modelId="{5F063131-C9B7-4373-AD24-01D8CD7A4CD3}" type="pres">
      <dgm:prSet presAssocID="{91B85B1C-BDCA-429B-88B0-974F0C9DA199}" presName="compNode" presStyleCnt="0"/>
      <dgm:spPr/>
    </dgm:pt>
    <dgm:pt modelId="{7AD5EE42-5CB6-4DAF-AEAE-92088C9C5883}" type="pres">
      <dgm:prSet presAssocID="{91B85B1C-BDCA-429B-88B0-974F0C9DA199}" presName="bkgdShape" presStyleLbl="node1" presStyleIdx="0" presStyleCnt="2" custScaleX="203081" custScaleY="93333" custLinFactNeighborX="-58244"/>
      <dgm:spPr/>
      <dgm:t>
        <a:bodyPr/>
        <a:lstStyle/>
        <a:p>
          <a:endParaRPr lang="ru-RU"/>
        </a:p>
      </dgm:t>
    </dgm:pt>
    <dgm:pt modelId="{9839EDC6-532D-4308-85A8-EA50195FBF6B}" type="pres">
      <dgm:prSet presAssocID="{91B85B1C-BDCA-429B-88B0-974F0C9DA199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80E4F-8F34-44A8-8595-80435038BC01}" type="pres">
      <dgm:prSet presAssocID="{91B85B1C-BDCA-429B-88B0-974F0C9DA199}" presName="invisiNode" presStyleLbl="node1" presStyleIdx="0" presStyleCnt="2"/>
      <dgm:spPr/>
    </dgm:pt>
    <dgm:pt modelId="{12C466C6-7BF0-4221-9512-5381D07664B0}" type="pres">
      <dgm:prSet presAssocID="{91B85B1C-BDCA-429B-88B0-974F0C9DA199}" presName="imagNode" presStyleLbl="fgImgPlace1" presStyleIdx="0" presStyleCnt="2" custFlipVert="1" custFlipHor="1" custScaleX="31063" custScaleY="6988" custLinFactY="100000" custLinFactNeighborX="56225" custLinFactNeighborY="102743"/>
      <dgm:spPr/>
    </dgm:pt>
    <dgm:pt modelId="{79AEB3DA-537A-45DE-8D9A-BA9ACAD9B127}" type="pres">
      <dgm:prSet presAssocID="{67D7CBD6-7C00-4AC8-AAB5-E5B49519A1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F2C630A-D4ED-4C6C-9F5B-E21CD4F5DBD3}" type="pres">
      <dgm:prSet presAssocID="{8A39B6F4-AA10-4AC8-8947-1EC8343D43CE}" presName="compNode" presStyleCnt="0"/>
      <dgm:spPr/>
    </dgm:pt>
    <dgm:pt modelId="{097CB35E-4D1D-456A-98A9-4A1A1B569A59}" type="pres">
      <dgm:prSet presAssocID="{8A39B6F4-AA10-4AC8-8947-1EC8343D43CE}" presName="bkgdShape" presStyleLbl="node1" presStyleIdx="1" presStyleCnt="2" custScaleX="139706" custScaleY="81333" custLinFactNeighborX="840" custLinFactNeighborY="2000"/>
      <dgm:spPr/>
      <dgm:t>
        <a:bodyPr/>
        <a:lstStyle/>
        <a:p>
          <a:endParaRPr lang="ru-RU"/>
        </a:p>
      </dgm:t>
    </dgm:pt>
    <dgm:pt modelId="{9D93CFCF-0C53-42E2-9E2B-3ABC88BEE2EF}" type="pres">
      <dgm:prSet presAssocID="{8A39B6F4-AA10-4AC8-8947-1EC8343D43CE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9C6D7-5049-4B9B-B40A-05372B22D666}" type="pres">
      <dgm:prSet presAssocID="{8A39B6F4-AA10-4AC8-8947-1EC8343D43CE}" presName="invisiNode" presStyleLbl="node1" presStyleIdx="1" presStyleCnt="2"/>
      <dgm:spPr/>
    </dgm:pt>
    <dgm:pt modelId="{B95BA888-A802-416A-9302-4EACACBFEAFE}" type="pres">
      <dgm:prSet presAssocID="{8A39B6F4-AA10-4AC8-8947-1EC8343D43CE}" presName="imagNode" presStyleLbl="fgImgPlace1" presStyleIdx="1" presStyleCnt="2" custAng="0" custFlipVert="1" custScaleX="29229" custScaleY="2577" custLinFactY="95533" custLinFactNeighborX="-38790" custLinFactNeighborY="100000"/>
      <dgm:spPr/>
    </dgm:pt>
  </dgm:ptLst>
  <dgm:cxnLst>
    <dgm:cxn modelId="{E9B8BC56-1981-4CE3-8A98-0E5CA03BCC2D}" type="presOf" srcId="{91B85B1C-BDCA-429B-88B0-974F0C9DA199}" destId="{7AD5EE42-5CB6-4DAF-AEAE-92088C9C5883}" srcOrd="0" destOrd="0" presId="urn:microsoft.com/office/officeart/2005/8/layout/hList7"/>
    <dgm:cxn modelId="{C73AFC43-6853-456C-8C74-2394BEA02F4A}" type="presOf" srcId="{67D7CBD6-7C00-4AC8-AAB5-E5B49519A1A1}" destId="{79AEB3DA-537A-45DE-8D9A-BA9ACAD9B127}" srcOrd="0" destOrd="0" presId="urn:microsoft.com/office/officeart/2005/8/layout/hList7"/>
    <dgm:cxn modelId="{EEAFC7FA-12C6-417E-A42A-3444584E988B}" srcId="{87459BAD-E67B-4C46-A572-E7B88B03063F}" destId="{91B85B1C-BDCA-429B-88B0-974F0C9DA199}" srcOrd="0" destOrd="0" parTransId="{E4ED0F27-1E2A-47C5-B620-866A3D8E4B88}" sibTransId="{67D7CBD6-7C00-4AC8-AAB5-E5B49519A1A1}"/>
    <dgm:cxn modelId="{CB1F15EC-3897-4F18-A0B0-6DCAB52A81EF}" type="presOf" srcId="{87459BAD-E67B-4C46-A572-E7B88B03063F}" destId="{16BC5287-4063-4A7D-BD83-64C86727D22A}" srcOrd="0" destOrd="0" presId="urn:microsoft.com/office/officeart/2005/8/layout/hList7"/>
    <dgm:cxn modelId="{EDC41D7F-D9B0-43E0-A542-F36A82849714}" srcId="{87459BAD-E67B-4C46-A572-E7B88B03063F}" destId="{8A39B6F4-AA10-4AC8-8947-1EC8343D43CE}" srcOrd="1" destOrd="0" parTransId="{F9D04BC9-976D-4005-8972-0A51C57E1C47}" sibTransId="{50A30282-5CAA-4340-9916-69D5D3BCAC66}"/>
    <dgm:cxn modelId="{DD5726F2-9CBD-457F-8770-C6C5B0648236}" type="presOf" srcId="{8A39B6F4-AA10-4AC8-8947-1EC8343D43CE}" destId="{097CB35E-4D1D-456A-98A9-4A1A1B569A59}" srcOrd="0" destOrd="0" presId="urn:microsoft.com/office/officeart/2005/8/layout/hList7"/>
    <dgm:cxn modelId="{45BC0B4B-7A18-40CA-88E2-0901EDC63445}" type="presOf" srcId="{8A39B6F4-AA10-4AC8-8947-1EC8343D43CE}" destId="{9D93CFCF-0C53-42E2-9E2B-3ABC88BEE2EF}" srcOrd="1" destOrd="0" presId="urn:microsoft.com/office/officeart/2005/8/layout/hList7"/>
    <dgm:cxn modelId="{70312F66-D134-4958-BB49-B1217CB43ED9}" type="presOf" srcId="{91B85B1C-BDCA-429B-88B0-974F0C9DA199}" destId="{9839EDC6-532D-4308-85A8-EA50195FBF6B}" srcOrd="1" destOrd="0" presId="urn:microsoft.com/office/officeart/2005/8/layout/hList7"/>
    <dgm:cxn modelId="{2F7E86F7-D142-4F02-9BE9-666B4A09328B}" type="presParOf" srcId="{16BC5287-4063-4A7D-BD83-64C86727D22A}" destId="{5E9867D7-649E-4788-A66E-7BE7F45AAB80}" srcOrd="0" destOrd="0" presId="urn:microsoft.com/office/officeart/2005/8/layout/hList7"/>
    <dgm:cxn modelId="{16A41950-1A3A-4895-AD25-FFC5F58F5E98}" type="presParOf" srcId="{16BC5287-4063-4A7D-BD83-64C86727D22A}" destId="{734CB4BF-A739-4906-A917-F5B0EE00868E}" srcOrd="1" destOrd="0" presId="urn:microsoft.com/office/officeart/2005/8/layout/hList7"/>
    <dgm:cxn modelId="{538B0453-D09F-427F-A4C1-85FB014B72D7}" type="presParOf" srcId="{734CB4BF-A739-4906-A917-F5B0EE00868E}" destId="{5F063131-C9B7-4373-AD24-01D8CD7A4CD3}" srcOrd="0" destOrd="0" presId="urn:microsoft.com/office/officeart/2005/8/layout/hList7"/>
    <dgm:cxn modelId="{38D40CDB-DD4C-4BD8-A9F1-635466D6CDDA}" type="presParOf" srcId="{5F063131-C9B7-4373-AD24-01D8CD7A4CD3}" destId="{7AD5EE42-5CB6-4DAF-AEAE-92088C9C5883}" srcOrd="0" destOrd="0" presId="urn:microsoft.com/office/officeart/2005/8/layout/hList7"/>
    <dgm:cxn modelId="{A10939B8-4C81-45A2-851C-FC9C2A701D18}" type="presParOf" srcId="{5F063131-C9B7-4373-AD24-01D8CD7A4CD3}" destId="{9839EDC6-532D-4308-85A8-EA50195FBF6B}" srcOrd="1" destOrd="0" presId="urn:microsoft.com/office/officeart/2005/8/layout/hList7"/>
    <dgm:cxn modelId="{EB220778-9A22-4B0E-8E13-11B310750697}" type="presParOf" srcId="{5F063131-C9B7-4373-AD24-01D8CD7A4CD3}" destId="{19480E4F-8F34-44A8-8595-80435038BC01}" srcOrd="2" destOrd="0" presId="urn:microsoft.com/office/officeart/2005/8/layout/hList7"/>
    <dgm:cxn modelId="{6EC7C517-EE95-4974-B247-7FBCA820C50B}" type="presParOf" srcId="{5F063131-C9B7-4373-AD24-01D8CD7A4CD3}" destId="{12C466C6-7BF0-4221-9512-5381D07664B0}" srcOrd="3" destOrd="0" presId="urn:microsoft.com/office/officeart/2005/8/layout/hList7"/>
    <dgm:cxn modelId="{00C68196-6531-435F-ACE4-C81FE9CDB68C}" type="presParOf" srcId="{734CB4BF-A739-4906-A917-F5B0EE00868E}" destId="{79AEB3DA-537A-45DE-8D9A-BA9ACAD9B127}" srcOrd="1" destOrd="0" presId="urn:microsoft.com/office/officeart/2005/8/layout/hList7"/>
    <dgm:cxn modelId="{32E6C442-8044-4F4A-B51D-559B84632BD0}" type="presParOf" srcId="{734CB4BF-A739-4906-A917-F5B0EE00868E}" destId="{7F2C630A-D4ED-4C6C-9F5B-E21CD4F5DBD3}" srcOrd="2" destOrd="0" presId="urn:microsoft.com/office/officeart/2005/8/layout/hList7"/>
    <dgm:cxn modelId="{B97CFEC3-BFBE-48F0-A105-1212259082D9}" type="presParOf" srcId="{7F2C630A-D4ED-4C6C-9F5B-E21CD4F5DBD3}" destId="{097CB35E-4D1D-456A-98A9-4A1A1B569A59}" srcOrd="0" destOrd="0" presId="urn:microsoft.com/office/officeart/2005/8/layout/hList7"/>
    <dgm:cxn modelId="{EE1E38A7-EB38-4E13-A244-E7D94727C887}" type="presParOf" srcId="{7F2C630A-D4ED-4C6C-9F5B-E21CD4F5DBD3}" destId="{9D93CFCF-0C53-42E2-9E2B-3ABC88BEE2EF}" srcOrd="1" destOrd="0" presId="urn:microsoft.com/office/officeart/2005/8/layout/hList7"/>
    <dgm:cxn modelId="{48EA9E64-9824-4C24-A242-BCF54C04B71A}" type="presParOf" srcId="{7F2C630A-D4ED-4C6C-9F5B-E21CD4F5DBD3}" destId="{78D9C6D7-5049-4B9B-B40A-05372B22D666}" srcOrd="2" destOrd="0" presId="urn:microsoft.com/office/officeart/2005/8/layout/hList7"/>
    <dgm:cxn modelId="{7580DD1D-7F1F-4240-B3DD-DB5AD66C5C68}" type="presParOf" srcId="{7F2C630A-D4ED-4C6C-9F5B-E21CD4F5DBD3}" destId="{B95BA888-A802-416A-9302-4EACACBFEAF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459BAD-E67B-4C46-A572-E7B88B03063F}" type="doc">
      <dgm:prSet loTypeId="urn:microsoft.com/office/officeart/2005/8/layout/hList7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1B85B1C-BDCA-429B-88B0-974F0C9DA199}">
      <dgm:prSet custT="1"/>
      <dgm:spPr/>
      <dgm:t>
        <a:bodyPr/>
        <a:lstStyle/>
        <a:p>
          <a:pPr algn="ctr" rtl="0">
            <a:spcBef>
              <a:spcPts val="600"/>
            </a:spcBef>
            <a:spcAft>
              <a:spcPct val="35000"/>
            </a:spcAft>
          </a:pPr>
          <a:r>
            <a:rPr lang="ru-RU" sz="1600" b="1" dirty="0">
              <a:solidFill>
                <a:schemeClr val="tx1"/>
              </a:solidFill>
            </a:rPr>
            <a:t>3.1. Оборудование территории, прилегающей к зданиям организации, и помещений с учетом доступности для инвалидов</a:t>
          </a:r>
        </a:p>
        <a:p>
          <a:pPr algn="l" rtl="0">
            <a:spcBef>
              <a:spcPts val="600"/>
            </a:spcBef>
            <a:spcAft>
              <a:spcPct val="35000"/>
            </a:spcAft>
          </a:pPr>
          <a:r>
            <a:rPr lang="ru-RU" sz="1300" b="0" dirty="0">
              <a:solidFill>
                <a:schemeClr val="tx1"/>
              </a:solidFill>
            </a:rPr>
            <a:t>Наличие:</a:t>
          </a:r>
        </a:p>
        <a:p>
          <a:pPr algn="l" rtl="0">
            <a:spcBef>
              <a:spcPts val="600"/>
            </a:spcBef>
            <a:spcAft>
              <a:spcPct val="35000"/>
            </a:spcAft>
          </a:pPr>
          <a:r>
            <a:rPr lang="ru-RU" sz="1300" b="0" dirty="0">
              <a:solidFill>
                <a:schemeClr val="tx1"/>
              </a:solidFill>
            </a:rPr>
            <a:t>1) оборудованных входных групп пандусами (подъемными платформами);</a:t>
          </a:r>
        </a:p>
        <a:p>
          <a:pPr algn="l" rtl="0">
            <a:spcBef>
              <a:spcPts val="600"/>
            </a:spcBef>
            <a:spcAft>
              <a:spcPct val="35000"/>
            </a:spcAft>
          </a:pPr>
          <a:r>
            <a:rPr lang="ru-RU" sz="1300" b="0" dirty="0">
              <a:solidFill>
                <a:schemeClr val="tx1"/>
              </a:solidFill>
            </a:rPr>
            <a:t>2) выделенных стоянок для автотранспортных средств инвалидов; </a:t>
          </a:r>
        </a:p>
        <a:p>
          <a:pPr algn="l" rtl="0">
            <a:spcBef>
              <a:spcPts val="600"/>
            </a:spcBef>
            <a:spcAft>
              <a:spcPct val="35000"/>
            </a:spcAft>
          </a:pPr>
          <a:r>
            <a:rPr lang="ru-RU" sz="1300" b="0" dirty="0">
              <a:solidFill>
                <a:schemeClr val="tx1"/>
              </a:solidFill>
            </a:rPr>
            <a:t>3) адаптированных лифтов, поручней, расширенных дверных проемов; </a:t>
          </a:r>
        </a:p>
        <a:p>
          <a:pPr algn="l" rtl="0">
            <a:spcBef>
              <a:spcPts val="600"/>
            </a:spcBef>
            <a:spcAft>
              <a:spcPct val="35000"/>
            </a:spcAft>
          </a:pPr>
          <a:r>
            <a:rPr lang="ru-RU" sz="1300" b="0" dirty="0">
              <a:solidFill>
                <a:schemeClr val="tx1"/>
              </a:solidFill>
            </a:rPr>
            <a:t>4) сменных кресел-колясок; </a:t>
          </a:r>
        </a:p>
        <a:p>
          <a:pPr algn="l" rtl="0">
            <a:spcBef>
              <a:spcPts val="600"/>
            </a:spcBef>
            <a:spcAft>
              <a:spcPct val="35000"/>
            </a:spcAft>
          </a:pPr>
          <a:r>
            <a:rPr lang="ru-RU" sz="1300" b="0" dirty="0">
              <a:solidFill>
                <a:schemeClr val="tx1"/>
              </a:solidFill>
            </a:rPr>
            <a:t>5) специально оборудованных санитарно-гигиенических помещений .</a:t>
          </a: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r>
            <a:rPr lang="ru-RU" sz="1800" b="1" dirty="0">
              <a:solidFill>
                <a:schemeClr val="tx1"/>
              </a:solidFill>
            </a:rPr>
            <a:t> 	 	</a:t>
          </a:r>
        </a:p>
      </dgm:t>
    </dgm:pt>
    <dgm:pt modelId="{E4ED0F27-1E2A-47C5-B620-866A3D8E4B88}" type="parTrans" cxnId="{EEAFC7FA-12C6-417E-A42A-3444584E988B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67D7CBD6-7C00-4AC8-AAB5-E5B49519A1A1}" type="sibTrans" cxnId="{EEAFC7FA-12C6-417E-A42A-3444584E988B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A39B6F4-AA10-4AC8-8947-1EC8343D43CE}">
      <dgm:prSet custT="1"/>
      <dgm:spPr/>
      <dgm:t>
        <a:bodyPr/>
        <a:lstStyle/>
        <a:p>
          <a:pPr marL="36000" algn="ctr" rtl="0">
            <a:spcAft>
              <a:spcPts val="300"/>
            </a:spcAft>
          </a:pPr>
          <a:r>
            <a:rPr lang="ru-RU" sz="1800" b="1" dirty="0">
              <a:solidFill>
                <a:schemeClr val="tx1"/>
              </a:solidFill>
            </a:rPr>
            <a:t>3.2. Обеспечение в организации условий доступности, позволяющих инвалидам получать услуги наравне с другими</a:t>
          </a:r>
        </a:p>
        <a:p>
          <a:pPr marL="36000" algn="l" rtl="0"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1) дублирование для инвалидов по слуху и зрению звуковой и зрительной информации; </a:t>
          </a:r>
        </a:p>
        <a:p>
          <a:pPr marL="36000" algn="l" rtl="0"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2) дублирование надписей, знаков и иной текстовой и графической информации знаками, выполненными рельефно-точечным шрифтом Брайля; </a:t>
          </a:r>
        </a:p>
        <a:p>
          <a:pPr marL="36000" algn="l" rtl="0"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3) возможность предоставления инвалидам по слуху (слуху и зрению) услуг сурдопереводчика  (</a:t>
          </a:r>
          <a:r>
            <a:rPr lang="ru-RU" sz="1400" dirty="0" err="1">
              <a:solidFill>
                <a:schemeClr val="tx1"/>
              </a:solidFill>
            </a:rPr>
            <a:t>тифлосурдопереводчика</a:t>
          </a:r>
          <a:r>
            <a:rPr lang="ru-RU" sz="1400" dirty="0">
              <a:solidFill>
                <a:schemeClr val="tx1"/>
              </a:solidFill>
            </a:rPr>
            <a:t>); </a:t>
          </a:r>
        </a:p>
        <a:p>
          <a:pPr marL="36000" algn="l" rtl="0"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4) наличие альтернативной версии официального сайта в сети «Интернет» для инвалидов по зрению; </a:t>
          </a:r>
        </a:p>
        <a:p>
          <a:pPr marL="36000" algn="l" rtl="0"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5) помощь, оказываемая работниками, прошедшими необходимое обучение по сопровождению инвалидов в помещениях организации и на прилегающей территории;</a:t>
          </a:r>
        </a:p>
        <a:p>
          <a:pPr marL="36000" algn="l" rtl="0"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6) наличие возможности предоставления услуги в дистанционном режиме или на дому.</a:t>
          </a: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</dgm:t>
    </dgm:pt>
    <dgm:pt modelId="{F9D04BC9-976D-4005-8972-0A51C57E1C47}" type="parTrans" cxnId="{EDC41D7F-D9B0-43E0-A542-F36A8284971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50A30282-5CAA-4340-9916-69D5D3BCAC66}" type="sibTrans" cxnId="{EDC41D7F-D9B0-43E0-A542-F36A8284971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560FE01-E61D-419A-86E6-3B48F2274978}">
      <dgm:prSet custT="1"/>
      <dgm:spPr/>
      <dgm:t>
        <a:bodyPr/>
        <a:lstStyle/>
        <a:p>
          <a:pPr algn="ctr" rtl="0"/>
          <a:r>
            <a:rPr lang="ru-RU" sz="1800" b="1" dirty="0">
              <a:solidFill>
                <a:schemeClr val="tx1"/>
              </a:solidFill>
            </a:rPr>
            <a:t>3.3. Доля </a:t>
          </a:r>
          <a:r>
            <a:rPr lang="ru-RU" sz="1800" b="1" dirty="0" err="1">
              <a:solidFill>
                <a:schemeClr val="tx1"/>
              </a:solidFill>
            </a:rPr>
            <a:t>получате</a:t>
          </a:r>
          <a:r>
            <a:rPr lang="ru-RU" sz="1800" b="1" dirty="0">
              <a:solidFill>
                <a:schemeClr val="tx1"/>
              </a:solidFill>
            </a:rPr>
            <a:t>-лей услуг, </a:t>
          </a:r>
          <a:r>
            <a:rPr lang="ru-RU" sz="1800" b="1" dirty="0" err="1">
              <a:solidFill>
                <a:schemeClr val="tx1"/>
              </a:solidFill>
            </a:rPr>
            <a:t>удовлетво-ренных</a:t>
          </a:r>
          <a:r>
            <a:rPr lang="ru-RU" sz="1800" b="1" dirty="0">
              <a:solidFill>
                <a:schemeClr val="tx1"/>
              </a:solidFill>
            </a:rPr>
            <a:t> доступ-</a:t>
          </a:r>
          <a:r>
            <a:rPr lang="ru-RU" sz="1800" b="1" dirty="0" err="1">
              <a:solidFill>
                <a:schemeClr val="tx1"/>
              </a:solidFill>
            </a:rPr>
            <a:t>ностью</a:t>
          </a:r>
          <a:r>
            <a:rPr lang="ru-RU" sz="1800" b="1" dirty="0">
              <a:solidFill>
                <a:schemeClr val="tx1"/>
              </a:solidFill>
            </a:rPr>
            <a:t> услуг для инвалидов (в % от общего числа опрошен-</a:t>
          </a:r>
          <a:r>
            <a:rPr lang="ru-RU" sz="1800" b="1" dirty="0" err="1">
              <a:solidFill>
                <a:schemeClr val="tx1"/>
              </a:solidFill>
            </a:rPr>
            <a:t>ных</a:t>
          </a:r>
          <a:r>
            <a:rPr lang="ru-RU" sz="1800" b="1" dirty="0">
              <a:solidFill>
                <a:schemeClr val="tx1"/>
              </a:solidFill>
            </a:rPr>
            <a:t> </a:t>
          </a:r>
          <a:r>
            <a:rPr lang="ru-RU" sz="1800" b="1" dirty="0" err="1">
              <a:solidFill>
                <a:schemeClr val="tx1"/>
              </a:solidFill>
            </a:rPr>
            <a:t>получате</a:t>
          </a:r>
          <a:r>
            <a:rPr lang="ru-RU" sz="1800" b="1" dirty="0">
              <a:solidFill>
                <a:schemeClr val="tx1"/>
              </a:solidFill>
            </a:rPr>
            <a:t>-лей услуг – инвалидов)</a:t>
          </a: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</dgm:t>
    </dgm:pt>
    <dgm:pt modelId="{C249AE82-DF43-43AB-9650-13A6B5160DCB}" type="parTrans" cxnId="{B0854024-515B-486F-B629-25199D0E40E7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7F5D109-C169-4295-898E-770FEF4567CC}" type="sibTrans" cxnId="{B0854024-515B-486F-B629-25199D0E40E7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16BC5287-4063-4A7D-BD83-64C86727D22A}" type="pres">
      <dgm:prSet presAssocID="{87459BAD-E67B-4C46-A572-E7B88B03063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867D7-649E-4788-A66E-7BE7F45AAB80}" type="pres">
      <dgm:prSet presAssocID="{87459BAD-E67B-4C46-A572-E7B88B03063F}" presName="fgShape" presStyleLbl="fgShp" presStyleIdx="0" presStyleCnt="1" custScaleX="71512" custScaleY="50415" custLinFactNeighborX="5903" custLinFactNeighborY="60274"/>
      <dgm:spPr>
        <a:solidFill>
          <a:schemeClr val="accent2">
            <a:lumMod val="75000"/>
          </a:schemeClr>
        </a:solidFill>
      </dgm:spPr>
    </dgm:pt>
    <dgm:pt modelId="{734CB4BF-A739-4906-A917-F5B0EE00868E}" type="pres">
      <dgm:prSet presAssocID="{87459BAD-E67B-4C46-A572-E7B88B03063F}" presName="linComp" presStyleCnt="0"/>
      <dgm:spPr/>
    </dgm:pt>
    <dgm:pt modelId="{5F063131-C9B7-4373-AD24-01D8CD7A4CD3}" type="pres">
      <dgm:prSet presAssocID="{91B85B1C-BDCA-429B-88B0-974F0C9DA199}" presName="compNode" presStyleCnt="0"/>
      <dgm:spPr/>
    </dgm:pt>
    <dgm:pt modelId="{7AD5EE42-5CB6-4DAF-AEAE-92088C9C5883}" type="pres">
      <dgm:prSet presAssocID="{91B85B1C-BDCA-429B-88B0-974F0C9DA199}" presName="bkgdShape" presStyleLbl="node1" presStyleIdx="0" presStyleCnt="3" custScaleX="217976" custLinFactNeighborX="-16503"/>
      <dgm:spPr/>
      <dgm:t>
        <a:bodyPr/>
        <a:lstStyle/>
        <a:p>
          <a:endParaRPr lang="ru-RU"/>
        </a:p>
      </dgm:t>
    </dgm:pt>
    <dgm:pt modelId="{9839EDC6-532D-4308-85A8-EA50195FBF6B}" type="pres">
      <dgm:prSet presAssocID="{91B85B1C-BDCA-429B-88B0-974F0C9DA19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80E4F-8F34-44A8-8595-80435038BC01}" type="pres">
      <dgm:prSet presAssocID="{91B85B1C-BDCA-429B-88B0-974F0C9DA199}" presName="invisiNode" presStyleLbl="node1" presStyleIdx="0" presStyleCnt="3"/>
      <dgm:spPr/>
    </dgm:pt>
    <dgm:pt modelId="{12C466C6-7BF0-4221-9512-5381D07664B0}" type="pres">
      <dgm:prSet presAssocID="{91B85B1C-BDCA-429B-88B0-974F0C9DA199}" presName="imagNode" presStyleLbl="fgImgPlace1" presStyleIdx="0" presStyleCnt="3" custFlipVert="1" custFlipHor="1" custScaleX="31063" custScaleY="6988" custLinFactY="100000" custLinFactNeighborX="72999" custLinFactNeighborY="121772"/>
      <dgm:spPr/>
    </dgm:pt>
    <dgm:pt modelId="{79AEB3DA-537A-45DE-8D9A-BA9ACAD9B127}" type="pres">
      <dgm:prSet presAssocID="{67D7CBD6-7C00-4AC8-AAB5-E5B49519A1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F2C630A-D4ED-4C6C-9F5B-E21CD4F5DBD3}" type="pres">
      <dgm:prSet presAssocID="{8A39B6F4-AA10-4AC8-8947-1EC8343D43CE}" presName="compNode" presStyleCnt="0"/>
      <dgm:spPr/>
    </dgm:pt>
    <dgm:pt modelId="{097CB35E-4D1D-456A-98A9-4A1A1B569A59}" type="pres">
      <dgm:prSet presAssocID="{8A39B6F4-AA10-4AC8-8947-1EC8343D43CE}" presName="bkgdShape" presStyleLbl="node1" presStyleIdx="1" presStyleCnt="3" custScaleX="364970" custLinFactNeighborX="-4365"/>
      <dgm:spPr/>
      <dgm:t>
        <a:bodyPr/>
        <a:lstStyle/>
        <a:p>
          <a:endParaRPr lang="ru-RU"/>
        </a:p>
      </dgm:t>
    </dgm:pt>
    <dgm:pt modelId="{9D93CFCF-0C53-42E2-9E2B-3ABC88BEE2EF}" type="pres">
      <dgm:prSet presAssocID="{8A39B6F4-AA10-4AC8-8947-1EC8343D43CE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9C6D7-5049-4B9B-B40A-05372B22D666}" type="pres">
      <dgm:prSet presAssocID="{8A39B6F4-AA10-4AC8-8947-1EC8343D43CE}" presName="invisiNode" presStyleLbl="node1" presStyleIdx="1" presStyleCnt="3"/>
      <dgm:spPr/>
    </dgm:pt>
    <dgm:pt modelId="{B95BA888-A802-416A-9302-4EACACBFEAFE}" type="pres">
      <dgm:prSet presAssocID="{8A39B6F4-AA10-4AC8-8947-1EC8343D43CE}" presName="imagNode" presStyleLbl="fgImgPlace1" presStyleIdx="1" presStyleCnt="3" custFlipVert="1" custScaleX="28672" custScaleY="2612" custLinFactY="100000" custLinFactNeighborX="-9712" custLinFactNeighborY="121247"/>
      <dgm:spPr/>
    </dgm:pt>
    <dgm:pt modelId="{04427EE9-C451-4C53-A4EF-F9BD555347FC}" type="pres">
      <dgm:prSet presAssocID="{50A30282-5CAA-4340-9916-69D5D3BCAC6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34304D8-EF0C-473E-85B4-42D712F7061A}" type="pres">
      <dgm:prSet presAssocID="{0560FE01-E61D-419A-86E6-3B48F2274978}" presName="compNode" presStyleCnt="0"/>
      <dgm:spPr/>
    </dgm:pt>
    <dgm:pt modelId="{D14AEF2E-0E21-4C8D-A27B-F95CCC2EF78E}" type="pres">
      <dgm:prSet presAssocID="{0560FE01-E61D-419A-86E6-3B48F2274978}" presName="bkgdShape" presStyleLbl="node1" presStyleIdx="2" presStyleCnt="3" custScaleX="121738" custLinFactNeighborX="-8063"/>
      <dgm:spPr/>
      <dgm:t>
        <a:bodyPr/>
        <a:lstStyle/>
        <a:p>
          <a:endParaRPr lang="ru-RU"/>
        </a:p>
      </dgm:t>
    </dgm:pt>
    <dgm:pt modelId="{B2416D54-6A51-4761-A3EF-EACB4A756C7E}" type="pres">
      <dgm:prSet presAssocID="{0560FE01-E61D-419A-86E6-3B48F227497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0CC2D-4AD0-467C-942D-171AE8291F8C}" type="pres">
      <dgm:prSet presAssocID="{0560FE01-E61D-419A-86E6-3B48F2274978}" presName="invisiNode" presStyleLbl="node1" presStyleIdx="2" presStyleCnt="3"/>
      <dgm:spPr/>
    </dgm:pt>
    <dgm:pt modelId="{6221CBE3-2FB6-4EA5-8F30-D3DCC07EC55E}" type="pres">
      <dgm:prSet presAssocID="{0560FE01-E61D-419A-86E6-3B48F2274978}" presName="imagNode" presStyleLbl="fgImgPlace1" presStyleIdx="2" presStyleCnt="3" custScaleX="28671" custScaleY="2612" custLinFactY="100000" custLinFactNeighborX="-37672" custLinFactNeighborY="121247"/>
      <dgm:spPr/>
    </dgm:pt>
  </dgm:ptLst>
  <dgm:cxnLst>
    <dgm:cxn modelId="{33EEC1BA-3D6B-4F92-8709-B7279EFCDEBC}" type="presOf" srcId="{50A30282-5CAA-4340-9916-69D5D3BCAC66}" destId="{04427EE9-C451-4C53-A4EF-F9BD555347FC}" srcOrd="0" destOrd="0" presId="urn:microsoft.com/office/officeart/2005/8/layout/hList7"/>
    <dgm:cxn modelId="{3D725BDA-CD25-40CF-98BE-D44AB45259A0}" type="presOf" srcId="{87459BAD-E67B-4C46-A572-E7B88B03063F}" destId="{16BC5287-4063-4A7D-BD83-64C86727D22A}" srcOrd="0" destOrd="0" presId="urn:microsoft.com/office/officeart/2005/8/layout/hList7"/>
    <dgm:cxn modelId="{21918120-1ACF-4D8E-B2D9-8613FBE7F23F}" type="presOf" srcId="{8A39B6F4-AA10-4AC8-8947-1EC8343D43CE}" destId="{097CB35E-4D1D-456A-98A9-4A1A1B569A59}" srcOrd="0" destOrd="0" presId="urn:microsoft.com/office/officeart/2005/8/layout/hList7"/>
    <dgm:cxn modelId="{CA43B67E-471B-46C5-AB54-1E97667BA181}" type="presOf" srcId="{91B85B1C-BDCA-429B-88B0-974F0C9DA199}" destId="{9839EDC6-532D-4308-85A8-EA50195FBF6B}" srcOrd="1" destOrd="0" presId="urn:microsoft.com/office/officeart/2005/8/layout/hList7"/>
    <dgm:cxn modelId="{21BF77E2-3AD6-495C-8E28-D6344CDD781B}" type="presOf" srcId="{0560FE01-E61D-419A-86E6-3B48F2274978}" destId="{D14AEF2E-0E21-4C8D-A27B-F95CCC2EF78E}" srcOrd="0" destOrd="0" presId="urn:microsoft.com/office/officeart/2005/8/layout/hList7"/>
    <dgm:cxn modelId="{01EF6582-6DAF-4F4F-88AA-E1EE135D0B2D}" type="presOf" srcId="{67D7CBD6-7C00-4AC8-AAB5-E5B49519A1A1}" destId="{79AEB3DA-537A-45DE-8D9A-BA9ACAD9B127}" srcOrd="0" destOrd="0" presId="urn:microsoft.com/office/officeart/2005/8/layout/hList7"/>
    <dgm:cxn modelId="{B0854024-515B-486F-B629-25199D0E40E7}" srcId="{87459BAD-E67B-4C46-A572-E7B88B03063F}" destId="{0560FE01-E61D-419A-86E6-3B48F2274978}" srcOrd="2" destOrd="0" parTransId="{C249AE82-DF43-43AB-9650-13A6B5160DCB}" sibTransId="{07F5D109-C169-4295-898E-770FEF4567CC}"/>
    <dgm:cxn modelId="{EEAFC7FA-12C6-417E-A42A-3444584E988B}" srcId="{87459BAD-E67B-4C46-A572-E7B88B03063F}" destId="{91B85B1C-BDCA-429B-88B0-974F0C9DA199}" srcOrd="0" destOrd="0" parTransId="{E4ED0F27-1E2A-47C5-B620-866A3D8E4B88}" sibTransId="{67D7CBD6-7C00-4AC8-AAB5-E5B49519A1A1}"/>
    <dgm:cxn modelId="{2E936F9E-8298-4229-88BD-06CC11212588}" type="presOf" srcId="{0560FE01-E61D-419A-86E6-3B48F2274978}" destId="{B2416D54-6A51-4761-A3EF-EACB4A756C7E}" srcOrd="1" destOrd="0" presId="urn:microsoft.com/office/officeart/2005/8/layout/hList7"/>
    <dgm:cxn modelId="{2A0AB1F8-00A8-474A-84DD-EC564C6DADA7}" type="presOf" srcId="{8A39B6F4-AA10-4AC8-8947-1EC8343D43CE}" destId="{9D93CFCF-0C53-42E2-9E2B-3ABC88BEE2EF}" srcOrd="1" destOrd="0" presId="urn:microsoft.com/office/officeart/2005/8/layout/hList7"/>
    <dgm:cxn modelId="{EDC41D7F-D9B0-43E0-A542-F36A82849714}" srcId="{87459BAD-E67B-4C46-A572-E7B88B03063F}" destId="{8A39B6F4-AA10-4AC8-8947-1EC8343D43CE}" srcOrd="1" destOrd="0" parTransId="{F9D04BC9-976D-4005-8972-0A51C57E1C47}" sibTransId="{50A30282-5CAA-4340-9916-69D5D3BCAC66}"/>
    <dgm:cxn modelId="{4099645B-1161-4868-8FCB-DD00D3843033}" type="presOf" srcId="{91B85B1C-BDCA-429B-88B0-974F0C9DA199}" destId="{7AD5EE42-5CB6-4DAF-AEAE-92088C9C5883}" srcOrd="0" destOrd="0" presId="urn:microsoft.com/office/officeart/2005/8/layout/hList7"/>
    <dgm:cxn modelId="{9B9C7673-68F7-4E96-8B01-53D1F217E039}" type="presParOf" srcId="{16BC5287-4063-4A7D-BD83-64C86727D22A}" destId="{5E9867D7-649E-4788-A66E-7BE7F45AAB80}" srcOrd="0" destOrd="0" presId="urn:microsoft.com/office/officeart/2005/8/layout/hList7"/>
    <dgm:cxn modelId="{82D5C1DA-2081-493B-9C24-1716CABA3DA8}" type="presParOf" srcId="{16BC5287-4063-4A7D-BD83-64C86727D22A}" destId="{734CB4BF-A739-4906-A917-F5B0EE00868E}" srcOrd="1" destOrd="0" presId="urn:microsoft.com/office/officeart/2005/8/layout/hList7"/>
    <dgm:cxn modelId="{672DF41A-4CBC-4B41-8236-DB48A2A99E91}" type="presParOf" srcId="{734CB4BF-A739-4906-A917-F5B0EE00868E}" destId="{5F063131-C9B7-4373-AD24-01D8CD7A4CD3}" srcOrd="0" destOrd="0" presId="urn:microsoft.com/office/officeart/2005/8/layout/hList7"/>
    <dgm:cxn modelId="{000D3038-A014-47C3-87A2-87AB6DE49A10}" type="presParOf" srcId="{5F063131-C9B7-4373-AD24-01D8CD7A4CD3}" destId="{7AD5EE42-5CB6-4DAF-AEAE-92088C9C5883}" srcOrd="0" destOrd="0" presId="urn:microsoft.com/office/officeart/2005/8/layout/hList7"/>
    <dgm:cxn modelId="{57475862-6235-40F4-98D2-9F856C66F3AE}" type="presParOf" srcId="{5F063131-C9B7-4373-AD24-01D8CD7A4CD3}" destId="{9839EDC6-532D-4308-85A8-EA50195FBF6B}" srcOrd="1" destOrd="0" presId="urn:microsoft.com/office/officeart/2005/8/layout/hList7"/>
    <dgm:cxn modelId="{9B46DD8F-0FF8-4320-9F1F-C1F06FD961E0}" type="presParOf" srcId="{5F063131-C9B7-4373-AD24-01D8CD7A4CD3}" destId="{19480E4F-8F34-44A8-8595-80435038BC01}" srcOrd="2" destOrd="0" presId="urn:microsoft.com/office/officeart/2005/8/layout/hList7"/>
    <dgm:cxn modelId="{B741F64E-B424-4ED7-9E82-6867E44632BD}" type="presParOf" srcId="{5F063131-C9B7-4373-AD24-01D8CD7A4CD3}" destId="{12C466C6-7BF0-4221-9512-5381D07664B0}" srcOrd="3" destOrd="0" presId="urn:microsoft.com/office/officeart/2005/8/layout/hList7"/>
    <dgm:cxn modelId="{1EDA3630-83FD-4189-9899-D496FAC90566}" type="presParOf" srcId="{734CB4BF-A739-4906-A917-F5B0EE00868E}" destId="{79AEB3DA-537A-45DE-8D9A-BA9ACAD9B127}" srcOrd="1" destOrd="0" presId="urn:microsoft.com/office/officeart/2005/8/layout/hList7"/>
    <dgm:cxn modelId="{85CB64B9-6DDC-423D-9790-7D29EF44FBB5}" type="presParOf" srcId="{734CB4BF-A739-4906-A917-F5B0EE00868E}" destId="{7F2C630A-D4ED-4C6C-9F5B-E21CD4F5DBD3}" srcOrd="2" destOrd="0" presId="urn:microsoft.com/office/officeart/2005/8/layout/hList7"/>
    <dgm:cxn modelId="{13C1E007-1572-4EB5-A959-28F41D90079B}" type="presParOf" srcId="{7F2C630A-D4ED-4C6C-9F5B-E21CD4F5DBD3}" destId="{097CB35E-4D1D-456A-98A9-4A1A1B569A59}" srcOrd="0" destOrd="0" presId="urn:microsoft.com/office/officeart/2005/8/layout/hList7"/>
    <dgm:cxn modelId="{1E10158D-BA42-4420-9021-537664ECA308}" type="presParOf" srcId="{7F2C630A-D4ED-4C6C-9F5B-E21CD4F5DBD3}" destId="{9D93CFCF-0C53-42E2-9E2B-3ABC88BEE2EF}" srcOrd="1" destOrd="0" presId="urn:microsoft.com/office/officeart/2005/8/layout/hList7"/>
    <dgm:cxn modelId="{282E07DD-FFCE-462F-A40A-4CC20964021B}" type="presParOf" srcId="{7F2C630A-D4ED-4C6C-9F5B-E21CD4F5DBD3}" destId="{78D9C6D7-5049-4B9B-B40A-05372B22D666}" srcOrd="2" destOrd="0" presId="urn:microsoft.com/office/officeart/2005/8/layout/hList7"/>
    <dgm:cxn modelId="{77E48556-89A2-4E60-90F3-40DBA559499D}" type="presParOf" srcId="{7F2C630A-D4ED-4C6C-9F5B-E21CD4F5DBD3}" destId="{B95BA888-A802-416A-9302-4EACACBFEAFE}" srcOrd="3" destOrd="0" presId="urn:microsoft.com/office/officeart/2005/8/layout/hList7"/>
    <dgm:cxn modelId="{93A8A330-89A1-4AD6-AE18-18866A528288}" type="presParOf" srcId="{734CB4BF-A739-4906-A917-F5B0EE00868E}" destId="{04427EE9-C451-4C53-A4EF-F9BD555347FC}" srcOrd="3" destOrd="0" presId="urn:microsoft.com/office/officeart/2005/8/layout/hList7"/>
    <dgm:cxn modelId="{52E8AB22-4761-4B64-B353-14BD0C50FA47}" type="presParOf" srcId="{734CB4BF-A739-4906-A917-F5B0EE00868E}" destId="{334304D8-EF0C-473E-85B4-42D712F7061A}" srcOrd="4" destOrd="0" presId="urn:microsoft.com/office/officeart/2005/8/layout/hList7"/>
    <dgm:cxn modelId="{985F3886-0D49-4FC8-BD30-ACCF9445E316}" type="presParOf" srcId="{334304D8-EF0C-473E-85B4-42D712F7061A}" destId="{D14AEF2E-0E21-4C8D-A27B-F95CCC2EF78E}" srcOrd="0" destOrd="0" presId="urn:microsoft.com/office/officeart/2005/8/layout/hList7"/>
    <dgm:cxn modelId="{196EA1A8-487D-4F1A-A158-3AB3D277D457}" type="presParOf" srcId="{334304D8-EF0C-473E-85B4-42D712F7061A}" destId="{B2416D54-6A51-4761-A3EF-EACB4A756C7E}" srcOrd="1" destOrd="0" presId="urn:microsoft.com/office/officeart/2005/8/layout/hList7"/>
    <dgm:cxn modelId="{A0FC513B-2ED0-4B77-BCA8-73FCB2FC13EA}" type="presParOf" srcId="{334304D8-EF0C-473E-85B4-42D712F7061A}" destId="{5080CC2D-4AD0-467C-942D-171AE8291F8C}" srcOrd="2" destOrd="0" presId="urn:microsoft.com/office/officeart/2005/8/layout/hList7"/>
    <dgm:cxn modelId="{89A7F8A3-B95F-4E90-B31A-FAFF4A4BFB00}" type="presParOf" srcId="{334304D8-EF0C-473E-85B4-42D712F7061A}" destId="{6221CBE3-2FB6-4EA5-8F30-D3DCC07EC55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459BAD-E67B-4C46-A572-E7B88B03063F}" type="doc">
      <dgm:prSet loTypeId="urn:microsoft.com/office/officeart/2005/8/layout/hList7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1B85B1C-BDCA-429B-88B0-974F0C9DA199}">
      <dgm:prSet custT="1"/>
      <dgm:spPr/>
      <dgm:t>
        <a:bodyPr/>
        <a:lstStyle/>
        <a:p>
          <a:pPr algn="ctr" rtl="0">
            <a:spcBef>
              <a:spcPts val="600"/>
            </a:spcBef>
            <a:spcAft>
              <a:spcPct val="35000"/>
            </a:spcAft>
          </a:pPr>
          <a:r>
            <a:rPr lang="ru-RU" sz="1800" b="1" dirty="0">
              <a:solidFill>
                <a:schemeClr val="tx1"/>
              </a:solidFill>
            </a:rPr>
            <a:t>4.1. Доля получателей услуг, удовлетворенных доброжелательностью, вежливостью работников организации, обеспечивающих первичный контакт и информирование получателя услуги при непосредственном обращении в организацию (в % от общего числа опрошенных получателей услуг).</a:t>
          </a: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</dgm:t>
    </dgm:pt>
    <dgm:pt modelId="{E4ED0F27-1E2A-47C5-B620-866A3D8E4B88}" type="parTrans" cxnId="{EEAFC7FA-12C6-417E-A42A-3444584E988B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67D7CBD6-7C00-4AC8-AAB5-E5B49519A1A1}" type="sibTrans" cxnId="{EEAFC7FA-12C6-417E-A42A-3444584E988B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A39B6F4-AA10-4AC8-8947-1EC8343D43CE}">
      <dgm:prSet custT="1"/>
      <dgm:spPr/>
      <dgm:t>
        <a:bodyPr/>
        <a:lstStyle/>
        <a:p>
          <a:pPr marL="36000"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ts val="300"/>
            </a:spcAft>
          </a:pPr>
          <a:r>
            <a:rPr lang="ru-RU" sz="1800" b="1" dirty="0">
              <a:solidFill>
                <a:schemeClr val="tx1"/>
              </a:solidFill>
            </a:rPr>
            <a:t>4.2.  Доля получателей услуг, удовлетворенных доброжелательностью, вежливостью работников о организации, обеспечивающих непосредственное оказание услуги при обращении в организацию (в % от общего числа опрошенных получателей услуг).</a:t>
          </a:r>
        </a:p>
        <a:p>
          <a:pPr marL="36000" algn="ctr" rtl="0">
            <a:spcAft>
              <a:spcPts val="3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</dgm:t>
    </dgm:pt>
    <dgm:pt modelId="{F9D04BC9-976D-4005-8972-0A51C57E1C47}" type="parTrans" cxnId="{EDC41D7F-D9B0-43E0-A542-F36A8284971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50A30282-5CAA-4340-9916-69D5D3BCAC66}" type="sibTrans" cxnId="{EDC41D7F-D9B0-43E0-A542-F36A8284971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560FE01-E61D-419A-86E6-3B48F2274978}">
      <dgm:prSet custT="1"/>
      <dgm:spPr/>
      <dgm:t>
        <a:bodyPr/>
        <a:lstStyle/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r>
            <a:rPr lang="ru-RU" sz="1800" b="1" dirty="0">
              <a:solidFill>
                <a:schemeClr val="tx1"/>
              </a:solidFill>
            </a:rPr>
            <a:t>4.3. Доля получателей услуг, удовлетворенных доброжелательно-стью, вежливостью работников организации при использовании дистанционных форм взаимодействия (в % от общего числа опрошенных получателей услуг).</a:t>
          </a: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</dgm:t>
    </dgm:pt>
    <dgm:pt modelId="{C249AE82-DF43-43AB-9650-13A6B5160DCB}" type="parTrans" cxnId="{B0854024-515B-486F-B629-25199D0E40E7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7F5D109-C169-4295-898E-770FEF4567CC}" type="sibTrans" cxnId="{B0854024-515B-486F-B629-25199D0E40E7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16BC5287-4063-4A7D-BD83-64C86727D22A}" type="pres">
      <dgm:prSet presAssocID="{87459BAD-E67B-4C46-A572-E7B88B03063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867D7-649E-4788-A66E-7BE7F45AAB80}" type="pres">
      <dgm:prSet presAssocID="{87459BAD-E67B-4C46-A572-E7B88B03063F}" presName="fgShape" presStyleLbl="fgShp" presStyleIdx="0" presStyleCnt="1" custScaleX="80756" custScaleY="82647" custLinFactNeighborX="6112" custLinFactNeighborY="29419"/>
      <dgm:spPr>
        <a:solidFill>
          <a:schemeClr val="accent2">
            <a:lumMod val="75000"/>
          </a:schemeClr>
        </a:solidFill>
      </dgm:spPr>
    </dgm:pt>
    <dgm:pt modelId="{734CB4BF-A739-4906-A917-F5B0EE00868E}" type="pres">
      <dgm:prSet presAssocID="{87459BAD-E67B-4C46-A572-E7B88B03063F}" presName="linComp" presStyleCnt="0"/>
      <dgm:spPr/>
    </dgm:pt>
    <dgm:pt modelId="{5F063131-C9B7-4373-AD24-01D8CD7A4CD3}" type="pres">
      <dgm:prSet presAssocID="{91B85B1C-BDCA-429B-88B0-974F0C9DA199}" presName="compNode" presStyleCnt="0"/>
      <dgm:spPr/>
    </dgm:pt>
    <dgm:pt modelId="{7AD5EE42-5CB6-4DAF-AEAE-92088C9C5883}" type="pres">
      <dgm:prSet presAssocID="{91B85B1C-BDCA-429B-88B0-974F0C9DA199}" presName="bkgdShape" presStyleLbl="node1" presStyleIdx="0" presStyleCnt="3" custScaleX="423140" custLinFactNeighborX="-16503"/>
      <dgm:spPr/>
      <dgm:t>
        <a:bodyPr/>
        <a:lstStyle/>
        <a:p>
          <a:endParaRPr lang="ru-RU"/>
        </a:p>
      </dgm:t>
    </dgm:pt>
    <dgm:pt modelId="{9839EDC6-532D-4308-85A8-EA50195FBF6B}" type="pres">
      <dgm:prSet presAssocID="{91B85B1C-BDCA-429B-88B0-974F0C9DA19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80E4F-8F34-44A8-8595-80435038BC01}" type="pres">
      <dgm:prSet presAssocID="{91B85B1C-BDCA-429B-88B0-974F0C9DA199}" presName="invisiNode" presStyleLbl="node1" presStyleIdx="0" presStyleCnt="3"/>
      <dgm:spPr/>
    </dgm:pt>
    <dgm:pt modelId="{12C466C6-7BF0-4221-9512-5381D07664B0}" type="pres">
      <dgm:prSet presAssocID="{91B85B1C-BDCA-429B-88B0-974F0C9DA199}" presName="imagNode" presStyleLbl="fgImgPlace1" presStyleIdx="0" presStyleCnt="3" custFlipVert="1" custFlipHor="1" custScaleX="31063" custScaleY="6988" custLinFactY="100000" custLinFactNeighborX="65298" custLinFactNeighborY="102867"/>
      <dgm:spPr/>
    </dgm:pt>
    <dgm:pt modelId="{79AEB3DA-537A-45DE-8D9A-BA9ACAD9B127}" type="pres">
      <dgm:prSet presAssocID="{67D7CBD6-7C00-4AC8-AAB5-E5B49519A1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F2C630A-D4ED-4C6C-9F5B-E21CD4F5DBD3}" type="pres">
      <dgm:prSet presAssocID="{8A39B6F4-AA10-4AC8-8947-1EC8343D43CE}" presName="compNode" presStyleCnt="0"/>
      <dgm:spPr/>
    </dgm:pt>
    <dgm:pt modelId="{097CB35E-4D1D-456A-98A9-4A1A1B569A59}" type="pres">
      <dgm:prSet presAssocID="{8A39B6F4-AA10-4AC8-8947-1EC8343D43CE}" presName="bkgdShape" presStyleLbl="node1" presStyleIdx="1" presStyleCnt="3" custScaleX="368910" custLinFactNeighborX="-4365"/>
      <dgm:spPr/>
      <dgm:t>
        <a:bodyPr/>
        <a:lstStyle/>
        <a:p>
          <a:endParaRPr lang="ru-RU"/>
        </a:p>
      </dgm:t>
    </dgm:pt>
    <dgm:pt modelId="{9D93CFCF-0C53-42E2-9E2B-3ABC88BEE2EF}" type="pres">
      <dgm:prSet presAssocID="{8A39B6F4-AA10-4AC8-8947-1EC8343D43CE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9C6D7-5049-4B9B-B40A-05372B22D666}" type="pres">
      <dgm:prSet presAssocID="{8A39B6F4-AA10-4AC8-8947-1EC8343D43CE}" presName="invisiNode" presStyleLbl="node1" presStyleIdx="1" presStyleCnt="3"/>
      <dgm:spPr/>
    </dgm:pt>
    <dgm:pt modelId="{B95BA888-A802-416A-9302-4EACACBFEAFE}" type="pres">
      <dgm:prSet presAssocID="{8A39B6F4-AA10-4AC8-8947-1EC8343D43CE}" presName="imagNode" presStyleLbl="fgImgPlace1" presStyleIdx="1" presStyleCnt="3" custFlipVert="1" custScaleX="28672" custScaleY="2612" custLinFactY="100000" custLinFactNeighborX="-9428" custLinFactNeighborY="100679"/>
      <dgm:spPr/>
    </dgm:pt>
    <dgm:pt modelId="{04427EE9-C451-4C53-A4EF-F9BD555347FC}" type="pres">
      <dgm:prSet presAssocID="{50A30282-5CAA-4340-9916-69D5D3BCAC6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34304D8-EF0C-473E-85B4-42D712F7061A}" type="pres">
      <dgm:prSet presAssocID="{0560FE01-E61D-419A-86E6-3B48F2274978}" presName="compNode" presStyleCnt="0"/>
      <dgm:spPr/>
    </dgm:pt>
    <dgm:pt modelId="{D14AEF2E-0E21-4C8D-A27B-F95CCC2EF78E}" type="pres">
      <dgm:prSet presAssocID="{0560FE01-E61D-419A-86E6-3B48F2274978}" presName="bkgdShape" presStyleLbl="node1" presStyleIdx="2" presStyleCnt="3" custScaleX="311528" custLinFactNeighborX="-8063"/>
      <dgm:spPr/>
      <dgm:t>
        <a:bodyPr/>
        <a:lstStyle/>
        <a:p>
          <a:endParaRPr lang="ru-RU"/>
        </a:p>
      </dgm:t>
    </dgm:pt>
    <dgm:pt modelId="{B2416D54-6A51-4761-A3EF-EACB4A756C7E}" type="pres">
      <dgm:prSet presAssocID="{0560FE01-E61D-419A-86E6-3B48F227497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0CC2D-4AD0-467C-942D-171AE8291F8C}" type="pres">
      <dgm:prSet presAssocID="{0560FE01-E61D-419A-86E6-3B48F2274978}" presName="invisiNode" presStyleLbl="node1" presStyleIdx="2" presStyleCnt="3"/>
      <dgm:spPr/>
    </dgm:pt>
    <dgm:pt modelId="{6221CBE3-2FB6-4EA5-8F30-D3DCC07EC55E}" type="pres">
      <dgm:prSet presAssocID="{0560FE01-E61D-419A-86E6-3B48F2274978}" presName="imagNode" presStyleLbl="fgImgPlace1" presStyleIdx="2" presStyleCnt="3" custScaleX="28671" custScaleY="2612" custLinFactY="100000" custLinFactNeighborX="-42562" custLinFactNeighborY="104792"/>
      <dgm:spPr/>
    </dgm:pt>
  </dgm:ptLst>
  <dgm:cxnLst>
    <dgm:cxn modelId="{75A0514A-F1AD-4C74-B761-0D4718AF79CC}" type="presOf" srcId="{91B85B1C-BDCA-429B-88B0-974F0C9DA199}" destId="{7AD5EE42-5CB6-4DAF-AEAE-92088C9C5883}" srcOrd="0" destOrd="0" presId="urn:microsoft.com/office/officeart/2005/8/layout/hList7"/>
    <dgm:cxn modelId="{F997563C-24B8-4EF5-8938-9ACEB67D625C}" type="presOf" srcId="{87459BAD-E67B-4C46-A572-E7B88B03063F}" destId="{16BC5287-4063-4A7D-BD83-64C86727D22A}" srcOrd="0" destOrd="0" presId="urn:microsoft.com/office/officeart/2005/8/layout/hList7"/>
    <dgm:cxn modelId="{23FD06BF-A8F1-43D4-941C-F95C7C842511}" type="presOf" srcId="{67D7CBD6-7C00-4AC8-AAB5-E5B49519A1A1}" destId="{79AEB3DA-537A-45DE-8D9A-BA9ACAD9B127}" srcOrd="0" destOrd="0" presId="urn:microsoft.com/office/officeart/2005/8/layout/hList7"/>
    <dgm:cxn modelId="{EC237D1E-FC69-4C81-9B64-92A05CBFA83D}" type="presOf" srcId="{50A30282-5CAA-4340-9916-69D5D3BCAC66}" destId="{04427EE9-C451-4C53-A4EF-F9BD555347FC}" srcOrd="0" destOrd="0" presId="urn:microsoft.com/office/officeart/2005/8/layout/hList7"/>
    <dgm:cxn modelId="{78EA4C40-5F56-4233-B002-8BD4D06A0C82}" type="presOf" srcId="{8A39B6F4-AA10-4AC8-8947-1EC8343D43CE}" destId="{9D93CFCF-0C53-42E2-9E2B-3ABC88BEE2EF}" srcOrd="1" destOrd="0" presId="urn:microsoft.com/office/officeart/2005/8/layout/hList7"/>
    <dgm:cxn modelId="{30DF4D33-9AA7-47D7-A494-2CE5A0EF1163}" type="presOf" srcId="{0560FE01-E61D-419A-86E6-3B48F2274978}" destId="{D14AEF2E-0E21-4C8D-A27B-F95CCC2EF78E}" srcOrd="0" destOrd="0" presId="urn:microsoft.com/office/officeart/2005/8/layout/hList7"/>
    <dgm:cxn modelId="{B0854024-515B-486F-B629-25199D0E40E7}" srcId="{87459BAD-E67B-4C46-A572-E7B88B03063F}" destId="{0560FE01-E61D-419A-86E6-3B48F2274978}" srcOrd="2" destOrd="0" parTransId="{C249AE82-DF43-43AB-9650-13A6B5160DCB}" sibTransId="{07F5D109-C169-4295-898E-770FEF4567CC}"/>
    <dgm:cxn modelId="{EEAFC7FA-12C6-417E-A42A-3444584E988B}" srcId="{87459BAD-E67B-4C46-A572-E7B88B03063F}" destId="{91B85B1C-BDCA-429B-88B0-974F0C9DA199}" srcOrd="0" destOrd="0" parTransId="{E4ED0F27-1E2A-47C5-B620-866A3D8E4B88}" sibTransId="{67D7CBD6-7C00-4AC8-AAB5-E5B49519A1A1}"/>
    <dgm:cxn modelId="{F42CF02D-1FD3-47D8-82B7-2DB6D248561D}" type="presOf" srcId="{8A39B6F4-AA10-4AC8-8947-1EC8343D43CE}" destId="{097CB35E-4D1D-456A-98A9-4A1A1B569A59}" srcOrd="0" destOrd="0" presId="urn:microsoft.com/office/officeart/2005/8/layout/hList7"/>
    <dgm:cxn modelId="{6AC2F41D-88A3-48AC-AF84-12FF08938C30}" type="presOf" srcId="{0560FE01-E61D-419A-86E6-3B48F2274978}" destId="{B2416D54-6A51-4761-A3EF-EACB4A756C7E}" srcOrd="1" destOrd="0" presId="urn:microsoft.com/office/officeart/2005/8/layout/hList7"/>
    <dgm:cxn modelId="{EDC41D7F-D9B0-43E0-A542-F36A82849714}" srcId="{87459BAD-E67B-4C46-A572-E7B88B03063F}" destId="{8A39B6F4-AA10-4AC8-8947-1EC8343D43CE}" srcOrd="1" destOrd="0" parTransId="{F9D04BC9-976D-4005-8972-0A51C57E1C47}" sibTransId="{50A30282-5CAA-4340-9916-69D5D3BCAC66}"/>
    <dgm:cxn modelId="{550C2000-7BB1-4D16-83EF-2E5CB3D302E0}" type="presOf" srcId="{91B85B1C-BDCA-429B-88B0-974F0C9DA199}" destId="{9839EDC6-532D-4308-85A8-EA50195FBF6B}" srcOrd="1" destOrd="0" presId="urn:microsoft.com/office/officeart/2005/8/layout/hList7"/>
    <dgm:cxn modelId="{734A07B4-44AC-46D9-9323-C86CCF02D6C7}" type="presParOf" srcId="{16BC5287-4063-4A7D-BD83-64C86727D22A}" destId="{5E9867D7-649E-4788-A66E-7BE7F45AAB80}" srcOrd="0" destOrd="0" presId="urn:microsoft.com/office/officeart/2005/8/layout/hList7"/>
    <dgm:cxn modelId="{2E0DA524-8746-471E-8BD4-198A5219B92E}" type="presParOf" srcId="{16BC5287-4063-4A7D-BD83-64C86727D22A}" destId="{734CB4BF-A739-4906-A917-F5B0EE00868E}" srcOrd="1" destOrd="0" presId="urn:microsoft.com/office/officeart/2005/8/layout/hList7"/>
    <dgm:cxn modelId="{7B7AE248-4123-4104-97F3-F50B34E6ED8D}" type="presParOf" srcId="{734CB4BF-A739-4906-A917-F5B0EE00868E}" destId="{5F063131-C9B7-4373-AD24-01D8CD7A4CD3}" srcOrd="0" destOrd="0" presId="urn:microsoft.com/office/officeart/2005/8/layout/hList7"/>
    <dgm:cxn modelId="{BB7CD3A4-256E-4DCF-87E5-1D94A341E9CD}" type="presParOf" srcId="{5F063131-C9B7-4373-AD24-01D8CD7A4CD3}" destId="{7AD5EE42-5CB6-4DAF-AEAE-92088C9C5883}" srcOrd="0" destOrd="0" presId="urn:microsoft.com/office/officeart/2005/8/layout/hList7"/>
    <dgm:cxn modelId="{063571DB-C7FE-4642-8326-DDCC1032F345}" type="presParOf" srcId="{5F063131-C9B7-4373-AD24-01D8CD7A4CD3}" destId="{9839EDC6-532D-4308-85A8-EA50195FBF6B}" srcOrd="1" destOrd="0" presId="urn:microsoft.com/office/officeart/2005/8/layout/hList7"/>
    <dgm:cxn modelId="{5CACA352-4E72-4151-B800-AB8E13189C05}" type="presParOf" srcId="{5F063131-C9B7-4373-AD24-01D8CD7A4CD3}" destId="{19480E4F-8F34-44A8-8595-80435038BC01}" srcOrd="2" destOrd="0" presId="urn:microsoft.com/office/officeart/2005/8/layout/hList7"/>
    <dgm:cxn modelId="{700D184D-FF6A-4696-938E-14D409A31ED2}" type="presParOf" srcId="{5F063131-C9B7-4373-AD24-01D8CD7A4CD3}" destId="{12C466C6-7BF0-4221-9512-5381D07664B0}" srcOrd="3" destOrd="0" presId="urn:microsoft.com/office/officeart/2005/8/layout/hList7"/>
    <dgm:cxn modelId="{699F9E6A-4DCF-4B66-B8A6-01A3242283AC}" type="presParOf" srcId="{734CB4BF-A739-4906-A917-F5B0EE00868E}" destId="{79AEB3DA-537A-45DE-8D9A-BA9ACAD9B127}" srcOrd="1" destOrd="0" presId="urn:microsoft.com/office/officeart/2005/8/layout/hList7"/>
    <dgm:cxn modelId="{AEA06AD6-F729-4DAE-BF99-C32DFCF59B8E}" type="presParOf" srcId="{734CB4BF-A739-4906-A917-F5B0EE00868E}" destId="{7F2C630A-D4ED-4C6C-9F5B-E21CD4F5DBD3}" srcOrd="2" destOrd="0" presId="urn:microsoft.com/office/officeart/2005/8/layout/hList7"/>
    <dgm:cxn modelId="{64124DA0-0681-4D13-989A-F149C7987C75}" type="presParOf" srcId="{7F2C630A-D4ED-4C6C-9F5B-E21CD4F5DBD3}" destId="{097CB35E-4D1D-456A-98A9-4A1A1B569A59}" srcOrd="0" destOrd="0" presId="urn:microsoft.com/office/officeart/2005/8/layout/hList7"/>
    <dgm:cxn modelId="{D55ADB10-B153-4838-8250-C9A9D47B4EFB}" type="presParOf" srcId="{7F2C630A-D4ED-4C6C-9F5B-E21CD4F5DBD3}" destId="{9D93CFCF-0C53-42E2-9E2B-3ABC88BEE2EF}" srcOrd="1" destOrd="0" presId="urn:microsoft.com/office/officeart/2005/8/layout/hList7"/>
    <dgm:cxn modelId="{AFCFA386-5A74-432D-AC19-F03F95821389}" type="presParOf" srcId="{7F2C630A-D4ED-4C6C-9F5B-E21CD4F5DBD3}" destId="{78D9C6D7-5049-4B9B-B40A-05372B22D666}" srcOrd="2" destOrd="0" presId="urn:microsoft.com/office/officeart/2005/8/layout/hList7"/>
    <dgm:cxn modelId="{055E8ECE-8CF0-46AC-8BFE-697AF9EEB33D}" type="presParOf" srcId="{7F2C630A-D4ED-4C6C-9F5B-E21CD4F5DBD3}" destId="{B95BA888-A802-416A-9302-4EACACBFEAFE}" srcOrd="3" destOrd="0" presId="urn:microsoft.com/office/officeart/2005/8/layout/hList7"/>
    <dgm:cxn modelId="{6ECC9A9D-1DF0-4B6A-AE42-967BE2BFA540}" type="presParOf" srcId="{734CB4BF-A739-4906-A917-F5B0EE00868E}" destId="{04427EE9-C451-4C53-A4EF-F9BD555347FC}" srcOrd="3" destOrd="0" presId="urn:microsoft.com/office/officeart/2005/8/layout/hList7"/>
    <dgm:cxn modelId="{A71817EA-12A5-41DC-9F11-12037297D711}" type="presParOf" srcId="{734CB4BF-A739-4906-A917-F5B0EE00868E}" destId="{334304D8-EF0C-473E-85B4-42D712F7061A}" srcOrd="4" destOrd="0" presId="urn:microsoft.com/office/officeart/2005/8/layout/hList7"/>
    <dgm:cxn modelId="{F401571A-B570-4C06-829B-4F271C7CB889}" type="presParOf" srcId="{334304D8-EF0C-473E-85B4-42D712F7061A}" destId="{D14AEF2E-0E21-4C8D-A27B-F95CCC2EF78E}" srcOrd="0" destOrd="0" presId="urn:microsoft.com/office/officeart/2005/8/layout/hList7"/>
    <dgm:cxn modelId="{0D2B407D-D9A3-4468-AB58-8E23EA7BD027}" type="presParOf" srcId="{334304D8-EF0C-473E-85B4-42D712F7061A}" destId="{B2416D54-6A51-4761-A3EF-EACB4A756C7E}" srcOrd="1" destOrd="0" presId="urn:microsoft.com/office/officeart/2005/8/layout/hList7"/>
    <dgm:cxn modelId="{A745E832-1534-4B92-A6BC-A0DFD555BAB6}" type="presParOf" srcId="{334304D8-EF0C-473E-85B4-42D712F7061A}" destId="{5080CC2D-4AD0-467C-942D-171AE8291F8C}" srcOrd="2" destOrd="0" presId="urn:microsoft.com/office/officeart/2005/8/layout/hList7"/>
    <dgm:cxn modelId="{8F5133CD-8999-4A1A-9410-1CAC86F1E271}" type="presParOf" srcId="{334304D8-EF0C-473E-85B4-42D712F7061A}" destId="{6221CBE3-2FB6-4EA5-8F30-D3DCC07EC55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459BAD-E67B-4C46-A572-E7B88B03063F}" type="doc">
      <dgm:prSet loTypeId="urn:microsoft.com/office/officeart/2005/8/layout/hList7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1B85B1C-BDCA-429B-88B0-974F0C9DA199}">
      <dgm:prSet custT="1"/>
      <dgm:spPr/>
      <dgm:t>
        <a:bodyPr/>
        <a:lstStyle/>
        <a:p>
          <a:pPr algn="ctr" rtl="0">
            <a:spcBef>
              <a:spcPts val="600"/>
            </a:spcBef>
            <a:spcAft>
              <a:spcPct val="35000"/>
            </a:spcAft>
          </a:pPr>
          <a:r>
            <a:rPr lang="ru-RU" sz="1800" b="1" dirty="0">
              <a:solidFill>
                <a:schemeClr val="tx1"/>
              </a:solidFill>
            </a:rPr>
            <a:t>5.1. Доля получателей услуг, которые готовы рекомендовать организацию родственникам и знакомым (могли бы ее рекомендовать, если бы была возможность выбора организации культуры) (в % от общего числа опрошенных получателей услуг)</a:t>
          </a: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</dgm:t>
    </dgm:pt>
    <dgm:pt modelId="{E4ED0F27-1E2A-47C5-B620-866A3D8E4B88}" type="parTrans" cxnId="{EEAFC7FA-12C6-417E-A42A-3444584E988B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67D7CBD6-7C00-4AC8-AAB5-E5B49519A1A1}" type="sibTrans" cxnId="{EEAFC7FA-12C6-417E-A42A-3444584E988B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A39B6F4-AA10-4AC8-8947-1EC8343D43CE}">
      <dgm:prSet custT="1"/>
      <dgm:spPr/>
      <dgm:t>
        <a:bodyPr/>
        <a:lstStyle/>
        <a:p>
          <a:pPr marL="36000"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ts val="300"/>
            </a:spcAft>
          </a:pPr>
          <a:r>
            <a:rPr lang="ru-RU" sz="1800" b="1" dirty="0">
              <a:solidFill>
                <a:schemeClr val="tx1"/>
              </a:solidFill>
            </a:rPr>
            <a:t>5.2.  Доля получателей услуг, удовлетворенных удобством графика работы организации (в % от общего числа опрошенных получателей услуг)</a:t>
          </a:r>
        </a:p>
        <a:p>
          <a:pPr marL="36000" algn="ctr" rtl="0">
            <a:spcAft>
              <a:spcPts val="3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ts val="3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ts val="3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ts val="3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ts val="3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</dgm:t>
    </dgm:pt>
    <dgm:pt modelId="{F9D04BC9-976D-4005-8972-0A51C57E1C47}" type="parTrans" cxnId="{EDC41D7F-D9B0-43E0-A542-F36A8284971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50A30282-5CAA-4340-9916-69D5D3BCAC66}" type="sibTrans" cxnId="{EDC41D7F-D9B0-43E0-A542-F36A8284971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560FE01-E61D-419A-86E6-3B48F2274978}">
      <dgm:prSet custT="1"/>
      <dgm:spPr/>
      <dgm:t>
        <a:bodyPr/>
        <a:lstStyle/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r>
            <a:rPr lang="ru-RU" sz="1800" b="1" dirty="0">
              <a:solidFill>
                <a:schemeClr val="tx1"/>
              </a:solidFill>
            </a:rPr>
            <a:t>5.3. Доля получателей услуг, удовлетворенных в целом условиями оказания услуг в организации (в % от общего числа опрошенных получателей услуг)</a:t>
          </a: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</dgm:t>
    </dgm:pt>
    <dgm:pt modelId="{C249AE82-DF43-43AB-9650-13A6B5160DCB}" type="parTrans" cxnId="{B0854024-515B-486F-B629-25199D0E40E7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7F5D109-C169-4295-898E-770FEF4567CC}" type="sibTrans" cxnId="{B0854024-515B-486F-B629-25199D0E40E7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16BC5287-4063-4A7D-BD83-64C86727D22A}" type="pres">
      <dgm:prSet presAssocID="{87459BAD-E67B-4C46-A572-E7B88B03063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867D7-649E-4788-A66E-7BE7F45AAB80}" type="pres">
      <dgm:prSet presAssocID="{87459BAD-E67B-4C46-A572-E7B88B03063F}" presName="fgShape" presStyleLbl="fgShp" presStyleIdx="0" presStyleCnt="1" custScaleX="80756" custScaleY="82647" custLinFactNeighborX="5239" custLinFactNeighborY="15068"/>
      <dgm:spPr>
        <a:solidFill>
          <a:schemeClr val="accent2">
            <a:lumMod val="75000"/>
          </a:schemeClr>
        </a:solidFill>
      </dgm:spPr>
    </dgm:pt>
    <dgm:pt modelId="{734CB4BF-A739-4906-A917-F5B0EE00868E}" type="pres">
      <dgm:prSet presAssocID="{87459BAD-E67B-4C46-A572-E7B88B03063F}" presName="linComp" presStyleCnt="0"/>
      <dgm:spPr/>
    </dgm:pt>
    <dgm:pt modelId="{5F063131-C9B7-4373-AD24-01D8CD7A4CD3}" type="pres">
      <dgm:prSet presAssocID="{91B85B1C-BDCA-429B-88B0-974F0C9DA199}" presName="compNode" presStyleCnt="0"/>
      <dgm:spPr/>
    </dgm:pt>
    <dgm:pt modelId="{7AD5EE42-5CB6-4DAF-AEAE-92088C9C5883}" type="pres">
      <dgm:prSet presAssocID="{91B85B1C-BDCA-429B-88B0-974F0C9DA199}" presName="bkgdShape" presStyleLbl="node1" presStyleIdx="0" presStyleCnt="3" custScaleX="423140" custLinFactNeighborX="-16503"/>
      <dgm:spPr/>
      <dgm:t>
        <a:bodyPr/>
        <a:lstStyle/>
        <a:p>
          <a:endParaRPr lang="ru-RU"/>
        </a:p>
      </dgm:t>
    </dgm:pt>
    <dgm:pt modelId="{9839EDC6-532D-4308-85A8-EA50195FBF6B}" type="pres">
      <dgm:prSet presAssocID="{91B85B1C-BDCA-429B-88B0-974F0C9DA19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80E4F-8F34-44A8-8595-80435038BC01}" type="pres">
      <dgm:prSet presAssocID="{91B85B1C-BDCA-429B-88B0-974F0C9DA199}" presName="invisiNode" presStyleLbl="node1" presStyleIdx="0" presStyleCnt="3"/>
      <dgm:spPr/>
    </dgm:pt>
    <dgm:pt modelId="{12C466C6-7BF0-4221-9512-5381D07664B0}" type="pres">
      <dgm:prSet presAssocID="{91B85B1C-BDCA-429B-88B0-974F0C9DA199}" presName="imagNode" presStyleLbl="fgImgPlace1" presStyleIdx="0" presStyleCnt="3" custFlipVert="1" custFlipHor="1" custScaleX="31063" custScaleY="6988" custLinFactY="100000" custLinFactNeighborX="65298" custLinFactNeighborY="102867"/>
      <dgm:spPr/>
    </dgm:pt>
    <dgm:pt modelId="{79AEB3DA-537A-45DE-8D9A-BA9ACAD9B127}" type="pres">
      <dgm:prSet presAssocID="{67D7CBD6-7C00-4AC8-AAB5-E5B49519A1A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F2C630A-D4ED-4C6C-9F5B-E21CD4F5DBD3}" type="pres">
      <dgm:prSet presAssocID="{8A39B6F4-AA10-4AC8-8947-1EC8343D43CE}" presName="compNode" presStyleCnt="0"/>
      <dgm:spPr/>
    </dgm:pt>
    <dgm:pt modelId="{097CB35E-4D1D-456A-98A9-4A1A1B569A59}" type="pres">
      <dgm:prSet presAssocID="{8A39B6F4-AA10-4AC8-8947-1EC8343D43CE}" presName="bkgdShape" presStyleLbl="node1" presStyleIdx="1" presStyleCnt="3" custScaleX="368910" custLinFactNeighborX="-4365"/>
      <dgm:spPr/>
      <dgm:t>
        <a:bodyPr/>
        <a:lstStyle/>
        <a:p>
          <a:endParaRPr lang="ru-RU"/>
        </a:p>
      </dgm:t>
    </dgm:pt>
    <dgm:pt modelId="{9D93CFCF-0C53-42E2-9E2B-3ABC88BEE2EF}" type="pres">
      <dgm:prSet presAssocID="{8A39B6F4-AA10-4AC8-8947-1EC8343D43CE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9C6D7-5049-4B9B-B40A-05372B22D666}" type="pres">
      <dgm:prSet presAssocID="{8A39B6F4-AA10-4AC8-8947-1EC8343D43CE}" presName="invisiNode" presStyleLbl="node1" presStyleIdx="1" presStyleCnt="3"/>
      <dgm:spPr/>
    </dgm:pt>
    <dgm:pt modelId="{B95BA888-A802-416A-9302-4EACACBFEAFE}" type="pres">
      <dgm:prSet presAssocID="{8A39B6F4-AA10-4AC8-8947-1EC8343D43CE}" presName="imagNode" presStyleLbl="fgImgPlace1" presStyleIdx="1" presStyleCnt="3" custFlipVert="1" custScaleX="28672" custScaleY="2612" custLinFactY="100000" custLinFactNeighborX="-9428" custLinFactNeighborY="100679"/>
      <dgm:spPr/>
    </dgm:pt>
    <dgm:pt modelId="{04427EE9-C451-4C53-A4EF-F9BD555347FC}" type="pres">
      <dgm:prSet presAssocID="{50A30282-5CAA-4340-9916-69D5D3BCAC6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34304D8-EF0C-473E-85B4-42D712F7061A}" type="pres">
      <dgm:prSet presAssocID="{0560FE01-E61D-419A-86E6-3B48F2274978}" presName="compNode" presStyleCnt="0"/>
      <dgm:spPr/>
    </dgm:pt>
    <dgm:pt modelId="{D14AEF2E-0E21-4C8D-A27B-F95CCC2EF78E}" type="pres">
      <dgm:prSet presAssocID="{0560FE01-E61D-419A-86E6-3B48F2274978}" presName="bkgdShape" presStyleLbl="node1" presStyleIdx="2" presStyleCnt="3" custScaleX="311528" custLinFactNeighborX="-8063"/>
      <dgm:spPr/>
      <dgm:t>
        <a:bodyPr/>
        <a:lstStyle/>
        <a:p>
          <a:endParaRPr lang="ru-RU"/>
        </a:p>
      </dgm:t>
    </dgm:pt>
    <dgm:pt modelId="{B2416D54-6A51-4761-A3EF-EACB4A756C7E}" type="pres">
      <dgm:prSet presAssocID="{0560FE01-E61D-419A-86E6-3B48F227497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0CC2D-4AD0-467C-942D-171AE8291F8C}" type="pres">
      <dgm:prSet presAssocID="{0560FE01-E61D-419A-86E6-3B48F2274978}" presName="invisiNode" presStyleLbl="node1" presStyleIdx="2" presStyleCnt="3"/>
      <dgm:spPr/>
    </dgm:pt>
    <dgm:pt modelId="{6221CBE3-2FB6-4EA5-8F30-D3DCC07EC55E}" type="pres">
      <dgm:prSet presAssocID="{0560FE01-E61D-419A-86E6-3B48F2274978}" presName="imagNode" presStyleLbl="fgImgPlace1" presStyleIdx="2" presStyleCnt="3" custScaleX="28671" custScaleY="2612" custLinFactY="100000" custLinFactNeighborX="-42562" custLinFactNeighborY="104792"/>
      <dgm:spPr/>
    </dgm:pt>
  </dgm:ptLst>
  <dgm:cxnLst>
    <dgm:cxn modelId="{5C70CF40-3FEC-472E-A2A1-485BCF2A1DE6}" type="presOf" srcId="{87459BAD-E67B-4C46-A572-E7B88B03063F}" destId="{16BC5287-4063-4A7D-BD83-64C86727D22A}" srcOrd="0" destOrd="0" presId="urn:microsoft.com/office/officeart/2005/8/layout/hList7"/>
    <dgm:cxn modelId="{A0DBF932-8A5B-4BF8-AD52-B464533A40C2}" type="presOf" srcId="{0560FE01-E61D-419A-86E6-3B48F2274978}" destId="{B2416D54-6A51-4761-A3EF-EACB4A756C7E}" srcOrd="1" destOrd="0" presId="urn:microsoft.com/office/officeart/2005/8/layout/hList7"/>
    <dgm:cxn modelId="{6C58756E-F01E-46EF-8081-A90831DE6B5A}" type="presOf" srcId="{91B85B1C-BDCA-429B-88B0-974F0C9DA199}" destId="{9839EDC6-532D-4308-85A8-EA50195FBF6B}" srcOrd="1" destOrd="0" presId="urn:microsoft.com/office/officeart/2005/8/layout/hList7"/>
    <dgm:cxn modelId="{B0854024-515B-486F-B629-25199D0E40E7}" srcId="{87459BAD-E67B-4C46-A572-E7B88B03063F}" destId="{0560FE01-E61D-419A-86E6-3B48F2274978}" srcOrd="2" destOrd="0" parTransId="{C249AE82-DF43-43AB-9650-13A6B5160DCB}" sibTransId="{07F5D109-C169-4295-898E-770FEF4567CC}"/>
    <dgm:cxn modelId="{EEAFC7FA-12C6-417E-A42A-3444584E988B}" srcId="{87459BAD-E67B-4C46-A572-E7B88B03063F}" destId="{91B85B1C-BDCA-429B-88B0-974F0C9DA199}" srcOrd="0" destOrd="0" parTransId="{E4ED0F27-1E2A-47C5-B620-866A3D8E4B88}" sibTransId="{67D7CBD6-7C00-4AC8-AAB5-E5B49519A1A1}"/>
    <dgm:cxn modelId="{687CE354-4D31-46EC-B247-B81C28DA41BC}" type="presOf" srcId="{67D7CBD6-7C00-4AC8-AAB5-E5B49519A1A1}" destId="{79AEB3DA-537A-45DE-8D9A-BA9ACAD9B127}" srcOrd="0" destOrd="0" presId="urn:microsoft.com/office/officeart/2005/8/layout/hList7"/>
    <dgm:cxn modelId="{90844B9E-14BC-4F7E-B51B-110C87D4046A}" type="presOf" srcId="{50A30282-5CAA-4340-9916-69D5D3BCAC66}" destId="{04427EE9-C451-4C53-A4EF-F9BD555347FC}" srcOrd="0" destOrd="0" presId="urn:microsoft.com/office/officeart/2005/8/layout/hList7"/>
    <dgm:cxn modelId="{63AA2CBC-979D-4530-B6FF-16DE81DB12D2}" type="presOf" srcId="{0560FE01-E61D-419A-86E6-3B48F2274978}" destId="{D14AEF2E-0E21-4C8D-A27B-F95CCC2EF78E}" srcOrd="0" destOrd="0" presId="urn:microsoft.com/office/officeart/2005/8/layout/hList7"/>
    <dgm:cxn modelId="{EDC41D7F-D9B0-43E0-A542-F36A82849714}" srcId="{87459BAD-E67B-4C46-A572-E7B88B03063F}" destId="{8A39B6F4-AA10-4AC8-8947-1EC8343D43CE}" srcOrd="1" destOrd="0" parTransId="{F9D04BC9-976D-4005-8972-0A51C57E1C47}" sibTransId="{50A30282-5CAA-4340-9916-69D5D3BCAC66}"/>
    <dgm:cxn modelId="{C5B3F303-79E1-4998-B94F-E62E5186703A}" type="presOf" srcId="{8A39B6F4-AA10-4AC8-8947-1EC8343D43CE}" destId="{097CB35E-4D1D-456A-98A9-4A1A1B569A59}" srcOrd="0" destOrd="0" presId="urn:microsoft.com/office/officeart/2005/8/layout/hList7"/>
    <dgm:cxn modelId="{1CC5090B-2E3D-41E3-B3DA-E1F4EF7BE72F}" type="presOf" srcId="{8A39B6F4-AA10-4AC8-8947-1EC8343D43CE}" destId="{9D93CFCF-0C53-42E2-9E2B-3ABC88BEE2EF}" srcOrd="1" destOrd="0" presId="urn:microsoft.com/office/officeart/2005/8/layout/hList7"/>
    <dgm:cxn modelId="{A2AAA62C-801C-4AA2-80CB-7DCC6CD03874}" type="presOf" srcId="{91B85B1C-BDCA-429B-88B0-974F0C9DA199}" destId="{7AD5EE42-5CB6-4DAF-AEAE-92088C9C5883}" srcOrd="0" destOrd="0" presId="urn:microsoft.com/office/officeart/2005/8/layout/hList7"/>
    <dgm:cxn modelId="{A03699E3-294D-495C-BA7C-D1F1386CB6BA}" type="presParOf" srcId="{16BC5287-4063-4A7D-BD83-64C86727D22A}" destId="{5E9867D7-649E-4788-A66E-7BE7F45AAB80}" srcOrd="0" destOrd="0" presId="urn:microsoft.com/office/officeart/2005/8/layout/hList7"/>
    <dgm:cxn modelId="{65A8AF9A-FF26-4C5C-9E9A-D8DE0A13A37C}" type="presParOf" srcId="{16BC5287-4063-4A7D-BD83-64C86727D22A}" destId="{734CB4BF-A739-4906-A917-F5B0EE00868E}" srcOrd="1" destOrd="0" presId="urn:microsoft.com/office/officeart/2005/8/layout/hList7"/>
    <dgm:cxn modelId="{1A8DCE91-6D0E-4EE6-8B08-860ECAE609EF}" type="presParOf" srcId="{734CB4BF-A739-4906-A917-F5B0EE00868E}" destId="{5F063131-C9B7-4373-AD24-01D8CD7A4CD3}" srcOrd="0" destOrd="0" presId="urn:microsoft.com/office/officeart/2005/8/layout/hList7"/>
    <dgm:cxn modelId="{37FEBFB5-9BA2-4F2E-899F-2A7D6B434340}" type="presParOf" srcId="{5F063131-C9B7-4373-AD24-01D8CD7A4CD3}" destId="{7AD5EE42-5CB6-4DAF-AEAE-92088C9C5883}" srcOrd="0" destOrd="0" presId="urn:microsoft.com/office/officeart/2005/8/layout/hList7"/>
    <dgm:cxn modelId="{04942E13-101A-45A5-984A-68EE2093DAF2}" type="presParOf" srcId="{5F063131-C9B7-4373-AD24-01D8CD7A4CD3}" destId="{9839EDC6-532D-4308-85A8-EA50195FBF6B}" srcOrd="1" destOrd="0" presId="urn:microsoft.com/office/officeart/2005/8/layout/hList7"/>
    <dgm:cxn modelId="{C0F311B0-CB3C-4377-B587-F8ABCF6291AA}" type="presParOf" srcId="{5F063131-C9B7-4373-AD24-01D8CD7A4CD3}" destId="{19480E4F-8F34-44A8-8595-80435038BC01}" srcOrd="2" destOrd="0" presId="urn:microsoft.com/office/officeart/2005/8/layout/hList7"/>
    <dgm:cxn modelId="{025C0C94-A3AA-41CC-8DAF-80FDFBEEAF1C}" type="presParOf" srcId="{5F063131-C9B7-4373-AD24-01D8CD7A4CD3}" destId="{12C466C6-7BF0-4221-9512-5381D07664B0}" srcOrd="3" destOrd="0" presId="urn:microsoft.com/office/officeart/2005/8/layout/hList7"/>
    <dgm:cxn modelId="{04E16FE4-3588-4F13-A464-F04AB895D51D}" type="presParOf" srcId="{734CB4BF-A739-4906-A917-F5B0EE00868E}" destId="{79AEB3DA-537A-45DE-8D9A-BA9ACAD9B127}" srcOrd="1" destOrd="0" presId="urn:microsoft.com/office/officeart/2005/8/layout/hList7"/>
    <dgm:cxn modelId="{B02F1C02-202D-423A-AFAC-52F992B535BF}" type="presParOf" srcId="{734CB4BF-A739-4906-A917-F5B0EE00868E}" destId="{7F2C630A-D4ED-4C6C-9F5B-E21CD4F5DBD3}" srcOrd="2" destOrd="0" presId="urn:microsoft.com/office/officeart/2005/8/layout/hList7"/>
    <dgm:cxn modelId="{EF9113F7-DC91-47AA-B157-6DF6BFC44812}" type="presParOf" srcId="{7F2C630A-D4ED-4C6C-9F5B-E21CD4F5DBD3}" destId="{097CB35E-4D1D-456A-98A9-4A1A1B569A59}" srcOrd="0" destOrd="0" presId="urn:microsoft.com/office/officeart/2005/8/layout/hList7"/>
    <dgm:cxn modelId="{B79F7D77-086C-43E6-8B3C-E68E77A683CE}" type="presParOf" srcId="{7F2C630A-D4ED-4C6C-9F5B-E21CD4F5DBD3}" destId="{9D93CFCF-0C53-42E2-9E2B-3ABC88BEE2EF}" srcOrd="1" destOrd="0" presId="urn:microsoft.com/office/officeart/2005/8/layout/hList7"/>
    <dgm:cxn modelId="{A24FA57C-7B51-4C25-A04B-41A562FAA520}" type="presParOf" srcId="{7F2C630A-D4ED-4C6C-9F5B-E21CD4F5DBD3}" destId="{78D9C6D7-5049-4B9B-B40A-05372B22D666}" srcOrd="2" destOrd="0" presId="urn:microsoft.com/office/officeart/2005/8/layout/hList7"/>
    <dgm:cxn modelId="{D780F726-D277-4C0E-AAFA-839A6F4A6FDB}" type="presParOf" srcId="{7F2C630A-D4ED-4C6C-9F5B-E21CD4F5DBD3}" destId="{B95BA888-A802-416A-9302-4EACACBFEAFE}" srcOrd="3" destOrd="0" presId="urn:microsoft.com/office/officeart/2005/8/layout/hList7"/>
    <dgm:cxn modelId="{DDB5AD55-7C1E-4E05-B304-F633BA8869E5}" type="presParOf" srcId="{734CB4BF-A739-4906-A917-F5B0EE00868E}" destId="{04427EE9-C451-4C53-A4EF-F9BD555347FC}" srcOrd="3" destOrd="0" presId="urn:microsoft.com/office/officeart/2005/8/layout/hList7"/>
    <dgm:cxn modelId="{4AF01249-6590-4644-A836-DE1C12F45624}" type="presParOf" srcId="{734CB4BF-A739-4906-A917-F5B0EE00868E}" destId="{334304D8-EF0C-473E-85B4-42D712F7061A}" srcOrd="4" destOrd="0" presId="urn:microsoft.com/office/officeart/2005/8/layout/hList7"/>
    <dgm:cxn modelId="{C1BF5599-3FDD-48AA-B3A7-35EB3FA43B05}" type="presParOf" srcId="{334304D8-EF0C-473E-85B4-42D712F7061A}" destId="{D14AEF2E-0E21-4C8D-A27B-F95CCC2EF78E}" srcOrd="0" destOrd="0" presId="urn:microsoft.com/office/officeart/2005/8/layout/hList7"/>
    <dgm:cxn modelId="{6DD91E73-D437-4C4D-A157-AC0EA31188FC}" type="presParOf" srcId="{334304D8-EF0C-473E-85B4-42D712F7061A}" destId="{B2416D54-6A51-4761-A3EF-EACB4A756C7E}" srcOrd="1" destOrd="0" presId="urn:microsoft.com/office/officeart/2005/8/layout/hList7"/>
    <dgm:cxn modelId="{F6FB40C2-5D82-41A9-9048-9F62BD53E450}" type="presParOf" srcId="{334304D8-EF0C-473E-85B4-42D712F7061A}" destId="{5080CC2D-4AD0-467C-942D-171AE8291F8C}" srcOrd="2" destOrd="0" presId="urn:microsoft.com/office/officeart/2005/8/layout/hList7"/>
    <dgm:cxn modelId="{0B3D5C7A-09D1-4955-A17D-CCBC6A5BC46E}" type="presParOf" srcId="{334304D8-EF0C-473E-85B4-42D712F7061A}" destId="{6221CBE3-2FB6-4EA5-8F30-D3DCC07EC55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6E6CE-BCEC-4DB3-8C2D-A3D18D98F949}">
      <dsp:nvSpPr>
        <dsp:cNvPr id="0" name=""/>
        <dsp:cNvSpPr/>
      </dsp:nvSpPr>
      <dsp:spPr>
        <a:xfrm>
          <a:off x="0" y="792468"/>
          <a:ext cx="7877175" cy="277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F7E485-EAEF-46A7-BDE0-6CC75B26E570}">
      <dsp:nvSpPr>
        <dsp:cNvPr id="0" name=""/>
        <dsp:cNvSpPr/>
      </dsp:nvSpPr>
      <dsp:spPr>
        <a:xfrm>
          <a:off x="374627" y="180923"/>
          <a:ext cx="7499882" cy="77390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8417" tIns="0" rIns="20841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1. Показатели, характеризующие </a:t>
          </a:r>
          <a:r>
            <a:rPr lang="ru-RU" sz="2000" u="sng" kern="1200" dirty="0"/>
            <a:t>открытость и доступность информации об организации культуры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u="sng" kern="1200" dirty="0"/>
        </a:p>
      </dsp:txBody>
      <dsp:txXfrm>
        <a:off x="412406" y="218702"/>
        <a:ext cx="7424324" cy="698347"/>
      </dsp:txXfrm>
    </dsp:sp>
    <dsp:sp modelId="{DA8DCE80-7FD4-4467-9CDA-EF391666E436}">
      <dsp:nvSpPr>
        <dsp:cNvPr id="0" name=""/>
        <dsp:cNvSpPr/>
      </dsp:nvSpPr>
      <dsp:spPr>
        <a:xfrm>
          <a:off x="0" y="1585403"/>
          <a:ext cx="7877175" cy="277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9B976C-4A95-41EC-A36C-40D5ED358730}">
      <dsp:nvSpPr>
        <dsp:cNvPr id="0" name=""/>
        <dsp:cNvSpPr/>
      </dsp:nvSpPr>
      <dsp:spPr>
        <a:xfrm>
          <a:off x="375011" y="1129068"/>
          <a:ext cx="7500232" cy="61869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8417" tIns="0" rIns="20841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2. Показатели, характеризующие </a:t>
          </a:r>
          <a:r>
            <a:rPr lang="ru-RU" sz="2000" u="sng" kern="1200" dirty="0"/>
            <a:t>доступность услуг для инвалидов</a:t>
          </a:r>
        </a:p>
      </dsp:txBody>
      <dsp:txXfrm>
        <a:off x="405213" y="1159270"/>
        <a:ext cx="7439828" cy="558291"/>
      </dsp:txXfrm>
    </dsp:sp>
    <dsp:sp modelId="{B62A625A-E886-47E4-B5CC-DFC3D5F3DB26}">
      <dsp:nvSpPr>
        <dsp:cNvPr id="0" name=""/>
        <dsp:cNvSpPr/>
      </dsp:nvSpPr>
      <dsp:spPr>
        <a:xfrm>
          <a:off x="0" y="2590326"/>
          <a:ext cx="7877175" cy="277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A8F8BF-F865-4488-9D49-8E5914682511}">
      <dsp:nvSpPr>
        <dsp:cNvPr id="0" name=""/>
        <dsp:cNvSpPr/>
      </dsp:nvSpPr>
      <dsp:spPr>
        <a:xfrm>
          <a:off x="388858" y="1922003"/>
          <a:ext cx="7484874" cy="83068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8417" tIns="0" rIns="20841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3. Показатели, характеризующие </a:t>
          </a:r>
          <a:r>
            <a:rPr lang="ru-RU" sz="2000" u="sng" kern="1200" dirty="0"/>
            <a:t>комфортность условий предоставления услуг</a:t>
          </a:r>
          <a:endParaRPr lang="ru-RU" sz="2000" kern="1200" dirty="0"/>
        </a:p>
      </dsp:txBody>
      <dsp:txXfrm>
        <a:off x="429409" y="1962554"/>
        <a:ext cx="7403772" cy="749580"/>
      </dsp:txXfrm>
    </dsp:sp>
    <dsp:sp modelId="{3315E85A-2206-49FC-A1EF-D0C3D0BA4FC3}">
      <dsp:nvSpPr>
        <dsp:cNvPr id="0" name=""/>
        <dsp:cNvSpPr/>
      </dsp:nvSpPr>
      <dsp:spPr>
        <a:xfrm>
          <a:off x="0" y="3449228"/>
          <a:ext cx="7877175" cy="277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C6940CE-8C6B-4B28-9376-C733812D2ABF}">
      <dsp:nvSpPr>
        <dsp:cNvPr id="0" name=""/>
        <dsp:cNvSpPr/>
      </dsp:nvSpPr>
      <dsp:spPr>
        <a:xfrm>
          <a:off x="375011" y="2926926"/>
          <a:ext cx="7500232" cy="68466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8417" tIns="0" rIns="20841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4. . Показатели, характеризующие доброжелательность, вежливость работников организации культуры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408433" y="2960348"/>
        <a:ext cx="7433388" cy="617818"/>
      </dsp:txXfrm>
    </dsp:sp>
    <dsp:sp modelId="{B2E38052-C386-4C18-ACE1-4705DBB92526}">
      <dsp:nvSpPr>
        <dsp:cNvPr id="0" name=""/>
        <dsp:cNvSpPr/>
      </dsp:nvSpPr>
      <dsp:spPr>
        <a:xfrm>
          <a:off x="0" y="4294404"/>
          <a:ext cx="7877175" cy="277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E1B760-6ECF-4802-8E07-C1573C0665D3}">
      <dsp:nvSpPr>
        <dsp:cNvPr id="0" name=""/>
        <dsp:cNvSpPr/>
      </dsp:nvSpPr>
      <dsp:spPr>
        <a:xfrm>
          <a:off x="375011" y="3785828"/>
          <a:ext cx="7500232" cy="67093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8417" tIns="0" rIns="20841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 5. Показатели, характеризующие </a:t>
          </a:r>
          <a:r>
            <a:rPr lang="ru-RU" sz="2000" u="sng" kern="1200" dirty="0"/>
            <a:t>удовлетворенность условиями оказания услуг</a:t>
          </a:r>
        </a:p>
      </dsp:txBody>
      <dsp:txXfrm>
        <a:off x="407763" y="3818580"/>
        <a:ext cx="7434728" cy="6054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889578" cy="496961"/>
          </a:xfrm>
          <a:prstGeom prst="rect">
            <a:avLst/>
          </a:prstGeom>
        </p:spPr>
        <p:txBody>
          <a:bodyPr vert="horz" lIns="90419" tIns="45210" rIns="90419" bIns="4521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973" y="4"/>
            <a:ext cx="2889578" cy="496961"/>
          </a:xfrm>
          <a:prstGeom prst="rect">
            <a:avLst/>
          </a:prstGeom>
        </p:spPr>
        <p:txBody>
          <a:bodyPr vert="horz" lIns="90419" tIns="45210" rIns="90419" bIns="45210" rtlCol="0"/>
          <a:lstStyle>
            <a:lvl1pPr algn="r">
              <a:defRPr sz="1300"/>
            </a:lvl1pPr>
          </a:lstStyle>
          <a:p>
            <a:fld id="{28240839-B972-4D5D-B2EA-A21DDE1C8AF9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107"/>
            <a:ext cx="2889578" cy="496961"/>
          </a:xfrm>
          <a:prstGeom prst="rect">
            <a:avLst/>
          </a:prstGeom>
        </p:spPr>
        <p:txBody>
          <a:bodyPr vert="horz" lIns="90419" tIns="45210" rIns="90419" bIns="4521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973" y="9428107"/>
            <a:ext cx="2889578" cy="496961"/>
          </a:xfrm>
          <a:prstGeom prst="rect">
            <a:avLst/>
          </a:prstGeom>
        </p:spPr>
        <p:txBody>
          <a:bodyPr vert="horz" lIns="90419" tIns="45210" rIns="90419" bIns="45210" rtlCol="0" anchor="b"/>
          <a:lstStyle>
            <a:lvl1pPr algn="r">
              <a:defRPr sz="1300"/>
            </a:lvl1pPr>
          </a:lstStyle>
          <a:p>
            <a:fld id="{35E1E2F1-DA42-4CD0-94E0-D8CE90672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206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889938" cy="496333"/>
          </a:xfrm>
          <a:prstGeom prst="rect">
            <a:avLst/>
          </a:prstGeom>
        </p:spPr>
        <p:txBody>
          <a:bodyPr vert="horz" lIns="95516" tIns="47759" rIns="95516" bIns="47759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11" y="3"/>
            <a:ext cx="2889938" cy="496333"/>
          </a:xfrm>
          <a:prstGeom prst="rect">
            <a:avLst/>
          </a:prstGeom>
        </p:spPr>
        <p:txBody>
          <a:bodyPr vert="horz" lIns="95516" tIns="47759" rIns="95516" bIns="47759" rtlCol="0"/>
          <a:lstStyle>
            <a:lvl1pPr algn="r">
              <a:defRPr sz="1300"/>
            </a:lvl1pPr>
          </a:lstStyle>
          <a:p>
            <a:fld id="{EA601CB3-17B6-4952-A902-A94C25746A73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6125"/>
            <a:ext cx="4957762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16" tIns="47759" rIns="95516" bIns="4775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10" y="4715154"/>
            <a:ext cx="5335270" cy="4466988"/>
          </a:xfrm>
          <a:prstGeom prst="rect">
            <a:avLst/>
          </a:prstGeom>
        </p:spPr>
        <p:txBody>
          <a:bodyPr vert="horz" lIns="95516" tIns="47759" rIns="95516" bIns="4775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6333"/>
          </a:xfrm>
          <a:prstGeom prst="rect">
            <a:avLst/>
          </a:prstGeom>
        </p:spPr>
        <p:txBody>
          <a:bodyPr vert="horz" lIns="95516" tIns="47759" rIns="95516" bIns="47759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11" y="9428584"/>
            <a:ext cx="2889938" cy="496333"/>
          </a:xfrm>
          <a:prstGeom prst="rect">
            <a:avLst/>
          </a:prstGeom>
        </p:spPr>
        <p:txBody>
          <a:bodyPr vert="horz" lIns="95516" tIns="47759" rIns="95516" bIns="47759" rtlCol="0" anchor="b"/>
          <a:lstStyle>
            <a:lvl1pPr algn="r">
              <a:defRPr sz="1300"/>
            </a:lvl1pPr>
          </a:lstStyle>
          <a:p>
            <a:fld id="{F88DE4E5-C209-4148-8429-A87632AC9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85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E4E5-C209-4148-8429-A87632AC9465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86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E4E5-C209-4148-8429-A87632AC9465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861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E4E5-C209-4148-8429-A87632AC9465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861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E4E5-C209-4148-8429-A87632AC9465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861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E4E5-C209-4148-8429-A87632AC9465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86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988E-0E4E-4450-BDBC-470F9342B0CF}" type="datetime1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0218-2838-4225-9FA5-9D16AD4C3DEA}" type="datetime1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AFA9-28FE-4F8C-B51C-85981CDD3206}" type="datetime1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685CB47-B2D0-4CDF-9D2A-E10F415C025E}" type="datetime1">
              <a:rPr lang="ru-RU" smtClean="0"/>
              <a:t>02.04.2025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6027-9851-4395-91F6-79A2FAB535CF}" type="datetime1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2C4A-C040-43BB-9F8E-D97EB64E8A7F}" type="datetime1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0766-8187-48E6-90CF-DE55A4DA6883}" type="datetime1">
              <a:rPr lang="ru-RU" smtClean="0"/>
              <a:t>02.04.2025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787-7C87-4937-8842-0F16CB119C42}" type="datetime1">
              <a:rPr lang="ru-RU" smtClean="0"/>
              <a:t>02.04.2025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BCCD-D289-4030-BDDF-74830747AD6F}" type="datetime1">
              <a:rPr lang="ru-RU" smtClean="0"/>
              <a:t>02.04.2025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72F2-A63C-4175-A73A-5FA90B0A3E7E}" type="datetime1">
              <a:rPr lang="ru-RU" smtClean="0"/>
              <a:t>02.04.2025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3AE5-36C7-4FBA-A306-AE139EAAFD06}" type="datetime1">
              <a:rPr lang="ru-RU" smtClean="0"/>
              <a:t>02.04.2025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6530-F8AB-4EE2-89FB-73BEB1337381}" type="datetime1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40E1-F1D8-4776-9366-F3EC8F991E9C}" type="datetime1">
              <a:rPr lang="ru-RU" smtClean="0"/>
              <a:t>02.04.2025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D206-79D3-4DBE-8587-707EA1C57AD2}" type="datetime1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A1AC-0143-4BBE-8135-1E59C75B73FD}" type="datetime1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D99C-6CEE-418E-98EA-1DC2B193819E}" type="datetime1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DDAE-0371-4BFB-AE43-2E185310520D}" type="datetime1">
              <a:rPr lang="ru-RU" smtClean="0"/>
              <a:t>02.04.2025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A3DF-2DAB-4FD2-A985-033ED74DB0B6}" type="datetime1">
              <a:rPr lang="ru-RU" smtClean="0"/>
              <a:t>02.04.2025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25E1-C0BB-430C-8632-09C9FEB3AADF}" type="datetime1">
              <a:rPr lang="ru-RU" smtClean="0"/>
              <a:t>02.04.2025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F758-9CD4-47F8-B0AD-EAD193A5CA06}" type="datetime1">
              <a:rPr lang="ru-RU" smtClean="0"/>
              <a:t>02.04.2025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9161-961A-4BE4-B371-130D0D2A1742}" type="datetime1">
              <a:rPr lang="ru-RU" smtClean="0"/>
              <a:t>02.04.2025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C864-D940-4794-B53A-360B40F1B83F}" type="datetime1">
              <a:rPr lang="ru-RU" smtClean="0"/>
              <a:t>02.04.2025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6FDBBC3-D1FC-4907-9CA5-1D46946D7234}" type="datetime1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6FDBBC3-D1FC-4907-9CA5-1D46946D7234}" type="datetime1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843808" y="6241513"/>
            <a:ext cx="3024336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</a:rPr>
              <a:t>Кемерово, 2025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640960" cy="5040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</a:rPr>
              <a:t>Результаты проведения  независимой оценки качества  условий оказания услуг государственными и муниципальными учреждениями культуры и искусства, расположенными на территории Кемеровской области, за 2024 год</a:t>
            </a:r>
          </a:p>
          <a:p>
            <a:endParaRPr lang="ru-RU" sz="1600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Исследование проводилось в рамках исполнения государственного контракта (договора) № 04/2025 от 12.02.2025 г.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Заказчик – Министерство культуры и национальной политики Кузбасса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Исполнитель – общество с ограниченной ответственностью «Демиург»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82174" y="6517646"/>
            <a:ext cx="1161826" cy="365125"/>
          </a:xfrm>
        </p:spPr>
        <p:txBody>
          <a:bodyPr/>
          <a:lstStyle/>
          <a:p>
            <a:fld id="{CCD5371C-1535-41D0-98C8-C3D51D2A8D04}" type="slidenum">
              <a:rPr lang="ru-RU" sz="1200" smtClean="0"/>
              <a:t>1</a:t>
            </a:fld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69650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96680" y="332657"/>
            <a:ext cx="8784976" cy="15121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tx1"/>
                </a:solidFill>
              </a:rPr>
              <a:t>5 организаций культуры, занявших последние места рейтинга в Кемеровской области, в баллах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8916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658062"/>
              </p:ext>
            </p:extLst>
          </p:nvPr>
        </p:nvGraphicFramePr>
        <p:xfrm>
          <a:off x="179512" y="1844824"/>
          <a:ext cx="8784976" cy="4725868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12241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242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63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4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в рейтинге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МО</a:t>
                      </a: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ОО</a:t>
                      </a: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Общий показатель оценки качества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107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Киселевский городской округ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«Культурно–досуговый центр» (МБУК КДЦ)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87,74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9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108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Киселевский городской округ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МАУ «Киноконцертный зал»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87,52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0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109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Юргинский городской округ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«Клуб «Современник г. Юрги»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01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110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Таштагольский муниципальный район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«Музей этнографии и природы Горной Шории Таштагольского муниципального района»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85,92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5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Мариинский муниципальный округ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«Городской парк имени А.В. Суворова»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52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90418" y="188640"/>
            <a:ext cx="8784976" cy="7920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rgbClr val="FF0000"/>
                </a:solidFill>
              </a:rPr>
              <a:t>Рейтинг средних значений общего показателя оценки качества условий оказания услуг государственными и муниципальными учреждениями культуры и искусства в разрезе муниципальных образований, в баллах</a:t>
            </a:r>
            <a:endParaRPr lang="ru-RU" sz="2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="" xmlns:a16="http://schemas.microsoft.com/office/drawing/2014/main" id="{B403EE90-14B1-4683-8CB3-5538A1C1D3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88461"/>
              </p:ext>
            </p:extLst>
          </p:nvPr>
        </p:nvGraphicFramePr>
        <p:xfrm>
          <a:off x="107504" y="985260"/>
          <a:ext cx="8784976" cy="5818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250464" y="1297475"/>
            <a:ext cx="1444308" cy="25922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C00000"/>
                </a:solidFill>
              </a:rPr>
              <a:t>Среднее значение общего показателя оценки качества в целом по региону – 93,24 балла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1EC8D728-1BAB-1C46-11BA-E6A4E9DCC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925773"/>
              </p:ext>
            </p:extLst>
          </p:nvPr>
        </p:nvGraphicFramePr>
        <p:xfrm>
          <a:off x="1837732" y="999159"/>
          <a:ext cx="6550692" cy="6182041"/>
        </p:xfrm>
        <a:graphic>
          <a:graphicData uri="http://schemas.openxmlformats.org/drawingml/2006/table">
            <a:tbl>
              <a:tblPr firstRow="1" firstCol="1" bandRow="1"/>
              <a:tblGrid>
                <a:gridCol w="581330">
                  <a:extLst>
                    <a:ext uri="{9D8B030D-6E8A-4147-A177-3AD203B41FA5}">
                      <a16:colId xmlns="" xmlns:a16="http://schemas.microsoft.com/office/drawing/2014/main" val="1697581294"/>
                    </a:ext>
                  </a:extLst>
                </a:gridCol>
                <a:gridCol w="3745611">
                  <a:extLst>
                    <a:ext uri="{9D8B030D-6E8A-4147-A177-3AD203B41FA5}">
                      <a16:colId xmlns="" xmlns:a16="http://schemas.microsoft.com/office/drawing/2014/main" val="3289671749"/>
                    </a:ext>
                  </a:extLst>
                </a:gridCol>
                <a:gridCol w="2223751">
                  <a:extLst>
                    <a:ext uri="{9D8B030D-6E8A-4147-A177-3AD203B41FA5}">
                      <a16:colId xmlns="" xmlns:a16="http://schemas.microsoft.com/office/drawing/2014/main" val="3481798578"/>
                    </a:ext>
                  </a:extLst>
                </a:gridCol>
              </a:tblGrid>
              <a:tr h="491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показатель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оценки качества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F6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3381976"/>
                  </a:ext>
                </a:extLst>
              </a:tr>
              <a:tr h="187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Учреждения регионального подчинения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97,48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8931426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Анжеро-Судженский городской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92,70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7124833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Беловский городской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95,17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2547514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Беловский муниципальный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89,99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5639322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Березовский городской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93,46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3054975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Гурьевский муниципальный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96,13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3053902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Ижморский муниципальный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90,59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0028603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Калтанский</a:t>
                      </a: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91,82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7398569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Кемеровский городской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96,26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4807794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Кемеровский муниципальный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97,22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1527878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Киселевский городской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88,46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4922986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Крапивинский муниципальный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95,50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5643765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Ленинск-Кузнецкий городской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96,16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042678"/>
                  </a:ext>
                </a:extLst>
              </a:tr>
              <a:tr h="206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Ленинск-Кузнецкий муниципальный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90,82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9279667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Мариинский муниципальный округ</a:t>
                      </a:r>
                      <a:endParaRPr lang="ru-RU" sz="1200" b="1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91,13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9792964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Междуреченский муниципальный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90,13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1900714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Новокузнецкий городской округ</a:t>
                      </a:r>
                      <a:endParaRPr lang="ru-RU" sz="1200" b="1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93,74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8281197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Прокопьевский городской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94,89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7295795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Прокопьевский муниципальный округ</a:t>
                      </a:r>
                      <a:endParaRPr lang="ru-RU" sz="1200" b="1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95,90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0241897"/>
                  </a:ext>
                </a:extLst>
              </a:tr>
              <a:tr h="1984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Промышленновский муниципальный округ</a:t>
                      </a:r>
                      <a:endParaRPr lang="ru-RU" sz="1200" b="1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91,48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1804642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Тайгинский городской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90,28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6120604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Таштагольский муниципальный район</a:t>
                      </a:r>
                      <a:endParaRPr lang="ru-RU" sz="1200" b="1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90,94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6531724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Тисульский муниципальный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91,06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1636355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Топкинский муниципальный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91,84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6486618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Тяжинский муниципальный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90,54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47646135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Чебулинский муниципальный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90,54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5495313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Юргинский городской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90,11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1172746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Юргинский муниципальный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90,83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1370262"/>
                  </a:ext>
                </a:extLst>
              </a:tr>
              <a:tr h="166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Яшкинский муниципальный округ</a:t>
                      </a:r>
                      <a:endParaRPr lang="ru-RU" sz="12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95,08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39" marR="37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8089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7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792088"/>
          </a:xfrm>
          <a:prstGeom prst="rect">
            <a:avLst/>
          </a:prstGeom>
          <a:blipFill>
            <a:blip r:embed="rId2">
              <a:alphaModFix amt="98000"/>
            </a:blip>
            <a:tile tx="0" ty="0" sx="100000" sy="100000" flip="none" algn="tl"/>
          </a:blipFill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организаций культуры Анжеро-Судженского городского округа,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768906"/>
              </p:ext>
            </p:extLst>
          </p:nvPr>
        </p:nvGraphicFramePr>
        <p:xfrm>
          <a:off x="32544" y="1124744"/>
          <a:ext cx="9111456" cy="5472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931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409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37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организации культуры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1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Анжеро-Судженского городского округа «Клуб «Рудничный»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96,02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01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2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Анжеро-Судженского городского округа «Клуб «Физкультурник»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94,86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01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3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Анжеро-Судженского городского округа «Дворец культуры «Центральный»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94,76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1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4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Анжеро-Судженского городского округа «Центр национальной культуры»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01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5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Анжеро-Судженского городского округа «Дворец культуры «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Судженский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87,78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9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92,70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360494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921160"/>
          </a:xfrm>
          <a:prstGeom prst="rect">
            <a:avLst/>
          </a:prstGeom>
          <a:blipFill>
            <a:blip r:embed="rId2">
              <a:alphaModFix amt="98000"/>
            </a:blip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организаций культуры Беловского городского округа и Беловского муниципального округа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4400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770781"/>
              </p:ext>
            </p:extLst>
          </p:nvPr>
        </p:nvGraphicFramePr>
        <p:xfrm>
          <a:off x="0" y="1253816"/>
          <a:ext cx="9111456" cy="630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534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80670">
                  <a:extLst>
                    <a:ext uri="{9D8B030D-6E8A-4147-A177-3AD203B41FA5}">
                      <a16:colId xmlns="" xmlns:a16="http://schemas.microsoft.com/office/drawing/2014/main" val="2169368107"/>
                    </a:ext>
                  </a:extLst>
                </a:gridCol>
              </a:tblGrid>
              <a:tr h="412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 п/п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Наименование организации культуры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оценки</a:t>
                      </a:r>
                      <a:r>
                        <a:rPr lang="ru-RU" sz="16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качества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44E1562B-948E-91E4-8C02-A0BC1AB35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107606"/>
              </p:ext>
            </p:extLst>
          </p:nvPr>
        </p:nvGraphicFramePr>
        <p:xfrm>
          <a:off x="-31564" y="1873640"/>
          <a:ext cx="9111456" cy="1756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829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512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506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/>
                        </a:rPr>
                        <a:t>Беловский городской округ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3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 Культурный центр «Инской»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98,84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4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2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 Дворец культуры «Угольщиков»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96,66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3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3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МУК клуб «Строитель»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3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95,17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622535378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33A5942C-B729-3540-3659-DD51EF78A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44393"/>
              </p:ext>
            </p:extLst>
          </p:nvPr>
        </p:nvGraphicFramePr>
        <p:xfrm>
          <a:off x="0" y="3500889"/>
          <a:ext cx="9098552" cy="2988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1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711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512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135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Беловский муниципальный округ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 «Культурно-досуговый центр Беловского района»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90,92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1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 «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Историко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–этнографический музей «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Чолкой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89,92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7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Межпоселенческая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централизованная библиотечная система Беловского района»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090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89,99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0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921160"/>
          </a:xfrm>
          <a:prstGeom prst="rect">
            <a:avLst/>
          </a:prstGeom>
          <a:blipFill>
            <a:blip r:embed="rId2">
              <a:alphaModFix amt="98000"/>
            </a:blip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организаций культуры Березовского городского округа и  Гурьевского муниципального округа,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4400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069517"/>
              </p:ext>
            </p:extLst>
          </p:nvPr>
        </p:nvGraphicFramePr>
        <p:xfrm>
          <a:off x="35496" y="1253816"/>
          <a:ext cx="9108504" cy="2723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45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169368107"/>
                    </a:ext>
                  </a:extLst>
                </a:gridCol>
              </a:tblGrid>
              <a:tr h="814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 п/п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Наименование организации культуры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оценки</a:t>
                      </a:r>
                      <a:r>
                        <a:rPr lang="ru-RU" sz="16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качества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058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Березовский городской округ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0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«Централизованная библиотечная система»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94,46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0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 Дворец культуры «Шахтеров»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92,46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6603356"/>
                  </a:ext>
                </a:extLst>
              </a:tr>
              <a:tr h="43058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93,46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8762855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33A5942C-B729-3540-3659-DD51EF78A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293976"/>
              </p:ext>
            </p:extLst>
          </p:nvPr>
        </p:nvGraphicFramePr>
        <p:xfrm>
          <a:off x="0" y="3977140"/>
          <a:ext cx="9144000" cy="2694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004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634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683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Гурьевский муниципальный округ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3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МАУ «Дворец культуры г. Салаира»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98,60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3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МАУ «Гурьевский городской краеведческий музей»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95,54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3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 «Районный Дом культуры с. М. 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Салаирка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94,26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942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96,13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22281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1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921160"/>
          </a:xfrm>
          <a:prstGeom prst="rect">
            <a:avLst/>
          </a:prstGeom>
          <a:blipFill>
            <a:blip r:embed="rId2">
              <a:alphaModFix amt="98000"/>
            </a:blip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организаций культуры Ижморского муниципального округа и </a:t>
            </a:r>
            <a:r>
              <a:rPr lang="ru-RU" sz="2000" b="1" dirty="0" err="1"/>
              <a:t>Калтанского</a:t>
            </a:r>
            <a:r>
              <a:rPr lang="ru-RU" sz="2000" b="1" dirty="0"/>
              <a:t> городского округа,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4400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326705"/>
              </p:ext>
            </p:extLst>
          </p:nvPr>
        </p:nvGraphicFramePr>
        <p:xfrm>
          <a:off x="0" y="1253818"/>
          <a:ext cx="9144000" cy="3255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169368107"/>
                    </a:ext>
                  </a:extLst>
                </a:gridCol>
              </a:tblGrid>
              <a:tr h="805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 п/п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Наименование организации культуры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оценки</a:t>
                      </a:r>
                      <a:r>
                        <a:rPr lang="ru-RU" sz="16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качества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323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Ижморский муниципальный округ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5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МУК «Ижморская централизованная клубная система»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93,42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5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МУК «Ижморская централизованная библиотечная система»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87,76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6603356"/>
                  </a:ext>
                </a:extLst>
              </a:tr>
              <a:tr h="47465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90,59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4974467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33A5942C-B729-3540-3659-DD51EF78A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876839"/>
              </p:ext>
            </p:extLst>
          </p:nvPr>
        </p:nvGraphicFramePr>
        <p:xfrm>
          <a:off x="0" y="4509122"/>
          <a:ext cx="9144000" cy="2021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004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634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357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/>
                        <a:t>Калтанский</a:t>
                      </a:r>
                      <a:r>
                        <a:rPr lang="ru-RU" sz="2000" b="1" dirty="0"/>
                        <a:t> городской округ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 Дворец культуры «Энергетик»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94,20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 Дворец культуры «Прогресс»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89,44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170243925"/>
                  </a:ext>
                </a:extLst>
              </a:tr>
              <a:tr h="66068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91,82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2567419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8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921160"/>
          </a:xfrm>
          <a:prstGeom prst="rect">
            <a:avLst/>
          </a:prstGeom>
          <a:blipFill>
            <a:blip r:embed="rId2">
              <a:alphaModFix amt="98000"/>
            </a:blip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организаций культуры Кемеровского городского округа и Кемеровского муниципального округа,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4400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346938"/>
              </p:ext>
            </p:extLst>
          </p:nvPr>
        </p:nvGraphicFramePr>
        <p:xfrm>
          <a:off x="0" y="1253818"/>
          <a:ext cx="9144000" cy="3031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169368107"/>
                    </a:ext>
                  </a:extLst>
                </a:gridCol>
              </a:tblGrid>
              <a:tr h="763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 п/п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Наименование организации культуры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оценки</a:t>
                      </a:r>
                      <a:r>
                        <a:rPr lang="ru-RU" sz="16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качества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031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Кемеровский городской округ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0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МАУ «Музей-заповедник «Красная Горка»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98,78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0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МАУК «Театр для детей и молодежи»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97,40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6603356"/>
                  </a:ext>
                </a:extLst>
              </a:tr>
              <a:tr h="450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МАУК «Муниципальная информационно-библиотечная система»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86,82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4974467"/>
                  </a:ext>
                </a:extLst>
              </a:tr>
              <a:tr h="450107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96,26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5313502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542DEB78-2BC1-7345-A7DA-F151C9D72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103772"/>
              </p:ext>
            </p:extLst>
          </p:nvPr>
        </p:nvGraphicFramePr>
        <p:xfrm>
          <a:off x="24659" y="4285023"/>
          <a:ext cx="9144001" cy="2501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35680993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3392128874"/>
                    </a:ext>
                  </a:extLst>
                </a:gridCol>
                <a:gridCol w="2489531">
                  <a:extLst>
                    <a:ext uri="{9D8B030D-6E8A-4147-A177-3AD203B41FA5}">
                      <a16:colId xmlns="" xmlns:a16="http://schemas.microsoft.com/office/drawing/2014/main" val="2614245288"/>
                    </a:ext>
                  </a:extLst>
                </a:gridCol>
              </a:tblGrid>
              <a:tr h="26647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Кемеровский муниципальный округ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464222"/>
                  </a:ext>
                </a:extLst>
              </a:tr>
              <a:tr h="50615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 «Дом культуры «</a:t>
                      </a: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Ягуновский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Кемеровского муниципального округа»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97,68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5056529"/>
                  </a:ext>
                </a:extLst>
              </a:tr>
              <a:tr h="50615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 «Дом культуры «Ясногорский» Кемеровского муниципального округа»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97,02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0494870"/>
                  </a:ext>
                </a:extLst>
              </a:tr>
              <a:tr h="51677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 «Централизованная библиотечная система Кемеровского муниципального округа»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96,96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2606673"/>
                  </a:ext>
                </a:extLst>
              </a:tr>
              <a:tr h="516778"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/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97,22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83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24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921160"/>
          </a:xfrm>
          <a:prstGeom prst="rect">
            <a:avLst/>
          </a:prstGeom>
          <a:blipFill>
            <a:blip r:embed="rId2">
              <a:alphaModFix amt="98000"/>
            </a:blip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организаций культуры Киселевского городского округа и  Крапивинского муниципального округа,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4400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279118"/>
              </p:ext>
            </p:extLst>
          </p:nvPr>
        </p:nvGraphicFramePr>
        <p:xfrm>
          <a:off x="0" y="1253818"/>
          <a:ext cx="9144000" cy="3831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169368107"/>
                    </a:ext>
                  </a:extLst>
                </a:gridCol>
              </a:tblGrid>
              <a:tr h="1236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Наименование организации культуры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Общий показатель оценки</a:t>
                      </a:r>
                      <a:r>
                        <a:rPr lang="ru-RU" sz="20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качества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70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Киселевский городской округ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1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клуб «Шахтера»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90,12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1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«Культурно–досуговый центр»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87,74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6603356"/>
                  </a:ext>
                </a:extLst>
              </a:tr>
              <a:tr h="547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МАУ «Киноконцертный зал»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87,52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4974467"/>
                  </a:ext>
                </a:extLst>
              </a:tr>
              <a:tr h="51170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88,46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8762855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89E4350A-D52B-8F68-ED27-0641D7DA5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345086"/>
              </p:ext>
            </p:extLst>
          </p:nvPr>
        </p:nvGraphicFramePr>
        <p:xfrm>
          <a:off x="0" y="5086422"/>
          <a:ext cx="9144000" cy="1438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35680993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3392128874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614245288"/>
                    </a:ext>
                  </a:extLst>
                </a:gridCol>
              </a:tblGrid>
              <a:tr h="60174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Крапивинский муниципальный округ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464222"/>
                  </a:ext>
                </a:extLst>
              </a:tr>
              <a:tr h="83717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«Клубная система Крапивинского округа»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95,50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5056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921160"/>
          </a:xfrm>
          <a:prstGeom prst="rect">
            <a:avLst/>
          </a:prstGeom>
          <a:blipFill>
            <a:blip r:embed="rId2">
              <a:alphaModFix amt="98000"/>
            </a:blip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организаций культуры Ленинско-Кузнецкого городского округа и Ленинско-Кузнецкого муниципального округа,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4400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978831"/>
              </p:ext>
            </p:extLst>
          </p:nvPr>
        </p:nvGraphicFramePr>
        <p:xfrm>
          <a:off x="0" y="1253818"/>
          <a:ext cx="9144000" cy="2895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169368107"/>
                    </a:ext>
                  </a:extLst>
                </a:gridCol>
              </a:tblGrid>
              <a:tr h="1257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организации культуры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Общий показатель оценки</a:t>
                      </a:r>
                      <a:r>
                        <a:rPr lang="ru-RU" sz="20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качества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238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Ленинск-Кузнецкий городской округ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2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«Дом культуры Строитель»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97,92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2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«Центральный Дворец культуры»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94,40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6603356"/>
                  </a:ext>
                </a:extLst>
              </a:tr>
              <a:tr h="43090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96,16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4974467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89E4350A-D52B-8F68-ED27-0641D7DA5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199757"/>
              </p:ext>
            </p:extLst>
          </p:nvPr>
        </p:nvGraphicFramePr>
        <p:xfrm>
          <a:off x="-29591" y="4149078"/>
          <a:ext cx="9144000" cy="2520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35680993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3392128874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614245288"/>
                    </a:ext>
                  </a:extLst>
                </a:gridCol>
              </a:tblGrid>
              <a:tr h="43005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Ленинск-Кузнецкий муниципальный округ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464222"/>
                  </a:ext>
                </a:extLst>
              </a:tr>
              <a:tr h="42216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 «Централизованная клубная система»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92,72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5056529"/>
                  </a:ext>
                </a:extLst>
              </a:tr>
              <a:tr h="124589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«Централизованная библиотечная система Ленинск-Кузнецкого муниципального округа»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88,92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2606673"/>
                  </a:ext>
                </a:extLst>
              </a:tr>
              <a:tr h="422163">
                <a:tc gridSpan="2">
                  <a:txBody>
                    <a:bodyPr/>
                    <a:lstStyle/>
                    <a:p>
                      <a:pPr algn="l"/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90,82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770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3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792088"/>
          </a:xfrm>
          <a:prstGeom prst="rect">
            <a:avLst/>
          </a:prstGeom>
          <a:blipFill>
            <a:blip r:embed="rId2">
              <a:alphaModFix amt="98000"/>
            </a:blip>
            <a:tile tx="0" ty="0" sx="100000" sy="100000" flip="none" algn="tl"/>
          </a:blipFill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 Рейтинг организаций культуры  Мариинского муниципального округа и Междуреченского муниципального округа,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626081"/>
              </p:ext>
            </p:extLst>
          </p:nvPr>
        </p:nvGraphicFramePr>
        <p:xfrm>
          <a:off x="32545" y="1124744"/>
          <a:ext cx="9291983" cy="3994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2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752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47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13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№ п/п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Наименование организации культуры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оценки качества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695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Мариинский муниципальный округ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47806610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1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МАУК «Культурно-досуговый центр «Юбилейный»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96,84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«Централизованная библиотечная система Мариинского муниципального района»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92,66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3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«Музей-заповедник «Мариинск исторический»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4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«Благовещенский сельский Дом культуры»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91,44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5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</a:t>
                      </a: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Сусловский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сельский Дом культуры»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89,36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МБУК «Городской парк имени А.В. Суворова»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84,10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087020802"/>
                  </a:ext>
                </a:extLst>
              </a:tr>
              <a:tr h="40312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91,13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49912839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1271A50A-F928-5949-9CFC-8EE397A3E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542844"/>
              </p:ext>
            </p:extLst>
          </p:nvPr>
        </p:nvGraphicFramePr>
        <p:xfrm>
          <a:off x="36483" y="5118938"/>
          <a:ext cx="9320590" cy="1612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139">
                  <a:extLst>
                    <a:ext uri="{9D8B030D-6E8A-4147-A177-3AD203B41FA5}">
                      <a16:colId xmlns="" xmlns:a16="http://schemas.microsoft.com/office/drawing/2014/main" val="2356809930"/>
                    </a:ext>
                  </a:extLst>
                </a:gridCol>
                <a:gridCol w="6332666">
                  <a:extLst>
                    <a:ext uri="{9D8B030D-6E8A-4147-A177-3AD203B41FA5}">
                      <a16:colId xmlns="" xmlns:a16="http://schemas.microsoft.com/office/drawing/2014/main" val="3392128874"/>
                    </a:ext>
                  </a:extLst>
                </a:gridCol>
                <a:gridCol w="2192785">
                  <a:extLst>
                    <a:ext uri="{9D8B030D-6E8A-4147-A177-3AD203B41FA5}">
                      <a16:colId xmlns="" xmlns:a16="http://schemas.microsoft.com/office/drawing/2014/main" val="2614245288"/>
                    </a:ext>
                  </a:extLst>
                </a:gridCol>
              </a:tblGrid>
              <a:tr h="43005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Междуреченский муниципальный округ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464222"/>
                  </a:ext>
                </a:extLst>
              </a:tr>
              <a:tr h="40028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 Дворец Культуры «Распадский»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92,44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505652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Городской Дом Культуры «Юность»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87,82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2606673"/>
                  </a:ext>
                </a:extLst>
              </a:tr>
              <a:tr h="422163"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90,13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770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41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2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755576" y="1484784"/>
            <a:ext cx="7772400" cy="4176713"/>
          </a:xfrm>
        </p:spPr>
        <p:txBody>
          <a:bodyPr>
            <a:noAutofit/>
          </a:bodyPr>
          <a:lstStyle/>
          <a:p>
            <a:pPr algn="l"/>
            <a:r>
              <a:rPr lang="ru-RU" sz="4000" b="1" i="1" u="sng" dirty="0">
                <a:solidFill>
                  <a:schemeClr val="accent1">
                    <a:lumMod val="75000"/>
                  </a:schemeClr>
                </a:solidFill>
              </a:rPr>
              <a:t>Раздел 1. </a:t>
            </a:r>
            <a:r>
              <a:rPr lang="ru-RU" sz="4000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i="1" dirty="0">
                <a:solidFill>
                  <a:schemeClr val="tx2"/>
                </a:solidFill>
              </a:rPr>
              <a:t>Методика расчета показателей независимой оценки качества условий осуществления деятельности организаций культуры</a:t>
            </a:r>
          </a:p>
        </p:txBody>
      </p:sp>
    </p:spTree>
    <p:extLst>
      <p:ext uri="{BB962C8B-B14F-4D97-AF65-F5344CB8AC3E}">
        <p14:creationId xmlns:p14="http://schemas.microsoft.com/office/powerpoint/2010/main" val="765858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921160"/>
          </a:xfrm>
          <a:prstGeom prst="rect">
            <a:avLst/>
          </a:prstGeom>
          <a:blipFill>
            <a:blip r:embed="rId2">
              <a:alphaModFix amt="98000"/>
            </a:blip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организаций культуры Новокузнецкого городского округа и Прокопьевского городского округа,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4400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840161"/>
              </p:ext>
            </p:extLst>
          </p:nvPr>
        </p:nvGraphicFramePr>
        <p:xfrm>
          <a:off x="0" y="1253818"/>
          <a:ext cx="9144000" cy="3471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169368107"/>
                    </a:ext>
                  </a:extLst>
                </a:gridCol>
              </a:tblGrid>
              <a:tr h="682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 п/п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Наименование организации культуры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оценки</a:t>
                      </a:r>
                      <a:r>
                        <a:rPr lang="ru-RU" sz="16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качества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991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/>
                        <a:t>Новокузнецкий городской округ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9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1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МАУК «Новокузнецкий художественный музей»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97,90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9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МАУ «Многофункциональный культурно - досуговый комплекс Куйбышевского района»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93,02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6603356"/>
                  </a:ext>
                </a:extLst>
              </a:tr>
              <a:tr h="559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МАУ «Многофункциональный культурно - досуговый комплекс Центрального района»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92,74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363064"/>
                  </a:ext>
                </a:extLst>
              </a:tr>
              <a:tr h="559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МАУ «Многофункциональный культурно - досуговый комплекс Орджоникидзевского района»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91,30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6076682"/>
                  </a:ext>
                </a:extLst>
              </a:tr>
              <a:tr h="36991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93,74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8242923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89E4350A-D52B-8F68-ED27-0641D7DA5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584108"/>
              </p:ext>
            </p:extLst>
          </p:nvPr>
        </p:nvGraphicFramePr>
        <p:xfrm>
          <a:off x="0" y="4725144"/>
          <a:ext cx="9144000" cy="1891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35680993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3392128874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614245288"/>
                    </a:ext>
                  </a:extLst>
                </a:gridCol>
              </a:tblGrid>
              <a:tr h="38390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/>
                        <a:t>Прокопьевский городской округ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464222"/>
                  </a:ext>
                </a:extLst>
              </a:tr>
              <a:tr h="37685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МАУК «ДК им. Маяковского»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95,82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5056529"/>
                  </a:ext>
                </a:extLst>
              </a:tr>
              <a:tr h="37685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«КВЦ Вернисаж»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94,56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2606673"/>
                  </a:ext>
                </a:extLst>
              </a:tr>
              <a:tr h="37685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«ДК </a:t>
                      </a:r>
                      <a:r>
                        <a:rPr lang="ru-RU" sz="17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Зенковский</a:t>
                      </a:r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им. Иосифа Кобзона»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94,28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770821"/>
                  </a:ext>
                </a:extLst>
              </a:tr>
              <a:tr h="376855">
                <a:tc gridSpan="2">
                  <a:txBody>
                    <a:bodyPr/>
                    <a:lstStyle/>
                    <a:p>
                      <a:pPr algn="l"/>
                      <a:r>
                        <a:rPr lang="ru-RU" sz="1700" dirty="0"/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94,89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1228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701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58C3A94F-CFA7-3363-DADA-EA0AB7F6A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21</a:t>
            </a:fld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281E03A6-6456-2450-0954-EE545D1F3EAB}"/>
              </a:ext>
            </a:extLst>
          </p:cNvPr>
          <p:cNvSpPr txBox="1">
            <a:spLocks/>
          </p:cNvSpPr>
          <p:nvPr/>
        </p:nvSpPr>
        <p:spPr>
          <a:xfrm>
            <a:off x="0" y="332656"/>
            <a:ext cx="9144000" cy="921160"/>
          </a:xfrm>
          <a:prstGeom prst="rect">
            <a:avLst/>
          </a:prstGeom>
          <a:blipFill>
            <a:blip r:embed="rId2">
              <a:alphaModFix amt="98000"/>
            </a:blip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организаций культуры Прокопьевского муниципального округа, Промышленновского муниципального округа и Тайгинского городского округа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221CEC21-94ED-427F-D918-668BD64540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198496"/>
              </p:ext>
            </p:extLst>
          </p:nvPr>
        </p:nvGraphicFramePr>
        <p:xfrm>
          <a:off x="0" y="1253818"/>
          <a:ext cx="9144000" cy="3023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169368107"/>
                    </a:ext>
                  </a:extLst>
                </a:gridCol>
              </a:tblGrid>
              <a:tr h="812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 п/п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Наименование организации культуры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оценки</a:t>
                      </a:r>
                      <a:r>
                        <a:rPr lang="ru-RU" sz="16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качества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056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Прокопьевский муниципальный округ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2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1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  «Централизованная библиотечная система» Прокопьевского муниципального округа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96,94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6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МАУ «Культурно-досуговый центр» Прокопьевского муниципального округа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94,86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6603356"/>
                  </a:ext>
                </a:extLst>
              </a:tr>
              <a:tr h="44056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95,90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8242923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0117C585-4A35-7039-3D55-F1E261353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900679"/>
              </p:ext>
            </p:extLst>
          </p:nvPr>
        </p:nvGraphicFramePr>
        <p:xfrm>
          <a:off x="0" y="4276932"/>
          <a:ext cx="9144000" cy="1136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35680993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3392128874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614245288"/>
                    </a:ext>
                  </a:extLst>
                </a:gridCol>
              </a:tblGrid>
              <a:tr h="46413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Промышленновский муниципальный округ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464222"/>
                  </a:ext>
                </a:extLst>
              </a:tr>
              <a:tr h="67252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 «Промышленновский районный Историко-краеведческий музей»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91,48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5056529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AA35FADB-F484-F58D-55F0-D33057343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384402"/>
              </p:ext>
            </p:extLst>
          </p:nvPr>
        </p:nvGraphicFramePr>
        <p:xfrm>
          <a:off x="0" y="5413594"/>
          <a:ext cx="9144000" cy="1136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35680993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3392128874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614245288"/>
                    </a:ext>
                  </a:extLst>
                </a:gridCol>
              </a:tblGrid>
              <a:tr h="38636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Тайгинский городской округ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464222"/>
                  </a:ext>
                </a:extLst>
              </a:tr>
              <a:tr h="75029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 «Дворец культуры» Тайгинского городского округа»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90,28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5056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834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C67329A2-EC1D-EAE8-0568-50143B113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22</a:t>
            </a:fld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0CB75841-AD3C-5341-748C-0AE3EF790427}"/>
              </a:ext>
            </a:extLst>
          </p:cNvPr>
          <p:cNvSpPr txBox="1">
            <a:spLocks/>
          </p:cNvSpPr>
          <p:nvPr/>
        </p:nvSpPr>
        <p:spPr>
          <a:xfrm>
            <a:off x="0" y="332656"/>
            <a:ext cx="9144000" cy="921160"/>
          </a:xfrm>
          <a:prstGeom prst="rect">
            <a:avLst/>
          </a:prstGeom>
          <a:blipFill>
            <a:blip r:embed="rId2">
              <a:alphaModFix amt="98000"/>
            </a:blip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организаций культуры Таштагольского муниципального округа, Тисульского муниципального округа и Топкинского муниципального округа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0CF00F10-5D4E-0121-7D47-8FFCC6CAC1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215316"/>
              </p:ext>
            </p:extLst>
          </p:nvPr>
        </p:nvGraphicFramePr>
        <p:xfrm>
          <a:off x="0" y="1253818"/>
          <a:ext cx="9144000" cy="3023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169368107"/>
                    </a:ext>
                  </a:extLst>
                </a:gridCol>
              </a:tblGrid>
              <a:tr h="812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 п/п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Наименование организации культуры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оценки</a:t>
                      </a:r>
                      <a:r>
                        <a:rPr lang="ru-RU" sz="16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качества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056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Таштагольский муниципальный район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2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1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 «Централизованная библиотечная система Таштагольского муниципального района»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95,96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6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«Музей этнографии и природы Горной Шории Таштагольского муниципального района»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85,92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6603356"/>
                  </a:ext>
                </a:extLst>
              </a:tr>
              <a:tr h="44056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90,94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8242923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C3A62280-544E-6A5A-7D54-321C282B37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55639"/>
              </p:ext>
            </p:extLst>
          </p:nvPr>
        </p:nvGraphicFramePr>
        <p:xfrm>
          <a:off x="0" y="4276932"/>
          <a:ext cx="9144000" cy="1136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35680993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3392128874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614245288"/>
                    </a:ext>
                  </a:extLst>
                </a:gridCol>
              </a:tblGrid>
              <a:tr h="46413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Тисульский муниципальный округ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464222"/>
                  </a:ext>
                </a:extLst>
              </a:tr>
              <a:tr h="67252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МКУК «</a:t>
                      </a: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Межпоселенческая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централизованная библиотечная система Тисульского района»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91,06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5056529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242E8B7D-A490-4D0E-97D8-78487F47C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049354"/>
              </p:ext>
            </p:extLst>
          </p:nvPr>
        </p:nvGraphicFramePr>
        <p:xfrm>
          <a:off x="0" y="5413594"/>
          <a:ext cx="9144000" cy="1136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35680993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3392128874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614245288"/>
                    </a:ext>
                  </a:extLst>
                </a:gridCol>
              </a:tblGrid>
              <a:tr h="38636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Топкинский муниципальный округ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464222"/>
                  </a:ext>
                </a:extLst>
              </a:tr>
              <a:tr h="75029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«Топкинский исторический музей»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91,84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5056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30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634ADEA3-A115-DA8A-E794-4759CA05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23</a:t>
            </a:fld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BC4BC940-79E3-29B3-E364-C2D8DB6027E0}"/>
              </a:ext>
            </a:extLst>
          </p:cNvPr>
          <p:cNvSpPr txBox="1">
            <a:spLocks/>
          </p:cNvSpPr>
          <p:nvPr/>
        </p:nvSpPr>
        <p:spPr>
          <a:xfrm>
            <a:off x="0" y="332656"/>
            <a:ext cx="9144000" cy="921160"/>
          </a:xfrm>
          <a:prstGeom prst="rect">
            <a:avLst/>
          </a:prstGeom>
          <a:blipFill>
            <a:blip r:embed="rId2">
              <a:alphaModFix amt="98000"/>
            </a:blip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организаций культуры Тяжинского муниципального округа, Чебулинского муниципального округа и Юргинского городского округа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BC87BBB7-BDEF-4B3A-6DE0-D6F00D7BA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311783"/>
              </p:ext>
            </p:extLst>
          </p:nvPr>
        </p:nvGraphicFramePr>
        <p:xfrm>
          <a:off x="0" y="1253818"/>
          <a:ext cx="9144000" cy="1915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169368107"/>
                    </a:ext>
                  </a:extLst>
                </a:gridCol>
              </a:tblGrid>
              <a:tr h="812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 п/п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Наименование организации культуры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оценки</a:t>
                      </a:r>
                      <a:r>
                        <a:rPr lang="ru-RU" sz="16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качества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056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Тяжинский муниципальный округ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2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1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 Дом культуры «Юбилейный»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90,54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5329EA21-4478-4341-D26E-24B35D0B3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478963"/>
              </p:ext>
            </p:extLst>
          </p:nvPr>
        </p:nvGraphicFramePr>
        <p:xfrm>
          <a:off x="0" y="3169768"/>
          <a:ext cx="9144000" cy="1339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35680993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3392128874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614245288"/>
                    </a:ext>
                  </a:extLst>
                </a:gridCol>
              </a:tblGrid>
              <a:tr h="54690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Чебулинский муниципальный округ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464222"/>
                  </a:ext>
                </a:extLst>
              </a:tr>
              <a:tr h="79244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«Чебулинская 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межпоселенческая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центральная библиотека»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90,54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5056529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E5BADC21-7746-9543-E94C-31D009E0E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856962"/>
              </p:ext>
            </p:extLst>
          </p:nvPr>
        </p:nvGraphicFramePr>
        <p:xfrm>
          <a:off x="0" y="4509120"/>
          <a:ext cx="9144000" cy="2107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35680993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3392128874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614245288"/>
                    </a:ext>
                  </a:extLst>
                </a:gridCol>
              </a:tblGrid>
              <a:tr h="36327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Юргинский городской округ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464222"/>
                  </a:ext>
                </a:extLst>
              </a:tr>
              <a:tr h="40078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«Клуб «Луч г. Юрги»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93,22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5056529"/>
                  </a:ext>
                </a:extLst>
              </a:tr>
              <a:tr h="64752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«Клуб «Современник 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г.Юрги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87,00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52800"/>
                  </a:ext>
                </a:extLst>
              </a:tr>
              <a:tr h="695814">
                <a:tc gridSpan="2"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Среднее значение общего показателя</a:t>
                      </a:r>
                    </a:p>
                    <a:p>
                      <a:pPr algn="l"/>
                      <a:endParaRPr lang="ru-RU" sz="20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90,11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3322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458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DB74F420-8059-4283-CB96-22C7CE559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24</a:t>
            </a:fld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77F0A0A2-0005-7E73-481E-395F96B99781}"/>
              </a:ext>
            </a:extLst>
          </p:cNvPr>
          <p:cNvSpPr txBox="1">
            <a:spLocks/>
          </p:cNvSpPr>
          <p:nvPr/>
        </p:nvSpPr>
        <p:spPr>
          <a:xfrm>
            <a:off x="0" y="332656"/>
            <a:ext cx="9144000" cy="921160"/>
          </a:xfrm>
          <a:prstGeom prst="rect">
            <a:avLst/>
          </a:prstGeom>
          <a:blipFill>
            <a:blip r:embed="rId2">
              <a:alphaModFix amt="98000"/>
            </a:blip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организаций культуры Юргинского муниципального округа и Яшкинского муниципального округа,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973B7FA7-FDE4-4E2C-591F-1732AE617D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213307"/>
              </p:ext>
            </p:extLst>
          </p:nvPr>
        </p:nvGraphicFramePr>
        <p:xfrm>
          <a:off x="-11840" y="1253816"/>
          <a:ext cx="9144000" cy="3399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35680993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3392128874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614245288"/>
                    </a:ext>
                  </a:extLst>
                </a:gridCol>
              </a:tblGrid>
              <a:tr h="452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Юргинский муниципальный округ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464222"/>
                  </a:ext>
                </a:extLst>
              </a:tr>
              <a:tr h="114934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МБУК «Юргинская районная 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межпоселенческая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централизованная клубная система»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91,70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5056529"/>
                  </a:ext>
                </a:extLst>
              </a:tr>
              <a:tr h="92976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МКУК «Юргинский библиотечно-музейный комплекс»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89,96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52800"/>
                  </a:ext>
                </a:extLst>
              </a:tr>
              <a:tr h="867367">
                <a:tc gridSpan="2"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Среднее значение общего показателя</a:t>
                      </a:r>
                    </a:p>
                    <a:p>
                      <a:pPr algn="l"/>
                      <a:endParaRPr lang="ru-RU" sz="20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90,83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3322369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B893BE21-3FE1-0334-5591-0B00184B3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036854"/>
              </p:ext>
            </p:extLst>
          </p:nvPr>
        </p:nvGraphicFramePr>
        <p:xfrm>
          <a:off x="-11840" y="4653136"/>
          <a:ext cx="9144000" cy="1872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74">
                  <a:extLst>
                    <a:ext uri="{9D8B030D-6E8A-4147-A177-3AD203B41FA5}">
                      <a16:colId xmlns="" xmlns:a16="http://schemas.microsoft.com/office/drawing/2014/main" val="2356809930"/>
                    </a:ext>
                  </a:extLst>
                </a:gridCol>
                <a:gridCol w="5874396">
                  <a:extLst>
                    <a:ext uri="{9D8B030D-6E8A-4147-A177-3AD203B41FA5}">
                      <a16:colId xmlns="" xmlns:a16="http://schemas.microsoft.com/office/drawing/2014/main" val="3392128874"/>
                    </a:ext>
                  </a:extLst>
                </a:gridCol>
                <a:gridCol w="2489530">
                  <a:extLst>
                    <a:ext uri="{9D8B030D-6E8A-4147-A177-3AD203B41FA5}">
                      <a16:colId xmlns="" xmlns:a16="http://schemas.microsoft.com/office/drawing/2014/main" val="2614245288"/>
                    </a:ext>
                  </a:extLst>
                </a:gridCol>
              </a:tblGrid>
              <a:tr h="76448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Яшкинский муниципальный округ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464222"/>
                  </a:ext>
                </a:extLst>
              </a:tr>
              <a:tr h="110772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МБУ «Центральный дом культуры»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95,08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5056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27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60648"/>
            <a:ext cx="9144000" cy="792088"/>
          </a:xfrm>
          <a:prstGeom prst="rect">
            <a:avLst/>
          </a:prstGeom>
          <a:blipFill>
            <a:blip r:embed="rId2">
              <a:alphaModFix amt="98000"/>
            </a:blip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/>
              <a:t>Рейтинг государственных организаций культуры, в баллах</a:t>
            </a:r>
            <a:endParaRPr lang="ru-RU" sz="18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4400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59C8055B-1D70-4C26-5C61-F9132C643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535985"/>
              </p:ext>
            </p:extLst>
          </p:nvPr>
        </p:nvGraphicFramePr>
        <p:xfrm>
          <a:off x="11825" y="1052736"/>
          <a:ext cx="9132175" cy="5546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90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861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669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04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организации культуры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8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1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Государственное автономное учреждение культуры «Государственная научная библиотека Кузбасса им. В.Д. Федорова»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98,98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8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Государственное автономное учреждение культуры «Государственный музыкальный театр Кузбасса имени народного артиста Российской Федерации А.К. Боброва»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98,52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9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3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Государственное автономное учреждение культуры «Кузбасский музей-заповедник «Томская Писаница»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9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4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Государственное автономное учреждение культуры Новокузнецкий театр кукол «Сказ»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97,96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8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5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Государственное автономное учреждение культуры «Филармония Кузбасса имени Б.Т. Штоколова»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97,86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8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Государственное автономное учреждение культуры «</a:t>
                      </a: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Кузбасскино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97,78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120568200"/>
                  </a:ext>
                </a:extLst>
              </a:tr>
              <a:tr h="508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Государственное бюджетное учреждение здравоохранения «Кузбасская научная медицинская библиотека»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275086729"/>
                  </a:ext>
                </a:extLst>
              </a:tr>
              <a:tr h="43698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97,48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314344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763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80502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26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9168" y="332657"/>
            <a:ext cx="8784976" cy="9361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Средние значения отдельных групп  общего показателя оценки качества, в баллах</a:t>
            </a:r>
            <a:endParaRPr lang="ru-RU" sz="2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EB49A129-39FE-454A-A59B-EC173623E9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3180274"/>
              </p:ext>
            </p:extLst>
          </p:nvPr>
        </p:nvGraphicFramePr>
        <p:xfrm>
          <a:off x="323528" y="1268761"/>
          <a:ext cx="8630616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0329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27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755576" y="1844824"/>
            <a:ext cx="7236296" cy="4012977"/>
          </a:xfrm>
        </p:spPr>
        <p:txBody>
          <a:bodyPr>
            <a:noAutofit/>
          </a:bodyPr>
          <a:lstStyle/>
          <a:p>
            <a:pPr algn="l"/>
            <a:r>
              <a:rPr lang="ru-RU" b="1" i="1" u="sng" dirty="0">
                <a:solidFill>
                  <a:schemeClr val="accent1">
                    <a:lumMod val="75000"/>
                  </a:schemeClr>
                </a:solidFill>
              </a:rPr>
              <a:t>Раздел 3. </a:t>
            </a:r>
            <a:br>
              <a:rPr lang="ru-RU" b="1" i="1" u="sng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b="1" i="1" dirty="0">
                <a:solidFill>
                  <a:schemeClr val="tx1"/>
                </a:solidFill>
              </a:rPr>
              <a:t>Оценка качества условий оказания услуг организациями культуры по показателям первой группы «</a:t>
            </a:r>
            <a:r>
              <a:rPr lang="ru-RU" sz="3200" b="1" i="1" u="sng" dirty="0">
                <a:solidFill>
                  <a:schemeClr val="tx1"/>
                </a:solidFill>
              </a:rPr>
              <a:t>Открытость и доступность информации</a:t>
            </a:r>
            <a:r>
              <a:rPr lang="ru-RU" sz="3200" b="1" i="1" dirty="0">
                <a:solidFill>
                  <a:schemeClr val="tx1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896693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64400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28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332656"/>
            <a:ext cx="8373616" cy="11863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500" b="1" dirty="0">
                <a:solidFill>
                  <a:schemeClr val="bg1"/>
                </a:solidFill>
              </a:rPr>
              <a:t>Первая группа критериев: </a:t>
            </a:r>
            <a:r>
              <a:rPr lang="ru-RU" sz="2500" b="1" i="1" u="sng" dirty="0">
                <a:solidFill>
                  <a:schemeClr val="bg1"/>
                </a:solidFill>
              </a:rPr>
              <a:t>Открытость и доступность информации </a:t>
            </a:r>
            <a:br>
              <a:rPr lang="ru-RU" sz="2500" b="1" i="1" u="sng" dirty="0">
                <a:solidFill>
                  <a:schemeClr val="bg1"/>
                </a:solidFill>
              </a:rPr>
            </a:br>
            <a:r>
              <a:rPr lang="ru-RU" sz="1800" b="1" dirty="0">
                <a:solidFill>
                  <a:schemeClr val="bg1"/>
                </a:solidFill>
              </a:rPr>
              <a:t>(максимальное  количество баллов </a:t>
            </a:r>
            <a:r>
              <a:rPr lang="ru-RU" sz="1600" dirty="0"/>
              <a:t>–</a:t>
            </a:r>
            <a:r>
              <a:rPr lang="ru-RU" sz="1800" b="1" dirty="0">
                <a:solidFill>
                  <a:schemeClr val="bg1"/>
                </a:solidFill>
              </a:rPr>
              <a:t> 100)</a:t>
            </a:r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F66E3F8B-2537-133A-7302-64276AE484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2296451"/>
              </p:ext>
            </p:extLst>
          </p:nvPr>
        </p:nvGraphicFramePr>
        <p:xfrm>
          <a:off x="0" y="1484784"/>
          <a:ext cx="889248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0159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98459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29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70700" y="332656"/>
            <a:ext cx="8712968" cy="81498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Средние значения </a:t>
            </a:r>
            <a:r>
              <a:rPr lang="ru-RU" sz="1800" b="1" dirty="0"/>
              <a:t>показателей группы «</a:t>
            </a:r>
            <a:r>
              <a:rPr lang="ru-RU" sz="1800" b="1" i="1" u="sng" dirty="0"/>
              <a:t>Открытость и доступность информации об организации</a:t>
            </a:r>
            <a:r>
              <a:rPr lang="ru-RU" sz="1800" b="1" dirty="0"/>
              <a:t>», в баллах 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FD9F1DD1-30E7-4A0B-9306-9C55D987C3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9189019"/>
              </p:ext>
            </p:extLst>
          </p:nvPr>
        </p:nvGraphicFramePr>
        <p:xfrm>
          <a:off x="270700" y="1147644"/>
          <a:ext cx="8873300" cy="5665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624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553" y="511956"/>
            <a:ext cx="8045086" cy="782960"/>
          </a:xfrm>
          <a:solidFill>
            <a:schemeClr val="bg1">
              <a:lumMod val="8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Методика проведения исследования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13372" y="1294916"/>
            <a:ext cx="8271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i="1" u="sng" dirty="0">
                <a:effectLst/>
              </a:rPr>
              <a:t>Объект исследования: </a:t>
            </a:r>
            <a:r>
              <a:rPr lang="ru-RU" b="1" i="1" dirty="0">
                <a:effectLst/>
              </a:rPr>
              <a:t> </a:t>
            </a:r>
            <a:r>
              <a:rPr lang="ru-RU" dirty="0" smtClean="0">
                <a:effectLst/>
              </a:rPr>
              <a:t>71 организация </a:t>
            </a:r>
            <a:r>
              <a:rPr lang="ru-RU" dirty="0">
                <a:effectLst/>
              </a:rPr>
              <a:t>культуры в соответствии с утвержденным  Заказчиком </a:t>
            </a:r>
            <a:r>
              <a:rPr lang="ru-RU" dirty="0" smtClean="0">
                <a:effectLst/>
              </a:rPr>
              <a:t>и Общественным советом перечнем</a:t>
            </a:r>
            <a:r>
              <a:rPr lang="ru-RU" dirty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9545" y="2086516"/>
            <a:ext cx="83169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/>
              <a:t>Задачи исследования: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оценка открытости и доступности информации об организации культуры;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оценка комфортности условий предоставления услуг;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оценка доступности услуг для инвалидов;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оценка доброжелательности, вежливости работников организации культуры;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оценка удовлетворенности условиями осуществления деятельности организаций культуры.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9545" y="4941168"/>
            <a:ext cx="7930887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600" i="1" dirty="0"/>
              <a:t>Методика расчета утверждена Единым порядком расчета показателей, характеризующих общие критерии оценки качества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экспертизы,   утвержденного   приказом  Минтруда  России  от  31 мая  2018  г. № 344н.</a:t>
            </a:r>
          </a:p>
        </p:txBody>
      </p:sp>
    </p:spTree>
    <p:extLst>
      <p:ext uri="{BB962C8B-B14F-4D97-AF65-F5344CB8AC3E}">
        <p14:creationId xmlns:p14="http://schemas.microsoft.com/office/powerpoint/2010/main" val="39945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057520"/>
          </a:xfrm>
        </p:spPr>
        <p:txBody>
          <a:bodyPr>
            <a:noAutofit/>
          </a:bodyPr>
          <a:lstStyle/>
          <a:p>
            <a:pPr algn="l"/>
            <a:r>
              <a:rPr lang="ru-RU" sz="3200" b="1" i="1" u="sng" dirty="0">
                <a:solidFill>
                  <a:srgbClr val="669900"/>
                </a:solidFill>
              </a:rPr>
              <a:t>Раздел 4. </a:t>
            </a:r>
            <a:br>
              <a:rPr lang="ru-RU" sz="3200" b="1" i="1" u="sng" dirty="0">
                <a:solidFill>
                  <a:srgbClr val="669900"/>
                </a:solidFill>
              </a:rPr>
            </a:b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b="1" i="1" dirty="0">
                <a:solidFill>
                  <a:schemeClr val="tx1"/>
                </a:solidFill>
              </a:rPr>
              <a:t>Оценка качества </a:t>
            </a:r>
            <a:r>
              <a:rPr lang="ru-RU" sz="3200" b="1" dirty="0">
                <a:solidFill>
                  <a:schemeClr val="tx1"/>
                </a:solidFill>
              </a:rPr>
              <a:t>условий </a:t>
            </a:r>
            <a:r>
              <a:rPr lang="ru-RU" sz="3200" b="1" i="1" dirty="0">
                <a:solidFill>
                  <a:schemeClr val="tx1"/>
                </a:solidFill>
              </a:rPr>
              <a:t>осуществления деятельности организаций культуры по показателям второй группы:  «</a:t>
            </a:r>
            <a:r>
              <a:rPr lang="ru-RU" sz="3200" b="1" i="1" u="sng" dirty="0">
                <a:solidFill>
                  <a:schemeClr val="tx1"/>
                </a:solidFill>
              </a:rPr>
              <a:t>Комфортность условий предоставления услуг</a:t>
            </a:r>
            <a:r>
              <a:rPr lang="ru-RU" sz="3200" b="1" i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6964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8092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500" b="1" dirty="0"/>
              <a:t>Вторая группа критериев: </a:t>
            </a:r>
            <a:r>
              <a:rPr lang="ru-RU" sz="2500" b="1" i="1" u="sng" dirty="0"/>
              <a:t>Комфортность условий предоставления услуг</a:t>
            </a:r>
            <a:r>
              <a:rPr lang="ru-RU" sz="2500" b="1" dirty="0"/>
              <a:t> (максимальное  количество баллов </a:t>
            </a:r>
            <a:r>
              <a:rPr lang="ru-RU" sz="2400" dirty="0"/>
              <a:t>–</a:t>
            </a:r>
            <a:r>
              <a:rPr lang="ru-RU" sz="2500" b="1" dirty="0"/>
              <a:t> 100)</a:t>
            </a:r>
            <a:endParaRPr lang="ru-RU" sz="25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64400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31</a:t>
            </a:fld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9841602"/>
              </p:ext>
            </p:extLst>
          </p:nvPr>
        </p:nvGraphicFramePr>
        <p:xfrm>
          <a:off x="179512" y="1268760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81269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41975" y="237748"/>
            <a:ext cx="8712968" cy="110302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300" b="1" dirty="0"/>
              <a:t>Средние значения показателей группы «</a:t>
            </a:r>
            <a:r>
              <a:rPr lang="ru-RU" sz="2300" b="1" i="1" u="sng" dirty="0"/>
              <a:t>Комфортность условий предоставления услуг</a:t>
            </a:r>
            <a:r>
              <a:rPr lang="ru-RU" sz="2300" b="1" dirty="0"/>
              <a:t>», в баллах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30953" y="-107993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32</a:t>
            </a:fld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73141EA3-4DFE-40BA-A2C9-25764B756C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1973522"/>
              </p:ext>
            </p:extLst>
          </p:nvPr>
        </p:nvGraphicFramePr>
        <p:xfrm>
          <a:off x="241974" y="1340768"/>
          <a:ext cx="8712967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4464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129528"/>
          </a:xfrm>
        </p:spPr>
        <p:txBody>
          <a:bodyPr>
            <a:noAutofit/>
          </a:bodyPr>
          <a:lstStyle/>
          <a:p>
            <a:pPr algn="l"/>
            <a:r>
              <a:rPr lang="ru-RU" sz="3200" b="1" i="1" u="sng" dirty="0">
                <a:solidFill>
                  <a:srgbClr val="669900"/>
                </a:solidFill>
              </a:rPr>
              <a:t>Раздел  5. </a:t>
            </a: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b="1" i="1" dirty="0">
                <a:solidFill>
                  <a:schemeClr val="tx1"/>
                </a:solidFill>
              </a:rPr>
              <a:t>Оценка качества условий осуществления деятельности организаций культуры по показателям </a:t>
            </a:r>
            <a:r>
              <a:rPr lang="ru-RU" sz="3200" b="1" i="1" u="sng" dirty="0">
                <a:solidFill>
                  <a:schemeClr val="tx1"/>
                </a:solidFill>
              </a:rPr>
              <a:t>третьей группы  «Доступность услуг для инвалидов»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4665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64400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34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648"/>
            <a:ext cx="8229600" cy="100263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500" b="1" dirty="0"/>
              <a:t>Третья группа критериев: </a:t>
            </a:r>
            <a:r>
              <a:rPr lang="ru-RU" sz="2800" b="1" i="1" u="sng" dirty="0"/>
              <a:t>Доступность услуг для инвалидов</a:t>
            </a:r>
            <a:r>
              <a:rPr lang="ru-RU" sz="2500" b="1" dirty="0"/>
              <a:t>  </a:t>
            </a:r>
            <a:r>
              <a:rPr lang="ru-RU" sz="2200" b="1" dirty="0"/>
              <a:t>(максимальное  количество баллов </a:t>
            </a:r>
            <a:r>
              <a:rPr lang="ru-RU" sz="2000" dirty="0"/>
              <a:t>–</a:t>
            </a:r>
            <a:r>
              <a:rPr lang="ru-RU" sz="2200" b="1" dirty="0"/>
              <a:t> 100)</a:t>
            </a:r>
            <a:endParaRPr lang="ru-RU" sz="22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54186802"/>
              </p:ext>
            </p:extLst>
          </p:nvPr>
        </p:nvGraphicFramePr>
        <p:xfrm>
          <a:off x="0" y="1268760"/>
          <a:ext cx="925252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81269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41975" y="237748"/>
            <a:ext cx="8712968" cy="110302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300" b="1" dirty="0"/>
              <a:t>Средние значения </a:t>
            </a:r>
            <a:r>
              <a:rPr lang="ru-RU" sz="2400" b="1" dirty="0"/>
              <a:t>показателей группы «Доступность услуг для инвалидов», в баллах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98459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35</a:t>
            </a:fld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6427D90C-E48E-4137-A86D-0449DE2CD8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2438797"/>
              </p:ext>
            </p:extLst>
          </p:nvPr>
        </p:nvGraphicFramePr>
        <p:xfrm>
          <a:off x="241975" y="1383030"/>
          <a:ext cx="8712968" cy="523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77548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633584"/>
          </a:xfrm>
        </p:spPr>
        <p:txBody>
          <a:bodyPr>
            <a:noAutofit/>
          </a:bodyPr>
          <a:lstStyle/>
          <a:p>
            <a:pPr algn="l"/>
            <a:r>
              <a:rPr lang="ru-RU" sz="3200" b="1" i="1" u="sng" dirty="0">
                <a:solidFill>
                  <a:srgbClr val="669900"/>
                </a:solidFill>
              </a:rPr>
              <a:t>Раздел  6. </a:t>
            </a:r>
            <a:r>
              <a:rPr lang="ru-RU" sz="3200" b="1" i="1" u="sng" dirty="0"/>
              <a:t/>
            </a:r>
            <a:br>
              <a:rPr lang="ru-RU" sz="3200" b="1" i="1" u="sng" dirty="0"/>
            </a:b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b="1" i="1" dirty="0">
                <a:solidFill>
                  <a:schemeClr val="tx1"/>
                </a:solidFill>
              </a:rPr>
              <a:t>Оценка качества условий осуществления деятельности организаций культуры по показателям </a:t>
            </a:r>
            <a:r>
              <a:rPr lang="ru-RU" sz="3200" b="1" i="1" u="sng" dirty="0">
                <a:solidFill>
                  <a:schemeClr val="tx1"/>
                </a:solidFill>
              </a:rPr>
              <a:t>четвертой группы  «Доброжелательность, вежливость работников организаций культуры»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6243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644008" y="-34898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37</a:t>
            </a:fld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15626599"/>
              </p:ext>
            </p:extLst>
          </p:nvPr>
        </p:nvGraphicFramePr>
        <p:xfrm>
          <a:off x="179512" y="1628800"/>
          <a:ext cx="89644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83568" y="332656"/>
            <a:ext cx="8460432" cy="1152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500" b="1" dirty="0"/>
              <a:t>Четвертая группа критериев: </a:t>
            </a:r>
            <a:r>
              <a:rPr lang="ru-RU" sz="2800" b="1" i="1" u="sng" dirty="0"/>
              <a:t>Доброжелательность, вежливость работников организаций культуры</a:t>
            </a:r>
            <a:r>
              <a:rPr lang="ru-RU" sz="2500" b="1" dirty="0"/>
              <a:t>  </a:t>
            </a:r>
            <a:r>
              <a:rPr lang="ru-RU" sz="2000" b="1" dirty="0"/>
              <a:t>(максимальное  количество баллов </a:t>
            </a:r>
            <a:r>
              <a:rPr lang="ru-RU" sz="1800" dirty="0"/>
              <a:t>– </a:t>
            </a:r>
            <a:r>
              <a:rPr lang="ru-RU" sz="2000" b="1" dirty="0"/>
              <a:t>100)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831102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98459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38</a:t>
            </a:fld>
            <a:endParaRPr lang="ru-RU" dirty="0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B8EC17AC-6AA3-4B75-A35E-2F36076E38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407498"/>
              </p:ext>
            </p:extLst>
          </p:nvPr>
        </p:nvGraphicFramePr>
        <p:xfrm>
          <a:off x="241975" y="1150620"/>
          <a:ext cx="8712968" cy="5518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22284" y="236709"/>
            <a:ext cx="9000999" cy="108012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Средние значения показателей группы «Доброжелательность, вежливость работников организаций культуры», в баллах </a:t>
            </a:r>
          </a:p>
        </p:txBody>
      </p:sp>
    </p:spTree>
    <p:extLst>
      <p:ext uri="{BB962C8B-B14F-4D97-AF65-F5344CB8AC3E}">
        <p14:creationId xmlns:p14="http://schemas.microsoft.com/office/powerpoint/2010/main" val="8890389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489568"/>
          </a:xfrm>
        </p:spPr>
        <p:txBody>
          <a:bodyPr>
            <a:noAutofit/>
          </a:bodyPr>
          <a:lstStyle/>
          <a:p>
            <a:pPr algn="l"/>
            <a:r>
              <a:rPr lang="ru-RU" sz="3200" b="1" i="1" u="sng" dirty="0">
                <a:solidFill>
                  <a:srgbClr val="669900"/>
                </a:solidFill>
              </a:rPr>
              <a:t>Раздел  7. </a:t>
            </a:r>
            <a:r>
              <a:rPr lang="ru-RU" sz="3200" b="1" i="1" u="sng" dirty="0"/>
              <a:t/>
            </a:r>
            <a:br>
              <a:rPr lang="ru-RU" sz="3200" b="1" i="1" u="sng" dirty="0"/>
            </a:b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b="1" i="1" dirty="0">
                <a:solidFill>
                  <a:schemeClr val="tx1"/>
                </a:solidFill>
              </a:rPr>
              <a:t>Оценка качества условий осуществления деятельности организаций культуры по показателям </a:t>
            </a:r>
            <a:r>
              <a:rPr lang="ru-RU" sz="3200" b="1" i="1" u="sng" dirty="0">
                <a:solidFill>
                  <a:schemeClr val="tx1"/>
                </a:solidFill>
              </a:rPr>
              <a:t>пятой группы  «Удовлетворенность условиями оказания услуг»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603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8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7752811"/>
              </p:ext>
            </p:extLst>
          </p:nvPr>
        </p:nvGraphicFramePr>
        <p:xfrm>
          <a:off x="539552" y="1700808"/>
          <a:ext cx="7877175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3528" y="620688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Группы показателей независимой оценки качества условий  осуществления 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73736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40</a:t>
            </a:fld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438544620"/>
              </p:ext>
            </p:extLst>
          </p:nvPr>
        </p:nvGraphicFramePr>
        <p:xfrm>
          <a:off x="195500" y="1470654"/>
          <a:ext cx="89644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83568" y="332656"/>
            <a:ext cx="8460432" cy="1152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500" b="1" dirty="0"/>
              <a:t>Пятая группа критериев «</a:t>
            </a:r>
            <a:r>
              <a:rPr lang="ru-RU" sz="2800" b="1" dirty="0"/>
              <a:t>Удовлетворенность условиями оказания услуг» </a:t>
            </a:r>
            <a:r>
              <a:rPr lang="ru-RU" sz="2000" b="1" dirty="0"/>
              <a:t>(максимальное  количество баллов </a:t>
            </a:r>
            <a:r>
              <a:rPr lang="ru-RU" sz="2000" dirty="0"/>
              <a:t>–</a:t>
            </a:r>
            <a:r>
              <a:rPr lang="ru-RU" sz="2000" b="1" dirty="0"/>
              <a:t> 100)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290776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98459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41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31855" y="331416"/>
            <a:ext cx="8712968" cy="108012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Средние, наибольшие и наименьшие значения показателей группы «Удовлетворенность условиями оказания услуг», </a:t>
            </a:r>
          </a:p>
          <a:p>
            <a:r>
              <a:rPr lang="ru-RU" sz="2000" b="1" dirty="0"/>
              <a:t>в баллах 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71D31B3F-EB23-4A38-81E2-7BE56FCB4F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7677318"/>
              </p:ext>
            </p:extLst>
          </p:nvPr>
        </p:nvGraphicFramePr>
        <p:xfrm>
          <a:off x="467544" y="1436370"/>
          <a:ext cx="7848872" cy="5377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5380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36912"/>
            <a:ext cx="7579176" cy="17021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i="1" dirty="0"/>
              <a:t>Спасибо за внимание!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42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78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0170" y="641845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</a:rPr>
              <a:t>Каналы сбора информации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72816"/>
            <a:ext cx="8352928" cy="51090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i="1" u="sng" dirty="0"/>
              <a:t>Для оценки качества предоставления услуг организациями были использованы следующие источники сбора информации: </a:t>
            </a:r>
          </a:p>
          <a:p>
            <a:endParaRPr lang="ru-RU" b="1" i="1" u="sng" dirty="0"/>
          </a:p>
          <a:p>
            <a:r>
              <a:rPr lang="ru-RU" b="1" dirty="0"/>
              <a:t>а) официальные сайты организаций культуры </a:t>
            </a:r>
            <a:r>
              <a:rPr lang="ru-RU" dirty="0"/>
              <a:t>в </a:t>
            </a:r>
            <a:r>
              <a:rPr lang="ru-RU" dirty="0" smtClean="0"/>
              <a:t>информационно-телекоммуникационной </a:t>
            </a:r>
            <a:r>
              <a:rPr lang="ru-RU" dirty="0"/>
              <a:t>сети «Интернет», </a:t>
            </a:r>
            <a:r>
              <a:rPr lang="ru-RU" b="1" dirty="0"/>
              <a:t>информационные стенды </a:t>
            </a:r>
            <a:r>
              <a:rPr lang="ru-RU" dirty="0"/>
              <a:t>в помещениях указанных организаций;</a:t>
            </a:r>
          </a:p>
          <a:p>
            <a:pPr>
              <a:spcAft>
                <a:spcPts val="600"/>
              </a:spcAft>
            </a:pPr>
            <a:r>
              <a:rPr lang="ru-RU" b="1" dirty="0"/>
              <a:t>б) мнение получателей услуг </a:t>
            </a:r>
            <a:r>
              <a:rPr lang="ru-RU" dirty="0"/>
              <a:t>о качестве условий оказания услуг в целях установления удовлетворенности граждан условиями оказания услуг (интернет-опрос, в том числе на официальном сайте организации культуры);</a:t>
            </a:r>
          </a:p>
          <a:p>
            <a:pPr>
              <a:spcAft>
                <a:spcPts val="600"/>
              </a:spcAft>
            </a:pPr>
            <a:r>
              <a:rPr lang="ru-RU" b="1" dirty="0"/>
              <a:t>в) запросы </a:t>
            </a:r>
            <a:r>
              <a:rPr lang="ru-RU" dirty="0"/>
              <a:t>в организации культуры</a:t>
            </a:r>
          </a:p>
          <a:p>
            <a:pPr>
              <a:spcAft>
                <a:spcPts val="600"/>
              </a:spcAft>
            </a:pPr>
            <a:endParaRPr lang="ru-RU" sz="1200" dirty="0"/>
          </a:p>
          <a:p>
            <a:pPr>
              <a:spcAft>
                <a:spcPts val="600"/>
              </a:spcAft>
            </a:pPr>
            <a:endParaRPr lang="ru-RU" sz="1200" dirty="0"/>
          </a:p>
          <a:p>
            <a:r>
              <a:rPr lang="ru-RU" sz="2000" b="1" dirty="0"/>
              <a:t>Максимально возможное количество баллов по итогам оценки качества предоставления услуг составляет 100. 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354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11560" y="2150096"/>
            <a:ext cx="7978522" cy="25853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dirty="0"/>
              <a:t>Численность</a:t>
            </a:r>
            <a:r>
              <a:rPr lang="ru-RU" dirty="0"/>
              <a:t> выборочной совокупности </a:t>
            </a:r>
            <a:r>
              <a:rPr lang="ru-RU" b="1" dirty="0"/>
              <a:t>респондентов</a:t>
            </a:r>
            <a:r>
              <a:rPr lang="ru-RU" dirty="0"/>
              <a:t> </a:t>
            </a:r>
            <a:r>
              <a:rPr lang="ru-RU" b="1" dirty="0"/>
              <a:t>при проведении Интернет-опроса </a:t>
            </a:r>
            <a:r>
              <a:rPr lang="ru-RU" dirty="0"/>
              <a:t>составила </a:t>
            </a:r>
            <a:r>
              <a:rPr lang="ru-RU" b="1" dirty="0"/>
              <a:t>49 </a:t>
            </a:r>
            <a:r>
              <a:rPr lang="ru-RU" b="1" dirty="0" smtClean="0"/>
              <a:t>183 человек, </a:t>
            </a:r>
            <a:r>
              <a:rPr lang="ru-RU" dirty="0" smtClean="0"/>
              <a:t>в том числе </a:t>
            </a:r>
            <a:r>
              <a:rPr lang="ru-RU" b="1" dirty="0" smtClean="0"/>
              <a:t>в государственных организациях культуры </a:t>
            </a:r>
            <a:r>
              <a:rPr lang="ru-RU" b="1" smtClean="0"/>
              <a:t>– </a:t>
            </a:r>
            <a:r>
              <a:rPr lang="ru-RU" b="1" smtClean="0"/>
              <a:t>4593,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муниципальных организациях культуры – 44510 </a:t>
            </a:r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6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47664" y="764704"/>
            <a:ext cx="5688632" cy="5760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</a:rPr>
              <a:t>Процедурный раздел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4437112"/>
            <a:ext cx="756084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i="1" dirty="0"/>
              <a:t>При мониторинге  показателей обследуемых организаций культуры были привлечены специалисты, имеющие опыт работы по проведению независимой оценки качества, в том числе образовательных организациях, учреждений культуры, социального обслуживания и здравоохранения. 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75555" y="3468281"/>
            <a:ext cx="8014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Во    </a:t>
            </a:r>
            <a:r>
              <a:rPr lang="ru-RU" b="1" i="1" dirty="0"/>
              <a:t>всех    государственных и муниципальных организациях культуры пройден порог голосования – 600 </a:t>
            </a:r>
            <a:r>
              <a:rPr lang="ru-RU" b="1" i="1" dirty="0" smtClean="0"/>
              <a:t>респондентов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6251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7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683568" y="1052736"/>
            <a:ext cx="7848872" cy="4536503"/>
          </a:xfrm>
        </p:spPr>
        <p:txBody>
          <a:bodyPr>
            <a:noAutofit/>
          </a:bodyPr>
          <a:lstStyle/>
          <a:p>
            <a:pPr algn="l"/>
            <a:r>
              <a:rPr lang="ru-RU" b="1" i="1" u="sng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i="1" u="sng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u="sng" dirty="0">
                <a:solidFill>
                  <a:schemeClr val="accent1">
                    <a:lumMod val="75000"/>
                  </a:schemeClr>
                </a:solidFill>
              </a:rPr>
              <a:t>Раздел 2. </a:t>
            </a:r>
            <a:r>
              <a:rPr lang="ru-RU" sz="3200" i="1" dirty="0">
                <a:solidFill>
                  <a:schemeClr val="tx2"/>
                </a:solidFill>
              </a:rPr>
              <a:t/>
            </a:r>
            <a:br>
              <a:rPr lang="ru-RU" sz="3200" i="1" dirty="0">
                <a:solidFill>
                  <a:schemeClr val="tx2"/>
                </a:solidFill>
              </a:rPr>
            </a:br>
            <a:r>
              <a:rPr lang="ru-RU" sz="3200" i="1" dirty="0">
                <a:solidFill>
                  <a:schemeClr val="tx2"/>
                </a:solidFill>
              </a:rPr>
              <a:t/>
            </a:r>
            <a:br>
              <a:rPr lang="ru-RU" sz="3200" i="1" dirty="0">
                <a:solidFill>
                  <a:schemeClr val="tx2"/>
                </a:solidFill>
              </a:rPr>
            </a:br>
            <a:r>
              <a:rPr lang="ru-RU" sz="3200" b="1" i="1" dirty="0">
                <a:solidFill>
                  <a:schemeClr val="tx2"/>
                </a:solidFill>
              </a:rPr>
              <a:t>Общий рейтинг организаций культуры Кемеровской области по результатам независимой оценки качества условий оказания услуг государственными и муниципальными учреждениями культуры и искусства за 2024 год</a:t>
            </a:r>
            <a:br>
              <a:rPr lang="ru-RU" sz="3200" b="1" i="1" dirty="0">
                <a:solidFill>
                  <a:schemeClr val="tx2"/>
                </a:solidFill>
              </a:rPr>
            </a:br>
            <a:endParaRPr lang="ru-RU" sz="32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8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987818" y="6492875"/>
            <a:ext cx="116182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8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4444"/>
            <a:ext cx="8856984" cy="66018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2800" b="1" dirty="0">
                <a:solidFill>
                  <a:schemeClr val="tx2"/>
                </a:solidFill>
              </a:rPr>
              <a:t>Рейтинг Кемеровской области по результатам независимой оценки качества условий оказания услуг государственными и муниципальными учреждениями культуры и искусства за 2024 год составляет </a:t>
            </a:r>
          </a:p>
          <a:p>
            <a:pPr algn="ctr"/>
            <a:r>
              <a:rPr lang="ru-RU" sz="2800" b="1" u="sng" dirty="0">
                <a:solidFill>
                  <a:srgbClr val="C00000"/>
                </a:solidFill>
              </a:rPr>
              <a:t>93,24 балла  из 100</a:t>
            </a:r>
            <a:r>
              <a:rPr lang="ru-RU" sz="2800" b="1" u="sng" dirty="0">
                <a:solidFill>
                  <a:schemeClr val="tx2"/>
                </a:solidFill>
              </a:rPr>
              <a:t> возможных. </a:t>
            </a:r>
          </a:p>
          <a:p>
            <a:endParaRPr lang="ru-RU" sz="2500" b="1" u="sng" dirty="0"/>
          </a:p>
          <a:p>
            <a:endParaRPr lang="ru-RU" b="1" u="sng" dirty="0"/>
          </a:p>
          <a:p>
            <a:endParaRPr lang="ru-RU" b="1" u="sng" dirty="0"/>
          </a:p>
          <a:p>
            <a:endParaRPr lang="ru-RU" b="1" u="sng" dirty="0"/>
          </a:p>
          <a:p>
            <a:endParaRPr lang="ru-RU" b="1" u="sng" dirty="0"/>
          </a:p>
          <a:p>
            <a:endParaRPr lang="ru-RU" b="1" u="sng" dirty="0"/>
          </a:p>
          <a:p>
            <a:pPr algn="just"/>
            <a:r>
              <a:rPr lang="ru-RU" sz="2000" b="1" i="1" dirty="0"/>
              <a:t>Значение показателя дает усредненную величину качества условий предоставляемых услуг по всем обследованным организациям, находящимся на территории региона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65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365125"/>
            <a:ext cx="8784976" cy="111965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/>
              <a:t>Топ-5 лучших организаций культуры </a:t>
            </a:r>
          </a:p>
          <a:p>
            <a:r>
              <a:rPr lang="ru-RU" sz="2400" b="1" dirty="0"/>
              <a:t>Кемеровской области, в баллах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8916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123667"/>
              </p:ext>
            </p:extLst>
          </p:nvPr>
        </p:nvGraphicFramePr>
        <p:xfrm>
          <a:off x="196680" y="1488138"/>
          <a:ext cx="8784976" cy="5392317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12241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70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044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93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33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в рейтинге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МО</a:t>
                      </a: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ОО</a:t>
                      </a: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Общий показатель оценки качества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Учреждения регионального подчинения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ГАУК «Государственная научная библиотека Кузбасса им. В.Д. Федорова»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98,98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0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Беловский городской округ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Муниципальное учреждение Культурный центр «Инской»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98,84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6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Кемеровский городской округ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Муниципальное автономное учреждение «Музей-заповедник «Красная Горка»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98,78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56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Гурьевский муниципальный округ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Муниципальное автономное учреждение «Дворец культуры г. Салаира»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4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Учреждения регионального подчинения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ГАУК «Государственный музыкальный театр Кузбасса имени народного артиста Российской Федерации А.К. Боброва»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98,52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35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резентация (1)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(1)</Template>
  <TotalTime>21788</TotalTime>
  <Words>2818</Words>
  <Application>Microsoft Office PowerPoint</Application>
  <PresentationFormat>Экран (4:3)</PresentationFormat>
  <Paragraphs>723</Paragraphs>
  <Slides>42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42</vt:i4>
      </vt:variant>
    </vt:vector>
  </HeadingPairs>
  <TitlesOfParts>
    <vt:vector size="44" baseType="lpstr">
      <vt:lpstr>Презентация (1)</vt:lpstr>
      <vt:lpstr>Остин</vt:lpstr>
      <vt:lpstr>Презентация PowerPoint</vt:lpstr>
      <vt:lpstr>Раздел 1.  Методика расчета показателей независимой оценки качества условий осуществления деятельности организаций культуры</vt:lpstr>
      <vt:lpstr>Методика проведения исследования</vt:lpstr>
      <vt:lpstr>Презентация PowerPoint</vt:lpstr>
      <vt:lpstr>Презентация PowerPoint</vt:lpstr>
      <vt:lpstr>Процедурный раздел</vt:lpstr>
      <vt:lpstr> Раздел 2.   Общий рейтинг организаций культуры Кемеровской области по результатам независимой оценки качества условий оказания услуг государственными и муниципальными учреждениями культуры и искусства за 2024 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Раздел 3.   Оценка качества условий оказания услуг организациями культуры по показателям первой группы «Открытость и доступность информации»</vt:lpstr>
      <vt:lpstr>Первая группа критериев: Открытость и доступность информации  (максимальное  количество баллов – 100)</vt:lpstr>
      <vt:lpstr>Презентация PowerPoint</vt:lpstr>
      <vt:lpstr>Раздел 4.   Оценка качества условий осуществления деятельности организаций культуры по показателям второй группы:  «Комфортность условий предоставления услуг»</vt:lpstr>
      <vt:lpstr>Вторая группа критериев: Комфортность условий предоставления услуг (максимальное  количество баллов – 100)</vt:lpstr>
      <vt:lpstr>Презентация PowerPoint</vt:lpstr>
      <vt:lpstr>Раздел  5.  Оценка качества условий осуществления деятельности организаций культуры по показателям третьей группы  «Доступность услуг для инвалидов»</vt:lpstr>
      <vt:lpstr>Третья группа критериев: Доступность услуг для инвалидов  (максимальное  количество баллов – 100)</vt:lpstr>
      <vt:lpstr>Презентация PowerPoint</vt:lpstr>
      <vt:lpstr>Раздел  6.   Оценка качества условий осуществления деятельности организаций культуры по показателям четвертой группы  «Доброжелательность, вежливость работников организаций культуры»</vt:lpstr>
      <vt:lpstr>Презентация PowerPoint</vt:lpstr>
      <vt:lpstr>Презентация PowerPoint</vt:lpstr>
      <vt:lpstr>Раздел  7.   Оценка качества условий осуществления деятельности организаций культуры по показателям пятой группы  «Удовлетворенность условиями оказания услуг»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 с ограниченной ответственностью «Демиург»</dc:title>
  <dc:creator>г</dc:creator>
  <cp:lastModifiedBy>Кононец Елизавета Вячеславовна</cp:lastModifiedBy>
  <cp:revision>482</cp:revision>
  <cp:lastPrinted>2021-11-24T01:12:04Z</cp:lastPrinted>
  <dcterms:created xsi:type="dcterms:W3CDTF">2014-11-27T16:38:27Z</dcterms:created>
  <dcterms:modified xsi:type="dcterms:W3CDTF">2025-04-02T06:09:46Z</dcterms:modified>
</cp:coreProperties>
</file>