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4.xml" ContentType="application/vnd.openxmlformats-officedocument.drawingml.chart+xml"/>
  <Override PartName="/ppt/notesSlides/notesSlide3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rts/chart5.xml" ContentType="application/vnd.openxmlformats-officedocument.drawingml.chart+xml"/>
  <Override PartName="/ppt/notesSlides/notesSlide4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charts/chart6.xml" ContentType="application/vnd.openxmlformats-officedocument.drawingml.chart+xml"/>
  <Override PartName="/ppt/notesSlides/notesSlide5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  <p:sldMasterId id="2147483780" r:id="rId2"/>
  </p:sldMasterIdLst>
  <p:notesMasterIdLst>
    <p:notesMasterId r:id="rId45"/>
  </p:notesMasterIdLst>
  <p:handoutMasterIdLst>
    <p:handoutMasterId r:id="rId46"/>
  </p:handoutMasterIdLst>
  <p:sldIdLst>
    <p:sldId id="256" r:id="rId3"/>
    <p:sldId id="315" r:id="rId4"/>
    <p:sldId id="257" r:id="rId5"/>
    <p:sldId id="278" r:id="rId6"/>
    <p:sldId id="277" r:id="rId7"/>
    <p:sldId id="285" r:id="rId8"/>
    <p:sldId id="316" r:id="rId9"/>
    <p:sldId id="281" r:id="rId10"/>
    <p:sldId id="286" r:id="rId11"/>
    <p:sldId id="362" r:id="rId12"/>
    <p:sldId id="337" r:id="rId13"/>
    <p:sldId id="352" r:id="rId14"/>
    <p:sldId id="353" r:id="rId15"/>
    <p:sldId id="393" r:id="rId16"/>
    <p:sldId id="394" r:id="rId17"/>
    <p:sldId id="395" r:id="rId18"/>
    <p:sldId id="396" r:id="rId19"/>
    <p:sldId id="398" r:id="rId20"/>
    <p:sldId id="399" r:id="rId21"/>
    <p:sldId id="400" r:id="rId22"/>
    <p:sldId id="409" r:id="rId23"/>
    <p:sldId id="410" r:id="rId24"/>
    <p:sldId id="411" r:id="rId25"/>
    <p:sldId id="412" r:id="rId26"/>
    <p:sldId id="402" r:id="rId27"/>
    <p:sldId id="299" r:id="rId28"/>
    <p:sldId id="317" r:id="rId29"/>
    <p:sldId id="308" r:id="rId30"/>
    <p:sldId id="338" r:id="rId31"/>
    <p:sldId id="318" r:id="rId32"/>
    <p:sldId id="319" r:id="rId33"/>
    <p:sldId id="341" r:id="rId34"/>
    <p:sldId id="322" r:id="rId35"/>
    <p:sldId id="320" r:id="rId36"/>
    <p:sldId id="383" r:id="rId37"/>
    <p:sldId id="325" r:id="rId38"/>
    <p:sldId id="326" r:id="rId39"/>
    <p:sldId id="386" r:id="rId40"/>
    <p:sldId id="329" r:id="rId41"/>
    <p:sldId id="330" r:id="rId42"/>
    <p:sldId id="388" r:id="rId43"/>
    <p:sldId id="275" r:id="rId44"/>
  </p:sldIdLst>
  <p:sldSz cx="9144000" cy="6858000" type="screen4x3"/>
  <p:notesSz cx="6669088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A9D64EAD-F4C7-43D6-931A-D579DF45E44F}">
          <p14:sldIdLst>
            <p14:sldId id="256"/>
            <p14:sldId id="315"/>
            <p14:sldId id="257"/>
            <p14:sldId id="278"/>
            <p14:sldId id="277"/>
            <p14:sldId id="285"/>
            <p14:sldId id="316"/>
            <p14:sldId id="281"/>
            <p14:sldId id="286"/>
            <p14:sldId id="362"/>
            <p14:sldId id="337"/>
            <p14:sldId id="352"/>
            <p14:sldId id="353"/>
            <p14:sldId id="393"/>
            <p14:sldId id="394"/>
            <p14:sldId id="395"/>
            <p14:sldId id="396"/>
            <p14:sldId id="398"/>
            <p14:sldId id="399"/>
            <p14:sldId id="400"/>
            <p14:sldId id="409"/>
            <p14:sldId id="410"/>
            <p14:sldId id="411"/>
            <p14:sldId id="412"/>
            <p14:sldId id="402"/>
            <p14:sldId id="299"/>
            <p14:sldId id="317"/>
            <p14:sldId id="308"/>
            <p14:sldId id="338"/>
            <p14:sldId id="318"/>
            <p14:sldId id="319"/>
            <p14:sldId id="341"/>
            <p14:sldId id="322"/>
            <p14:sldId id="320"/>
            <p14:sldId id="383"/>
            <p14:sldId id="325"/>
            <p14:sldId id="326"/>
            <p14:sldId id="386"/>
            <p14:sldId id="329"/>
            <p14:sldId id="330"/>
            <p14:sldId id="388"/>
            <p14:sldId id="275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3FF3"/>
    <a:srgbClr val="F0AE0A"/>
    <a:srgbClr val="BF41F1"/>
    <a:srgbClr val="002A7E"/>
    <a:srgbClr val="669900"/>
    <a:srgbClr val="83B145"/>
    <a:srgbClr val="003399"/>
    <a:srgbClr val="002F8E"/>
    <a:srgbClr val="0B3E77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72833802-FEF1-4C79-8D5D-14CF1EAF98D9}" styleName="Светлый стиль 2 - акцент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9DCAF9ED-07DC-4A11-8D7F-57B35C25682E}" styleName="Средний стиль 1 - акцент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85BE263C-DBD7-4A20-BB59-AAB30ACAA65A}" styleName="Средний стиль 3 - 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660B408-B3CF-4A94-85FC-2B1E0A45F4A2}" styleName="Темный стиль 2 - акцент 1/акцент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0" autoAdjust="0"/>
    <p:restoredTop sz="79855" autoAdjust="0"/>
  </p:normalViewPr>
  <p:slideViewPr>
    <p:cSldViewPr>
      <p:cViewPr>
        <p:scale>
          <a:sx n="100" d="100"/>
          <a:sy n="100" d="100"/>
        </p:scale>
        <p:origin x="-1866" y="-3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0"/>
      <c:depthPercent val="100"/>
      <c:rAngAx val="0"/>
      <c:perspective val="2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41555696907993828"/>
          <c:y val="4.3402193510906538E-2"/>
          <c:w val="0.55374471142550641"/>
          <c:h val="0.95540258852181148"/>
        </c:manualLayout>
      </c:layout>
      <c:bar3DChart>
        <c:barDir val="bar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53529984"/>
        <c:axId val="453531520"/>
        <c:axId val="0"/>
      </c:bar3DChart>
      <c:catAx>
        <c:axId val="453529984"/>
        <c:scaling>
          <c:orientation val="maxMin"/>
        </c:scaling>
        <c:delete val="1"/>
        <c:axPos val="l"/>
        <c:numFmt formatCode="General" sourceLinked="0"/>
        <c:majorTickMark val="out"/>
        <c:minorTickMark val="none"/>
        <c:tickLblPos val="nextTo"/>
        <c:crossAx val="453531520"/>
        <c:crosses val="autoZero"/>
        <c:auto val="1"/>
        <c:lblAlgn val="ctr"/>
        <c:lblOffset val="100"/>
        <c:noMultiLvlLbl val="0"/>
      </c:catAx>
      <c:valAx>
        <c:axId val="453531520"/>
        <c:scaling>
          <c:orientation val="minMax"/>
        </c:scaling>
        <c:delete val="0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0" sourceLinked="1"/>
        <c:majorTickMark val="out"/>
        <c:minorTickMark val="none"/>
        <c:tickLblPos val="nextTo"/>
        <c:crossAx val="453529984"/>
        <c:crosses val="autoZero"/>
        <c:crossBetween val="between"/>
      </c:valAx>
      <c:spPr>
        <a:noFill/>
        <a:ln w="25400">
          <a:noFill/>
        </a:ln>
      </c:spPr>
    </c:plotArea>
    <c:plotVisOnly val="1"/>
    <c:dispBlanksAs val="gap"/>
    <c:showDLblsOverMax val="0"/>
  </c:chart>
  <c:spPr>
    <a:solidFill>
      <a:sysClr val="window" lastClr="FFFFFF"/>
    </a:solidFill>
  </c:spPr>
  <c:txPr>
    <a:bodyPr/>
    <a:lstStyle/>
    <a:p>
      <a:pPr>
        <a:defRPr sz="1000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1087741809540277"/>
          <c:y val="0"/>
          <c:w val="0.46789655784085987"/>
          <c:h val="0.98579038892755999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-1.7770921565737601E-2"/>
                  <c:y val="-4.86061001985510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D45-4A6E-8961-85391B64F525}"/>
                </c:ext>
              </c:extLst>
            </c:dLbl>
            <c:dLbl>
              <c:idx val="1"/>
              <c:layout>
                <c:manualLayout>
                  <c:x val="-2.0601078764250432E-2"/>
                  <c:y val="-4.8320173009728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76A-49F0-8597-34BBF91AC36D}"/>
                </c:ext>
              </c:extLst>
            </c:dLbl>
            <c:dLbl>
              <c:idx val="2"/>
              <c:layout>
                <c:manualLayout>
                  <c:x val="-2.9430112520357866E-2"/>
                  <c:y val="-4.831998277207836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76A-49F0-8597-34BBF91AC36D}"/>
                </c:ext>
              </c:extLst>
            </c:dLbl>
            <c:dLbl>
              <c:idx val="3"/>
              <c:layout>
                <c:manualLayout>
                  <c:x val="-2.795860689433987E-2"/>
                  <c:y val="-4.8320363247379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FCF-43A8-91FA-DF36CC971F87}"/>
                </c:ext>
              </c:extLst>
            </c:dLbl>
            <c:dLbl>
              <c:idx val="4"/>
              <c:layout>
                <c:manualLayout>
                  <c:x val="-2.9430112520357866E-2"/>
                  <c:y val="-4.83203632473795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FCF-43A8-91FA-DF36CC971F87}"/>
                </c:ext>
              </c:extLst>
            </c:dLbl>
            <c:dLbl>
              <c:idx val="5"/>
              <c:layout>
                <c:manualLayout>
                  <c:x val="-3.0901618146375754E-2"/>
                  <c:y val="-5.07360009344473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FCF-43A8-91FA-DF36CC971F8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wrap="square" lIns="38100" tIns="19050" rIns="38100" bIns="19050" anchor="ctr">
                <a:spAutoFit/>
              </a:bodyPr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Лист1!$A$2:$A$7</c:f>
              <c:strCache>
                <c:ptCount val="6"/>
                <c:pt idx="0">
                  <c:v>Общий показатель оценки  качества, в баллах</c:v>
                </c:pt>
                <c:pt idx="1">
                  <c:v>1. Показатели, характеризующие открытость и доступность информации об  организации культуры</c:v>
                </c:pt>
                <c:pt idx="2">
                  <c:v>2. Показатели, характеризующие комфортность условий предоставления услуг</c:v>
                </c:pt>
                <c:pt idx="3">
                  <c:v>3. Показатели, характеризующие доступность услуг для инвалидов</c:v>
                </c:pt>
                <c:pt idx="4">
                  <c:v>4. Показатели, характеризующие доброжелательность, вежливость работников организации культуры</c:v>
                </c:pt>
                <c:pt idx="5">
                  <c:v>5. Показатели, характеризующие удовлетворенность условиями оказания услуг</c:v>
                </c:pt>
              </c:strCache>
            </c:strRef>
          </c:cat>
          <c:val>
            <c:numRef>
              <c:f>Лист1!$B$2:$B$7</c:f>
              <c:numCache>
                <c:formatCode>0.00</c:formatCode>
                <c:ptCount val="6"/>
                <c:pt idx="0">
                  <c:v>93.24</c:v>
                </c:pt>
                <c:pt idx="1">
                  <c:v>97.24</c:v>
                </c:pt>
                <c:pt idx="2">
                  <c:v>98.03</c:v>
                </c:pt>
                <c:pt idx="3">
                  <c:v>74.209999999999994</c:v>
                </c:pt>
                <c:pt idx="4">
                  <c:v>98.77</c:v>
                </c:pt>
                <c:pt idx="5">
                  <c:v>97.94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D45-4A6E-8961-85391B64F5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73874432"/>
        <c:axId val="473875968"/>
        <c:axId val="0"/>
      </c:bar3DChart>
      <c:catAx>
        <c:axId val="4738744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73875968"/>
        <c:crosses val="autoZero"/>
        <c:auto val="1"/>
        <c:lblAlgn val="ctr"/>
        <c:lblOffset val="100"/>
        <c:noMultiLvlLbl val="0"/>
      </c:catAx>
      <c:valAx>
        <c:axId val="473875968"/>
        <c:scaling>
          <c:orientation val="minMax"/>
        </c:scaling>
        <c:delete val="1"/>
        <c:axPos val="t"/>
        <c:majorGridlines>
          <c:spPr>
            <a:ln>
              <a:solidFill>
                <a:schemeClr val="bg1">
                  <a:lumMod val="85000"/>
                </a:schemeClr>
              </a:solidFill>
            </a:ln>
          </c:spPr>
        </c:majorGridlines>
        <c:numFmt formatCode="0.00" sourceLinked="1"/>
        <c:majorTickMark val="out"/>
        <c:minorTickMark val="none"/>
        <c:tickLblPos val="none"/>
        <c:crossAx val="473874432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400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0821175998833457"/>
          <c:y val="1.6858237547892719E-2"/>
          <c:w val="0.45487518735983234"/>
          <c:h val="0.98178964342118547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rgbClr val="7030A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2.4331421229982081E-2"/>
                  <c:y val="4.483092387709125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440-4F2F-830D-D858DE21A6C6}"/>
                </c:ext>
              </c:extLst>
            </c:dLbl>
            <c:dLbl>
              <c:idx val="1"/>
              <c:layout>
                <c:manualLayout>
                  <c:x val="2.5762681302333969E-2"/>
                  <c:y val="-2.241546193854562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440-4F2F-830D-D858DE21A6C6}"/>
                </c:ext>
              </c:extLst>
            </c:dLbl>
            <c:dLbl>
              <c:idx val="2"/>
              <c:layout>
                <c:manualLayout>
                  <c:x val="2.719394137468575E-2"/>
                  <c:y val="4.483092387709207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E440-4F2F-830D-D858DE21A6C6}"/>
                </c:ext>
              </c:extLst>
            </c:dLbl>
            <c:dLbl>
              <c:idx val="3"/>
              <c:layout>
                <c:manualLayout>
                  <c:x val="1.288134065116687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E440-4F2F-830D-D858DE21A6C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1. Показатели, характеризующие открытость и доступность информации об организации культуры</c:v>
                </c:pt>
                <c:pt idx="1">
                  <c:v>1.1. Соответствие информации о деятельности  организации культуры, размещенной на общедоступных информационных ресурсах, ее содержанию и порядку (форме), установленным НПА</c:v>
                </c:pt>
                <c:pt idx="2">
                  <c:v>1.2. Наличие на официальном сайте организации культуры информации о дистанционных способах обратной связи и взаимодействия с получателями услуг и их функционирование</c:v>
                </c:pt>
                <c:pt idx="3">
                  <c:v>1.3. Доля получателей услуг, удовлетворенных открытостью, полнотой и доступностью информации о деятельности организации культуры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97.24</c:v>
                </c:pt>
                <c:pt idx="1">
                  <c:v>95.7</c:v>
                </c:pt>
                <c:pt idx="2">
                  <c:v>96.39</c:v>
                </c:pt>
                <c:pt idx="3">
                  <c:v>98.96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A72-4D4E-888C-44D9754CEF0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54977408"/>
        <c:axId val="454978944"/>
        <c:axId val="0"/>
      </c:bar3DChart>
      <c:catAx>
        <c:axId val="45497740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54978944"/>
        <c:crosses val="autoZero"/>
        <c:auto val="1"/>
        <c:lblAlgn val="ctr"/>
        <c:lblOffset val="100"/>
        <c:noMultiLvlLbl val="0"/>
      </c:catAx>
      <c:valAx>
        <c:axId val="454978944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0" sourceLinked="1"/>
        <c:majorTickMark val="out"/>
        <c:minorTickMark val="none"/>
        <c:tickLblPos val="none"/>
        <c:crossAx val="454977408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400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rgbClr val="E63FF3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2.4779159613481729E-2"/>
                  <c:y val="9.533475259505701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756-4EDD-8FF2-689C6CF8B5E9}"/>
                </c:ext>
              </c:extLst>
            </c:dLbl>
            <c:dLbl>
              <c:idx val="1"/>
              <c:layout>
                <c:manualLayout>
                  <c:x val="2.3321561989159377E-2"/>
                  <c:y val="1.4300400556094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756-4EDD-8FF2-689C6CF8B5E9}"/>
                </c:ext>
              </c:extLst>
            </c:dLbl>
            <c:dLbl>
              <c:idx val="2"/>
              <c:layout>
                <c:manualLayout>
                  <c:x val="2.081162478866269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756-4EDD-8FF2-689C6CF8B5E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Лист1!$A$2:$A$4</c:f>
              <c:strCache>
                <c:ptCount val="3"/>
                <c:pt idx="0">
                  <c:v>2. Показатели, характеризующие комфортность условий предоставления услуг</c:v>
                </c:pt>
                <c:pt idx="1">
                  <c:v>2.1. Обеспечение в  организации комфортных условий для предоставления услуг </c:v>
                </c:pt>
                <c:pt idx="2">
                  <c:v>2.2. Доля получателей услуг, удовлетворенных комфортностью предоставления услуг организацией</c:v>
                </c:pt>
              </c:strCache>
            </c:strRef>
          </c:cat>
          <c:val>
            <c:numRef>
              <c:f>Лист1!$B$2:$B$4</c:f>
              <c:numCache>
                <c:formatCode>0.00</c:formatCode>
                <c:ptCount val="3"/>
                <c:pt idx="0">
                  <c:v>98.03</c:v>
                </c:pt>
                <c:pt idx="1">
                  <c:v>100</c:v>
                </c:pt>
                <c:pt idx="2">
                  <c:v>96.06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DD00-47D1-9609-BAB78DE469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4580480"/>
        <c:axId val="474582016"/>
        <c:axId val="0"/>
      </c:bar3DChart>
      <c:catAx>
        <c:axId val="474580480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b="1"/>
            </a:pPr>
            <a:endParaRPr lang="ru-RU"/>
          </a:p>
        </c:txPr>
        <c:crossAx val="474582016"/>
        <c:crosses val="autoZero"/>
        <c:auto val="1"/>
        <c:lblAlgn val="ctr"/>
        <c:lblOffset val="100"/>
        <c:noMultiLvlLbl val="0"/>
      </c:catAx>
      <c:valAx>
        <c:axId val="474582016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0" sourceLinked="1"/>
        <c:majorTickMark val="out"/>
        <c:minorTickMark val="none"/>
        <c:tickLblPos val="none"/>
        <c:crossAx val="474580480"/>
        <c:crosses val="autoZero"/>
        <c:crossBetween val="between"/>
      </c:valAx>
    </c:plotArea>
    <c:plotVisOnly val="1"/>
    <c:dispBlanksAs val="gap"/>
    <c:showDLblsOverMax val="0"/>
  </c:chart>
  <c:spPr>
    <a:solidFill>
      <a:schemeClr val="bg1"/>
    </a:solidFill>
    <a:ln>
      <a:noFill/>
    </a:ln>
  </c:spPr>
  <c:txPr>
    <a:bodyPr/>
    <a:lstStyle/>
    <a:p>
      <a:pPr>
        <a:defRPr sz="1400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Среднее значение</c:v>
                </c:pt>
              </c:strCache>
            </c:strRef>
          </c:tx>
          <c:spPr>
            <a:solidFill>
              <a:srgbClr val="00B05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1.4575974570318527E-2"/>
                  <c:y val="4.4456897884769757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4C7-48D0-A70E-6023B6AD29C7}"/>
                </c:ext>
              </c:extLst>
            </c:dLbl>
            <c:dLbl>
              <c:idx val="1"/>
              <c:layout>
                <c:manualLayout>
                  <c:x val="2.0406364398446085E-2"/>
                  <c:y val="4.849899431416165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44C7-48D0-A70E-6023B6AD29C7}"/>
                </c:ext>
              </c:extLst>
            </c:dLbl>
            <c:dLbl>
              <c:idx val="2"/>
              <c:layout>
                <c:manualLayout>
                  <c:x val="1.4575974570318527E-2"/>
                  <c:y val="7.27484914712427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44C7-48D0-A70E-6023B6AD29C7}"/>
                </c:ext>
              </c:extLst>
            </c:dLbl>
            <c:dLbl>
              <c:idx val="3"/>
              <c:layout>
                <c:manualLayout>
                  <c:x val="-1.3118377113286664E-2"/>
                  <c:y val="-6.304850166748707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44C7-48D0-A70E-6023B6AD29C7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3. Показатели, характеризующие доступность услуг для инвалидов</c:v>
                </c:pt>
                <c:pt idx="1">
                  <c:v>3.1. Оборудование помещений  организации культуры и прилегающей к ней территории с учетом доступности для инвалидов</c:v>
                </c:pt>
                <c:pt idx="2">
                  <c:v>3.2. Обеспечение в организации культуры условий доступности, позволяющих инвалидам получать услуги наравне с другими</c:v>
                </c:pt>
                <c:pt idx="3">
                  <c:v>3.3. Доля инвалидов – получателей  услуг, удовлетворенных доступностью услуг для инвалидов 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74.209999999999994</c:v>
                </c:pt>
                <c:pt idx="1">
                  <c:v>55.77</c:v>
                </c:pt>
                <c:pt idx="2">
                  <c:v>70.7</c:v>
                </c:pt>
                <c:pt idx="3">
                  <c:v>97.26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36D2-42A1-AE9C-646FDA0BD5F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4171648"/>
        <c:axId val="474173440"/>
        <c:axId val="0"/>
      </c:bar3DChart>
      <c:catAx>
        <c:axId val="47417164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474173440"/>
        <c:crosses val="autoZero"/>
        <c:auto val="1"/>
        <c:lblAlgn val="ctr"/>
        <c:lblOffset val="100"/>
        <c:noMultiLvlLbl val="0"/>
      </c:catAx>
      <c:valAx>
        <c:axId val="474173440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0" sourceLinked="1"/>
        <c:majorTickMark val="out"/>
        <c:minorTickMark val="none"/>
        <c:tickLblPos val="none"/>
        <c:crossAx val="474171648"/>
        <c:crosses val="autoZero"/>
        <c:crossBetween val="between"/>
      </c:valAx>
    </c:plotArea>
    <c:plotVisOnly val="1"/>
    <c:dispBlanksAs val="gap"/>
    <c:showDLblsOverMax val="0"/>
  </c:chart>
  <c:spPr>
    <a:solidFill>
      <a:schemeClr val="lt1"/>
    </a:solidFill>
    <a:ln>
      <a:noFill/>
    </a:ln>
  </c:spPr>
  <c:txPr>
    <a:bodyPr/>
    <a:lstStyle/>
    <a:p>
      <a:pPr>
        <a:defRPr sz="14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50041145566011491"/>
          <c:y val="2.5313749152886346E-2"/>
          <c:w val="0.48355497231253447"/>
          <c:h val="0.94751954250426729"/>
        </c:manualLayout>
      </c:layout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Минимальное значение</c:v>
                </c:pt>
              </c:strCache>
            </c:strRef>
          </c:tx>
          <c:spPr>
            <a:solidFill>
              <a:srgbClr val="00B0F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1.16607796562548E-2"/>
                  <c:y val="1.15064308157296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628D-4018-A2DF-018F57FE63EB}"/>
                </c:ext>
              </c:extLst>
            </c:dLbl>
            <c:dLbl>
              <c:idx val="1"/>
              <c:layout>
                <c:manualLayout>
                  <c:x val="1.8948766941414116E-2"/>
                  <c:y val="8.4378189098913753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28D-4018-A2DF-018F57FE63EB}"/>
                </c:ext>
              </c:extLst>
            </c:dLbl>
            <c:dLbl>
              <c:idx val="2"/>
              <c:layout>
                <c:manualLayout>
                  <c:x val="5.830389828127453E-3"/>
                  <c:y val="3.912124869082435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628D-4018-A2DF-018F57FE63EB}"/>
                </c:ext>
              </c:extLst>
            </c:dLbl>
            <c:dLbl>
              <c:idx val="3"/>
              <c:layout>
                <c:manualLayout>
                  <c:x val="-8.7455847421912866E-3"/>
                  <c:y val="-6.443481664292936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628D-4018-A2DF-018F57FE63EB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4. Показатели, характеризующие доброжелательность, вежливость работников организаций культуры</c:v>
                </c:pt>
                <c:pt idx="1">
                  <c:v>4.1. Доля получателей услуг, удовлетворенных доброжелательностью, вежливостью работников организации, обеспечивающих первичный контакт и информирование получателя услуги</c:v>
                </c:pt>
                <c:pt idx="2">
                  <c:v>4.2. Доля получателей услуг, удовлетворенных доброжелательностью, вежливостью работников организации, обеспечивающих непосредственное оказание услуги при обращении в организацию </c:v>
                </c:pt>
                <c:pt idx="3">
                  <c:v>4.3. Доля получателей услуг, удовлетворенных доброжелательностью, вежливостью работников организации при использовании дистанционных форм взаимодействия 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98.77</c:v>
                </c:pt>
                <c:pt idx="1">
                  <c:v>98.42</c:v>
                </c:pt>
                <c:pt idx="2">
                  <c:v>98.49</c:v>
                </c:pt>
                <c:pt idx="3">
                  <c:v>100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6491-4535-8D18-DF629F1BB4D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5394432"/>
        <c:axId val="475395968"/>
        <c:axId val="0"/>
      </c:bar3DChart>
      <c:catAx>
        <c:axId val="475394432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300"/>
            </a:pPr>
            <a:endParaRPr lang="ru-RU"/>
          </a:p>
        </c:txPr>
        <c:crossAx val="475395968"/>
        <c:crosses val="autoZero"/>
        <c:auto val="1"/>
        <c:lblAlgn val="ctr"/>
        <c:lblOffset val="100"/>
        <c:noMultiLvlLbl val="0"/>
      </c:catAx>
      <c:valAx>
        <c:axId val="475395968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0" sourceLinked="1"/>
        <c:majorTickMark val="out"/>
        <c:minorTickMark val="none"/>
        <c:tickLblPos val="none"/>
        <c:crossAx val="475394432"/>
        <c:crosses val="autoZero"/>
        <c:crossBetween val="between"/>
      </c:valAx>
    </c:plotArea>
    <c:plotVisOnly val="1"/>
    <c:dispBlanksAs val="gap"/>
    <c:showDLblsOverMax val="0"/>
  </c:chart>
  <c:spPr>
    <a:solidFill>
      <a:sysClr val="window" lastClr="FFFFFF"/>
    </a:solidFill>
    <a:ln>
      <a:noFill/>
    </a:ln>
  </c:spPr>
  <c:txPr>
    <a:bodyPr/>
    <a:lstStyle/>
    <a:p>
      <a:pPr>
        <a:defRPr sz="14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Минимальное значение</c:v>
                </c:pt>
              </c:strCache>
            </c:strRef>
          </c:tx>
          <c:spPr>
            <a:solidFill>
              <a:srgbClr val="FFC000"/>
            </a:solidFill>
            <a:ln w="25400">
              <a:solidFill>
                <a:schemeClr val="bg1"/>
              </a:solidFill>
            </a:ln>
            <a:scene3d>
              <a:camera prst="orthographicFront"/>
              <a:lightRig rig="threePt" dir="t"/>
            </a:scene3d>
            <a:sp3d>
              <a:bevelT/>
              <a:bevelB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7.7354952763531966E-3"/>
                  <c:y val="9.843088001469487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8796-4FBB-ACA5-53D0C6917308}"/>
                </c:ext>
              </c:extLst>
            </c:dLbl>
            <c:dLbl>
              <c:idx val="1"/>
              <c:layout>
                <c:manualLayout>
                  <c:x val="1.3923891497435958E-2"/>
                  <c:y val="7.38231600110220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796-4FBB-ACA5-53D0C6917308}"/>
                </c:ext>
              </c:extLst>
            </c:dLbl>
            <c:dLbl>
              <c:idx val="2"/>
              <c:layout>
                <c:manualLayout>
                  <c:x val="1.8565188663247831E-2"/>
                  <c:y val="7.382316001102115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8796-4FBB-ACA5-53D0C6917308}"/>
                </c:ext>
              </c:extLst>
            </c:dLbl>
            <c:dLbl>
              <c:idx val="3"/>
              <c:layout>
                <c:manualLayout>
                  <c:x val="2.5889070429483369E-2"/>
                  <c:y val="1.4875006648681442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 xmlns:c16r2="http://schemas.microsoft.com/office/drawing/2015/06/chart">
                <c:ext xmlns:c15="http://schemas.microsoft.com/office/drawing/2012/chart" uri="{CE6537A1-D6FC-4f65-9D91-7224C49458BB}">
                  <c15:layout>
                    <c:manualLayout>
                      <c:w val="6.6785647670136547E-2"/>
                      <c:h val="4.962156426819545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796-4FBB-ACA5-53D0C6917308}"/>
                </c:ext>
              </c:extLst>
            </c:dLbl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5. Показатели, характеризующие удовлетворенность условиями оказания услуг</c:v>
                </c:pt>
                <c:pt idx="1">
                  <c:v>5.1. Доля получателей услуг, которые готовы рекомендовать  организацию родственникам и знакомым </c:v>
                </c:pt>
                <c:pt idx="2">
                  <c:v>5.2. Доля получателей услуг, удовлетворенных организационными условиями предоставления услуг</c:v>
                </c:pt>
                <c:pt idx="3">
                  <c:v>5.3. Доля получателей услуг, удовлетворенных в целом условиями оказания услуг в  организации</c:v>
                </c:pt>
              </c:strCache>
            </c:strRef>
          </c:cat>
          <c:val>
            <c:numRef>
              <c:f>Лист1!$B$2:$B$5</c:f>
              <c:numCache>
                <c:formatCode>0.00</c:formatCode>
                <c:ptCount val="4"/>
                <c:pt idx="0">
                  <c:v>97.94</c:v>
                </c:pt>
                <c:pt idx="1">
                  <c:v>97.39</c:v>
                </c:pt>
                <c:pt idx="2">
                  <c:v>97.9</c:v>
                </c:pt>
                <c:pt idx="3">
                  <c:v>98.22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BC2-40BB-9503-3855BBCE85B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74809856"/>
        <c:axId val="474811392"/>
        <c:axId val="0"/>
      </c:bar3DChart>
      <c:catAx>
        <c:axId val="474809856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crossAx val="474811392"/>
        <c:crosses val="autoZero"/>
        <c:auto val="1"/>
        <c:lblAlgn val="ctr"/>
        <c:lblOffset val="100"/>
        <c:noMultiLvlLbl val="0"/>
      </c:catAx>
      <c:valAx>
        <c:axId val="474811392"/>
        <c:scaling>
          <c:orientation val="minMax"/>
        </c:scaling>
        <c:delete val="1"/>
        <c:axPos val="t"/>
        <c:majorGridlines>
          <c:spPr>
            <a:ln>
              <a:solidFill>
                <a:sysClr val="window" lastClr="FFFFFF">
                  <a:lumMod val="85000"/>
                </a:sysClr>
              </a:solidFill>
            </a:ln>
          </c:spPr>
        </c:majorGridlines>
        <c:numFmt formatCode="0.00" sourceLinked="1"/>
        <c:majorTickMark val="out"/>
        <c:minorTickMark val="none"/>
        <c:tickLblPos val="none"/>
        <c:crossAx val="474809856"/>
        <c:crosses val="autoZero"/>
        <c:crossBetween val="between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>
          <a:latin typeface="Century Gothic (Основной текст)"/>
          <a:cs typeface="Times New Roman" panose="02020603050405020304" pitchFamily="18" charset="0"/>
        </a:defRPr>
      </a:pPr>
      <a:endParaRPr lang="ru-RU"/>
    </a:p>
  </c:txPr>
  <c:externalData r:id="rId1">
    <c:autoUpdate val="0"/>
  </c:externalData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1">
  <dgm:title val=""/>
  <dgm:desc val=""/>
  <dgm:catLst>
    <dgm:cat type="accent1" pri="11100"/>
  </dgm:catLst>
  <dgm:styleLbl name="node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4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1">
        <a:alpha val="4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1">
        <a:alpha val="90000"/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2">
  <dgm:title val=""/>
  <dgm:desc val=""/>
  <dgm:catLst>
    <dgm:cat type="mainScheme" pri="10200"/>
  </dgm:catLst>
  <dgm:styleLbl name="node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lig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lnNode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node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f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2">
        <a:tint val="4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dk2"/>
    </dgm:txFillClrLst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1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2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3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asst4">
    <dgm:fillClrLst meth="repeat">
      <a:schemeClr val="lt1"/>
    </dgm:fillClrLst>
    <dgm:linClrLst meth="repeat">
      <a:schemeClr val="dk2">
        <a:shade val="80000"/>
      </a:schemeClr>
    </dgm:linClrLst>
    <dgm:effectClrLst/>
    <dgm:txLinClrLst/>
    <dgm:txFillClrLst meth="repeat">
      <a:schemeClr val="dk2"/>
    </dgm:txFillClrLst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conF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align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trAlignAcc1">
    <dgm:fillClrLst meth="repeat">
      <a:schemeClr val="dk2">
        <a:alpha val="4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Acc1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F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Align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solidBgAcc1">
    <dgm:fillClrLst meth="repeat">
      <a:schemeClr val="lt1"/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2">
        <a:alpha val="90000"/>
      </a:schemeClr>
    </dgm:linClrLst>
    <dgm:effectClrLst/>
    <dgm:txLinClrLst/>
    <dgm:txFillClrLst meth="repeat">
      <a:schemeClr val="dk2"/>
    </dgm:txFillClrLst>
    <dgm:txEffectClrLst/>
  </dgm:styleLbl>
  <dgm:styleLbl name="fgAcc0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2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3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fgAcc4">
    <dgm:fillClrLst meth="repeat">
      <a:schemeClr val="dk2">
        <a:alpha val="90000"/>
        <a:tint val="40000"/>
      </a:schemeClr>
    </dgm:fillClrLst>
    <dgm:linClrLst meth="repeat">
      <a:schemeClr val="dk2"/>
    </dgm:linClrLst>
    <dgm:effectClrLst/>
    <dgm:txLinClrLst/>
    <dgm:txFillClrLst meth="repeat">
      <a:schemeClr val="dk2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1"/>
    </dgm:linClrLst>
    <dgm:effectClrLst/>
    <dgm:txLinClrLst/>
    <dgm:txFillClrLst meth="repeat">
      <a:schemeClr val="dk2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2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8C96526-C03F-4CEA-AF24-A3241C37163E}" type="doc">
      <dgm:prSet loTypeId="urn:microsoft.com/office/officeart/2005/8/layout/list1" loCatId="list" qsTypeId="urn:microsoft.com/office/officeart/2005/8/quickstyle/simple5" qsCatId="simple" csTypeId="urn:microsoft.com/office/officeart/2005/8/colors/accent1_1" csCatId="accent1" phldr="1"/>
      <dgm:spPr/>
      <dgm:t>
        <a:bodyPr/>
        <a:lstStyle/>
        <a:p>
          <a:endParaRPr lang="ru-RU"/>
        </a:p>
      </dgm:t>
    </dgm:pt>
    <dgm:pt modelId="{BF19EF95-3517-4F55-98A3-EA35891E820E}">
      <dgm:prSet phldrT="[Текст]" custT="1"/>
      <dgm:spPr/>
      <dgm:t>
        <a:bodyPr/>
        <a:lstStyle/>
        <a:p>
          <a:endParaRPr lang="ru-RU" sz="2000" dirty="0"/>
        </a:p>
        <a:p>
          <a:r>
            <a:rPr lang="ru-RU" sz="2000" dirty="0"/>
            <a:t>1. Показатели, характеризующие </a:t>
          </a:r>
          <a:r>
            <a:rPr lang="ru-RU" sz="2000" u="sng" dirty="0"/>
            <a:t>открытость и доступность информации об организации культуры</a:t>
          </a:r>
        </a:p>
        <a:p>
          <a:endParaRPr lang="ru-RU" sz="2000" u="sng" dirty="0"/>
        </a:p>
      </dgm:t>
    </dgm:pt>
    <dgm:pt modelId="{18B96543-517E-459B-8A8B-1A0A80309B37}" type="parTrans" cxnId="{064059EF-39D2-4AF4-B8CD-72B23E6386D0}">
      <dgm:prSet/>
      <dgm:spPr/>
      <dgm:t>
        <a:bodyPr/>
        <a:lstStyle/>
        <a:p>
          <a:endParaRPr lang="ru-RU" sz="2000"/>
        </a:p>
      </dgm:t>
    </dgm:pt>
    <dgm:pt modelId="{83FDEDF6-3A52-4852-8D09-A56A881241E3}" type="sibTrans" cxnId="{064059EF-39D2-4AF4-B8CD-72B23E6386D0}">
      <dgm:prSet/>
      <dgm:spPr/>
      <dgm:t>
        <a:bodyPr/>
        <a:lstStyle/>
        <a:p>
          <a:endParaRPr lang="ru-RU" sz="2000"/>
        </a:p>
      </dgm:t>
    </dgm:pt>
    <dgm:pt modelId="{5C266D8E-89C4-4EFF-A601-EC5738DAE373}">
      <dgm:prSet phldrT="[Текст]" custT="1"/>
      <dgm:spPr/>
      <dgm:t>
        <a:bodyPr/>
        <a:lstStyle/>
        <a:p>
          <a:r>
            <a:rPr lang="ru-RU" sz="2000" dirty="0"/>
            <a:t>2. Показатели, характеризующие </a:t>
          </a:r>
          <a:r>
            <a:rPr lang="ru-RU" sz="2000" u="sng" dirty="0"/>
            <a:t>доступность услуг для инвалидов</a:t>
          </a:r>
        </a:p>
      </dgm:t>
    </dgm:pt>
    <dgm:pt modelId="{0EFCC5EB-6B7E-4C66-A4FA-76AB7287ABDD}" type="parTrans" cxnId="{CBDBD7D6-6401-4DDB-B786-D6FD0B07A417}">
      <dgm:prSet/>
      <dgm:spPr/>
      <dgm:t>
        <a:bodyPr/>
        <a:lstStyle/>
        <a:p>
          <a:endParaRPr lang="ru-RU" sz="2000"/>
        </a:p>
      </dgm:t>
    </dgm:pt>
    <dgm:pt modelId="{69AFE14C-FFDE-44B3-A8BD-DAB25B2899BB}" type="sibTrans" cxnId="{CBDBD7D6-6401-4DDB-B786-D6FD0B07A417}">
      <dgm:prSet/>
      <dgm:spPr/>
      <dgm:t>
        <a:bodyPr/>
        <a:lstStyle/>
        <a:p>
          <a:endParaRPr lang="ru-RU" sz="2000"/>
        </a:p>
      </dgm:t>
    </dgm:pt>
    <dgm:pt modelId="{AF7DF0E1-C83D-4EA1-B092-4165F6DAC3F3}">
      <dgm:prSet phldrT="[Текст]" custT="1"/>
      <dgm:spPr/>
      <dgm:t>
        <a:bodyPr/>
        <a:lstStyle/>
        <a:p>
          <a:endParaRPr lang="ru-RU" sz="2000" dirty="0"/>
        </a:p>
        <a:p>
          <a:r>
            <a:rPr lang="ru-RU" sz="2000" dirty="0"/>
            <a:t>4. . Показатели, характеризующие доброжелательность, вежливость работников организации культуры</a:t>
          </a:r>
        </a:p>
        <a:p>
          <a:endParaRPr lang="ru-RU" sz="2000" dirty="0"/>
        </a:p>
      </dgm:t>
    </dgm:pt>
    <dgm:pt modelId="{5FF13ECC-426F-42A7-8E27-2E4F0BDE3E1A}" type="parTrans" cxnId="{6C25F7B9-38AA-45DC-A20D-A32B1F3F588D}">
      <dgm:prSet/>
      <dgm:spPr/>
      <dgm:t>
        <a:bodyPr/>
        <a:lstStyle/>
        <a:p>
          <a:endParaRPr lang="ru-RU" sz="2000"/>
        </a:p>
      </dgm:t>
    </dgm:pt>
    <dgm:pt modelId="{3C52BC19-DF1C-4CD8-ABF1-17AB4EEDB82C}" type="sibTrans" cxnId="{6C25F7B9-38AA-45DC-A20D-A32B1F3F588D}">
      <dgm:prSet/>
      <dgm:spPr/>
      <dgm:t>
        <a:bodyPr/>
        <a:lstStyle/>
        <a:p>
          <a:endParaRPr lang="ru-RU" sz="2000"/>
        </a:p>
      </dgm:t>
    </dgm:pt>
    <dgm:pt modelId="{BA4EB070-897F-4023-A85C-90FAFCBF6021}">
      <dgm:prSet phldrT="[Текст]" custT="1"/>
      <dgm:spPr/>
      <dgm:t>
        <a:bodyPr/>
        <a:lstStyle/>
        <a:p>
          <a:r>
            <a:rPr lang="ru-RU" sz="2000" dirty="0"/>
            <a:t> 5. Показатели, характеризующие </a:t>
          </a:r>
          <a:r>
            <a:rPr lang="ru-RU" sz="2000" u="sng" dirty="0"/>
            <a:t>удовлетворенность условиями оказания услуг</a:t>
          </a:r>
        </a:p>
      </dgm:t>
    </dgm:pt>
    <dgm:pt modelId="{3E37EEE0-8E18-4472-A104-6BECED7B8D34}" type="parTrans" cxnId="{06A23681-4EF2-4C0E-9EB0-269584EA6150}">
      <dgm:prSet/>
      <dgm:spPr/>
      <dgm:t>
        <a:bodyPr/>
        <a:lstStyle/>
        <a:p>
          <a:endParaRPr lang="ru-RU" sz="2000"/>
        </a:p>
      </dgm:t>
    </dgm:pt>
    <dgm:pt modelId="{0835623C-CEA7-4D0C-A254-ADB8148DE2A2}" type="sibTrans" cxnId="{06A23681-4EF2-4C0E-9EB0-269584EA6150}">
      <dgm:prSet/>
      <dgm:spPr/>
      <dgm:t>
        <a:bodyPr/>
        <a:lstStyle/>
        <a:p>
          <a:endParaRPr lang="ru-RU" sz="2000"/>
        </a:p>
      </dgm:t>
    </dgm:pt>
    <dgm:pt modelId="{0DE79ED1-CCFE-425F-890F-F719A17FDF99}">
      <dgm:prSet phldrT="[Текст]" custT="1"/>
      <dgm:spPr/>
      <dgm:t>
        <a:bodyPr/>
        <a:lstStyle/>
        <a:p>
          <a:r>
            <a:rPr lang="ru-RU" sz="2000" dirty="0"/>
            <a:t>3. Показатели, характеризующие </a:t>
          </a:r>
          <a:r>
            <a:rPr lang="ru-RU" sz="2000" u="sng" dirty="0"/>
            <a:t>комфортность условий предоставления услуг</a:t>
          </a:r>
          <a:endParaRPr lang="ru-RU" sz="2000" dirty="0"/>
        </a:p>
      </dgm:t>
    </dgm:pt>
    <dgm:pt modelId="{76657EB9-512E-4E1F-9B3D-8FFCA4D675D1}" type="parTrans" cxnId="{6F8EA0F8-7357-4896-86D1-30DF5737A8BD}">
      <dgm:prSet/>
      <dgm:spPr/>
      <dgm:t>
        <a:bodyPr/>
        <a:lstStyle/>
        <a:p>
          <a:endParaRPr lang="ru-RU"/>
        </a:p>
      </dgm:t>
    </dgm:pt>
    <dgm:pt modelId="{06C964B3-601C-4D78-94C7-7956A53954CA}" type="sibTrans" cxnId="{6F8EA0F8-7357-4896-86D1-30DF5737A8BD}">
      <dgm:prSet/>
      <dgm:spPr/>
      <dgm:t>
        <a:bodyPr/>
        <a:lstStyle/>
        <a:p>
          <a:endParaRPr lang="ru-RU"/>
        </a:p>
      </dgm:t>
    </dgm:pt>
    <dgm:pt modelId="{05D25D57-0FEC-41BE-A7CA-BEED08D2BF6E}" type="pres">
      <dgm:prSet presAssocID="{C8C96526-C03F-4CEA-AF24-A3241C37163E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14250E0-A070-40C2-9AEA-2FCF606CD2BB}" type="pres">
      <dgm:prSet presAssocID="{BF19EF95-3517-4F55-98A3-EA35891E820E}" presName="parentLin" presStyleCnt="0"/>
      <dgm:spPr/>
    </dgm:pt>
    <dgm:pt modelId="{8FA562FA-EF63-448F-88A2-14FCC029627F}" type="pres">
      <dgm:prSet presAssocID="{BF19EF95-3517-4F55-98A3-EA35891E820E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BBF7E485-EAEF-46A7-BDE0-6CC75B26E570}" type="pres">
      <dgm:prSet presAssocID="{BF19EF95-3517-4F55-98A3-EA35891E820E}" presName="parentText" presStyleLbl="node1" presStyleIdx="0" presStyleCnt="5" custScaleX="142997" custScaleY="23833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AB3E5C-DCB9-4CCC-942C-6B748B589F77}" type="pres">
      <dgm:prSet presAssocID="{BF19EF95-3517-4F55-98A3-EA35891E820E}" presName="negativeSpace" presStyleCnt="0"/>
      <dgm:spPr/>
    </dgm:pt>
    <dgm:pt modelId="{AB76E6CE-BCEC-4DB3-8C2D-A3D18D98F949}" type="pres">
      <dgm:prSet presAssocID="{BF19EF95-3517-4F55-98A3-EA35891E820E}" presName="childText" presStyleLbl="conFgAcc1" presStyleIdx="0" presStyleCnt="5">
        <dgm:presLayoutVars>
          <dgm:bulletEnabled val="1"/>
        </dgm:presLayoutVars>
      </dgm:prSet>
      <dgm:spPr/>
    </dgm:pt>
    <dgm:pt modelId="{6B86C418-3829-463D-AA01-9CA35A447FBC}" type="pres">
      <dgm:prSet presAssocID="{83FDEDF6-3A52-4852-8D09-A56A881241E3}" presName="spaceBetweenRectangles" presStyleCnt="0"/>
      <dgm:spPr/>
    </dgm:pt>
    <dgm:pt modelId="{4095499F-3F5E-48E7-AF17-E36E5D1F9404}" type="pres">
      <dgm:prSet presAssocID="{5C266D8E-89C4-4EFF-A601-EC5738DAE373}" presName="parentLin" presStyleCnt="0"/>
      <dgm:spPr/>
    </dgm:pt>
    <dgm:pt modelId="{76F1C1DB-692D-42A3-A41F-5427C0969C8E}" type="pres">
      <dgm:prSet presAssocID="{5C266D8E-89C4-4EFF-A601-EC5738DAE373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0C9B976C-4A95-41EC-A36C-40D5ED358730}" type="pres">
      <dgm:prSet presAssocID="{5C266D8E-89C4-4EFF-A601-EC5738DAE373}" presName="parentText" presStyleLbl="node1" presStyleIdx="1" presStyleCnt="5" custScaleX="142857" custScaleY="19053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F343C1D-A470-4ADC-AEDE-0C25545ECF6C}" type="pres">
      <dgm:prSet presAssocID="{5C266D8E-89C4-4EFF-A601-EC5738DAE373}" presName="negativeSpace" presStyleCnt="0"/>
      <dgm:spPr/>
    </dgm:pt>
    <dgm:pt modelId="{DA8DCE80-7FD4-4467-9CDA-EF391666E436}" type="pres">
      <dgm:prSet presAssocID="{5C266D8E-89C4-4EFF-A601-EC5738DAE373}" presName="childText" presStyleLbl="conFgAcc1" presStyleIdx="1" presStyleCnt="5">
        <dgm:presLayoutVars>
          <dgm:bulletEnabled val="1"/>
        </dgm:presLayoutVars>
      </dgm:prSet>
      <dgm:spPr/>
    </dgm:pt>
    <dgm:pt modelId="{11AC7ACC-F592-4E32-876C-D2614BE9D6A5}" type="pres">
      <dgm:prSet presAssocID="{69AFE14C-FFDE-44B3-A8BD-DAB25B2899BB}" presName="spaceBetweenRectangles" presStyleCnt="0"/>
      <dgm:spPr/>
    </dgm:pt>
    <dgm:pt modelId="{23BFBE3F-B2C6-4C69-AA8F-1AD648F75DAF}" type="pres">
      <dgm:prSet presAssocID="{0DE79ED1-CCFE-425F-890F-F719A17FDF99}" presName="parentLin" presStyleCnt="0"/>
      <dgm:spPr/>
    </dgm:pt>
    <dgm:pt modelId="{8455DD33-F262-4AED-8A15-EA85FA80D9AA}" type="pres">
      <dgm:prSet presAssocID="{0DE79ED1-CCFE-425F-890F-F719A17FDF99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E1A8F8BF-F865-4488-9D49-8E5914682511}" type="pres">
      <dgm:prSet presAssocID="{0DE79ED1-CCFE-425F-890F-F719A17FDF99}" presName="parentText" presStyleLbl="node1" presStyleIdx="2" presStyleCnt="5" custScaleX="137488" custScaleY="25581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521DD48-813E-4E28-871B-7B0CD31A8095}" type="pres">
      <dgm:prSet presAssocID="{0DE79ED1-CCFE-425F-890F-F719A17FDF99}" presName="negativeSpace" presStyleCnt="0"/>
      <dgm:spPr/>
    </dgm:pt>
    <dgm:pt modelId="{B62A625A-E886-47E4-B5CC-DFC3D5F3DB26}" type="pres">
      <dgm:prSet presAssocID="{0DE79ED1-CCFE-425F-890F-F719A17FDF99}" presName="childText" presStyleLbl="conFgAcc1" presStyleIdx="2" presStyleCnt="5">
        <dgm:presLayoutVars>
          <dgm:bulletEnabled val="1"/>
        </dgm:presLayoutVars>
      </dgm:prSet>
      <dgm:spPr/>
    </dgm:pt>
    <dgm:pt modelId="{4E3B6355-B54A-446D-A521-F001112A8E46}" type="pres">
      <dgm:prSet presAssocID="{06C964B3-601C-4D78-94C7-7956A53954CA}" presName="spaceBetweenRectangles" presStyleCnt="0"/>
      <dgm:spPr/>
    </dgm:pt>
    <dgm:pt modelId="{E388C801-D758-4098-9577-B905F9C4AA61}" type="pres">
      <dgm:prSet presAssocID="{AF7DF0E1-C83D-4EA1-B092-4165F6DAC3F3}" presName="parentLin" presStyleCnt="0"/>
      <dgm:spPr/>
    </dgm:pt>
    <dgm:pt modelId="{2860632B-F15D-447E-8100-4D5161871A28}" type="pres">
      <dgm:prSet presAssocID="{AF7DF0E1-C83D-4EA1-B092-4165F6DAC3F3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FC6940CE-8C6B-4B28-9376-C733812D2ABF}" type="pres">
      <dgm:prSet presAssocID="{AF7DF0E1-C83D-4EA1-B092-4165F6DAC3F3}" presName="parentText" presStyleLbl="node1" presStyleIdx="3" presStyleCnt="5" custScaleX="142857" custScaleY="21084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AE23D55-2038-4272-99FA-97D933F5B12D}" type="pres">
      <dgm:prSet presAssocID="{AF7DF0E1-C83D-4EA1-B092-4165F6DAC3F3}" presName="negativeSpace" presStyleCnt="0"/>
      <dgm:spPr/>
    </dgm:pt>
    <dgm:pt modelId="{3315E85A-2206-49FC-A1EF-D0C3D0BA4FC3}" type="pres">
      <dgm:prSet presAssocID="{AF7DF0E1-C83D-4EA1-B092-4165F6DAC3F3}" presName="childText" presStyleLbl="conFgAcc1" presStyleIdx="3" presStyleCnt="5">
        <dgm:presLayoutVars>
          <dgm:bulletEnabled val="1"/>
        </dgm:presLayoutVars>
      </dgm:prSet>
      <dgm:spPr/>
    </dgm:pt>
    <dgm:pt modelId="{B389807A-88A7-4EB3-BBD2-E8DE0A052EEA}" type="pres">
      <dgm:prSet presAssocID="{3C52BC19-DF1C-4CD8-ABF1-17AB4EEDB82C}" presName="spaceBetweenRectangles" presStyleCnt="0"/>
      <dgm:spPr/>
    </dgm:pt>
    <dgm:pt modelId="{90E6211F-BA98-43E8-9517-6C20F9C1C45C}" type="pres">
      <dgm:prSet presAssocID="{BA4EB070-897F-4023-A85C-90FAFCBF6021}" presName="parentLin" presStyleCnt="0"/>
      <dgm:spPr/>
    </dgm:pt>
    <dgm:pt modelId="{AE54B4F9-74F6-4558-B435-75CE205C2A47}" type="pres">
      <dgm:prSet presAssocID="{BA4EB070-897F-4023-A85C-90FAFCBF6021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0AE1B760-6ECF-4802-8E07-C1573C0665D3}" type="pres">
      <dgm:prSet presAssocID="{BA4EB070-897F-4023-A85C-90FAFCBF6021}" presName="parentText" presStyleLbl="node1" presStyleIdx="4" presStyleCnt="5" custScaleX="142857" custScaleY="20662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4CDCF72-D4A7-4A31-B911-94DB78DBEC69}" type="pres">
      <dgm:prSet presAssocID="{BA4EB070-897F-4023-A85C-90FAFCBF6021}" presName="negativeSpace" presStyleCnt="0"/>
      <dgm:spPr/>
    </dgm:pt>
    <dgm:pt modelId="{B2E38052-C386-4C18-ACE1-4705DBB92526}" type="pres">
      <dgm:prSet presAssocID="{BA4EB070-897F-4023-A85C-90FAFCBF6021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FA9F38E2-33BE-46BF-8F1F-B2DDD4AC70BA}" type="presOf" srcId="{BA4EB070-897F-4023-A85C-90FAFCBF6021}" destId="{0AE1B760-6ECF-4802-8E07-C1573C0665D3}" srcOrd="1" destOrd="0" presId="urn:microsoft.com/office/officeart/2005/8/layout/list1"/>
    <dgm:cxn modelId="{065B3249-6FB8-4EBD-BDE7-DBC708722385}" type="presOf" srcId="{0DE79ED1-CCFE-425F-890F-F719A17FDF99}" destId="{E1A8F8BF-F865-4488-9D49-8E5914682511}" srcOrd="1" destOrd="0" presId="urn:microsoft.com/office/officeart/2005/8/layout/list1"/>
    <dgm:cxn modelId="{6F8EA0F8-7357-4896-86D1-30DF5737A8BD}" srcId="{C8C96526-C03F-4CEA-AF24-A3241C37163E}" destId="{0DE79ED1-CCFE-425F-890F-F719A17FDF99}" srcOrd="2" destOrd="0" parTransId="{76657EB9-512E-4E1F-9B3D-8FFCA4D675D1}" sibTransId="{06C964B3-601C-4D78-94C7-7956A53954CA}"/>
    <dgm:cxn modelId="{F1893636-2C57-4E76-82F3-CD0943386775}" type="presOf" srcId="{AF7DF0E1-C83D-4EA1-B092-4165F6DAC3F3}" destId="{FC6940CE-8C6B-4B28-9376-C733812D2ABF}" srcOrd="1" destOrd="0" presId="urn:microsoft.com/office/officeart/2005/8/layout/list1"/>
    <dgm:cxn modelId="{92CC0C8F-7E4A-4DF3-9B57-98D7A6BB0F57}" type="presOf" srcId="{0DE79ED1-CCFE-425F-890F-F719A17FDF99}" destId="{8455DD33-F262-4AED-8A15-EA85FA80D9AA}" srcOrd="0" destOrd="0" presId="urn:microsoft.com/office/officeart/2005/8/layout/list1"/>
    <dgm:cxn modelId="{0179BD39-2E13-4A82-BB8E-E9DDC444D9CC}" type="presOf" srcId="{5C266D8E-89C4-4EFF-A601-EC5738DAE373}" destId="{0C9B976C-4A95-41EC-A36C-40D5ED358730}" srcOrd="1" destOrd="0" presId="urn:microsoft.com/office/officeart/2005/8/layout/list1"/>
    <dgm:cxn modelId="{E981E537-6849-4238-A3A5-70C5BC05CF32}" type="presOf" srcId="{BF19EF95-3517-4F55-98A3-EA35891E820E}" destId="{BBF7E485-EAEF-46A7-BDE0-6CC75B26E570}" srcOrd="1" destOrd="0" presId="urn:microsoft.com/office/officeart/2005/8/layout/list1"/>
    <dgm:cxn modelId="{D9FF7C50-3EFB-4893-8C94-C1C018481286}" type="presOf" srcId="{C8C96526-C03F-4CEA-AF24-A3241C37163E}" destId="{05D25D57-0FEC-41BE-A7CA-BEED08D2BF6E}" srcOrd="0" destOrd="0" presId="urn:microsoft.com/office/officeart/2005/8/layout/list1"/>
    <dgm:cxn modelId="{06A23681-4EF2-4C0E-9EB0-269584EA6150}" srcId="{C8C96526-C03F-4CEA-AF24-A3241C37163E}" destId="{BA4EB070-897F-4023-A85C-90FAFCBF6021}" srcOrd="4" destOrd="0" parTransId="{3E37EEE0-8E18-4472-A104-6BECED7B8D34}" sibTransId="{0835623C-CEA7-4D0C-A254-ADB8148DE2A2}"/>
    <dgm:cxn modelId="{CBDBD7D6-6401-4DDB-B786-D6FD0B07A417}" srcId="{C8C96526-C03F-4CEA-AF24-A3241C37163E}" destId="{5C266D8E-89C4-4EFF-A601-EC5738DAE373}" srcOrd="1" destOrd="0" parTransId="{0EFCC5EB-6B7E-4C66-A4FA-76AB7287ABDD}" sibTransId="{69AFE14C-FFDE-44B3-A8BD-DAB25B2899BB}"/>
    <dgm:cxn modelId="{A0B50AD1-3DB4-4300-BFE4-5F9DE8BB4A9B}" type="presOf" srcId="{AF7DF0E1-C83D-4EA1-B092-4165F6DAC3F3}" destId="{2860632B-F15D-447E-8100-4D5161871A28}" srcOrd="0" destOrd="0" presId="urn:microsoft.com/office/officeart/2005/8/layout/list1"/>
    <dgm:cxn modelId="{5531BA6F-8F30-4F87-90E3-43CD83D7E301}" type="presOf" srcId="{BA4EB070-897F-4023-A85C-90FAFCBF6021}" destId="{AE54B4F9-74F6-4558-B435-75CE205C2A47}" srcOrd="0" destOrd="0" presId="urn:microsoft.com/office/officeart/2005/8/layout/list1"/>
    <dgm:cxn modelId="{F33051E8-B7A2-4C28-83FC-DEC5B93A6850}" type="presOf" srcId="{BF19EF95-3517-4F55-98A3-EA35891E820E}" destId="{8FA562FA-EF63-448F-88A2-14FCC029627F}" srcOrd="0" destOrd="0" presId="urn:microsoft.com/office/officeart/2005/8/layout/list1"/>
    <dgm:cxn modelId="{064059EF-39D2-4AF4-B8CD-72B23E6386D0}" srcId="{C8C96526-C03F-4CEA-AF24-A3241C37163E}" destId="{BF19EF95-3517-4F55-98A3-EA35891E820E}" srcOrd="0" destOrd="0" parTransId="{18B96543-517E-459B-8A8B-1A0A80309B37}" sibTransId="{83FDEDF6-3A52-4852-8D09-A56A881241E3}"/>
    <dgm:cxn modelId="{587AE59B-760F-4542-A200-C0161D422180}" type="presOf" srcId="{5C266D8E-89C4-4EFF-A601-EC5738DAE373}" destId="{76F1C1DB-692D-42A3-A41F-5427C0969C8E}" srcOrd="0" destOrd="0" presId="urn:microsoft.com/office/officeart/2005/8/layout/list1"/>
    <dgm:cxn modelId="{6C25F7B9-38AA-45DC-A20D-A32B1F3F588D}" srcId="{C8C96526-C03F-4CEA-AF24-A3241C37163E}" destId="{AF7DF0E1-C83D-4EA1-B092-4165F6DAC3F3}" srcOrd="3" destOrd="0" parTransId="{5FF13ECC-426F-42A7-8E27-2E4F0BDE3E1A}" sibTransId="{3C52BC19-DF1C-4CD8-ABF1-17AB4EEDB82C}"/>
    <dgm:cxn modelId="{B1538EBF-090C-49C0-95EA-59C368CFE246}" type="presParOf" srcId="{05D25D57-0FEC-41BE-A7CA-BEED08D2BF6E}" destId="{314250E0-A070-40C2-9AEA-2FCF606CD2BB}" srcOrd="0" destOrd="0" presId="urn:microsoft.com/office/officeart/2005/8/layout/list1"/>
    <dgm:cxn modelId="{493A9101-6F13-4DA1-AC46-21ED27E1979D}" type="presParOf" srcId="{314250E0-A070-40C2-9AEA-2FCF606CD2BB}" destId="{8FA562FA-EF63-448F-88A2-14FCC029627F}" srcOrd="0" destOrd="0" presId="urn:microsoft.com/office/officeart/2005/8/layout/list1"/>
    <dgm:cxn modelId="{C48C322A-213D-42C4-8C9D-6AF256D482BC}" type="presParOf" srcId="{314250E0-A070-40C2-9AEA-2FCF606CD2BB}" destId="{BBF7E485-EAEF-46A7-BDE0-6CC75B26E570}" srcOrd="1" destOrd="0" presId="urn:microsoft.com/office/officeart/2005/8/layout/list1"/>
    <dgm:cxn modelId="{9279868F-BAC4-4929-9CB4-9479FF7D2CD4}" type="presParOf" srcId="{05D25D57-0FEC-41BE-A7CA-BEED08D2BF6E}" destId="{17AB3E5C-DCB9-4CCC-942C-6B748B589F77}" srcOrd="1" destOrd="0" presId="urn:microsoft.com/office/officeart/2005/8/layout/list1"/>
    <dgm:cxn modelId="{5E8661BA-D1FF-4872-B5AC-DA949563F250}" type="presParOf" srcId="{05D25D57-0FEC-41BE-A7CA-BEED08D2BF6E}" destId="{AB76E6CE-BCEC-4DB3-8C2D-A3D18D98F949}" srcOrd="2" destOrd="0" presId="urn:microsoft.com/office/officeart/2005/8/layout/list1"/>
    <dgm:cxn modelId="{BC76CA9A-A5D9-4710-9F2A-528782CFCDCF}" type="presParOf" srcId="{05D25D57-0FEC-41BE-A7CA-BEED08D2BF6E}" destId="{6B86C418-3829-463D-AA01-9CA35A447FBC}" srcOrd="3" destOrd="0" presId="urn:microsoft.com/office/officeart/2005/8/layout/list1"/>
    <dgm:cxn modelId="{A8A24BF8-C365-41D1-A2DE-50EB6F9FCED4}" type="presParOf" srcId="{05D25D57-0FEC-41BE-A7CA-BEED08D2BF6E}" destId="{4095499F-3F5E-48E7-AF17-E36E5D1F9404}" srcOrd="4" destOrd="0" presId="urn:microsoft.com/office/officeart/2005/8/layout/list1"/>
    <dgm:cxn modelId="{E5BDE54A-97AD-4942-B1AE-BE4026629C15}" type="presParOf" srcId="{4095499F-3F5E-48E7-AF17-E36E5D1F9404}" destId="{76F1C1DB-692D-42A3-A41F-5427C0969C8E}" srcOrd="0" destOrd="0" presId="urn:microsoft.com/office/officeart/2005/8/layout/list1"/>
    <dgm:cxn modelId="{1D485C43-3B1A-404F-B1E2-4975D02C06F7}" type="presParOf" srcId="{4095499F-3F5E-48E7-AF17-E36E5D1F9404}" destId="{0C9B976C-4A95-41EC-A36C-40D5ED358730}" srcOrd="1" destOrd="0" presId="urn:microsoft.com/office/officeart/2005/8/layout/list1"/>
    <dgm:cxn modelId="{5605B9D4-813F-4206-9D30-1915AFB14A95}" type="presParOf" srcId="{05D25D57-0FEC-41BE-A7CA-BEED08D2BF6E}" destId="{CF343C1D-A470-4ADC-AEDE-0C25545ECF6C}" srcOrd="5" destOrd="0" presId="urn:microsoft.com/office/officeart/2005/8/layout/list1"/>
    <dgm:cxn modelId="{A2C6162D-9280-4322-9790-EE6AB7AB0147}" type="presParOf" srcId="{05D25D57-0FEC-41BE-A7CA-BEED08D2BF6E}" destId="{DA8DCE80-7FD4-4467-9CDA-EF391666E436}" srcOrd="6" destOrd="0" presId="urn:microsoft.com/office/officeart/2005/8/layout/list1"/>
    <dgm:cxn modelId="{02394352-B84A-47D2-B085-7E189E86A884}" type="presParOf" srcId="{05D25D57-0FEC-41BE-A7CA-BEED08D2BF6E}" destId="{11AC7ACC-F592-4E32-876C-D2614BE9D6A5}" srcOrd="7" destOrd="0" presId="urn:microsoft.com/office/officeart/2005/8/layout/list1"/>
    <dgm:cxn modelId="{FCDA72A8-BCDF-4187-9609-C872D70E18F8}" type="presParOf" srcId="{05D25D57-0FEC-41BE-A7CA-BEED08D2BF6E}" destId="{23BFBE3F-B2C6-4C69-AA8F-1AD648F75DAF}" srcOrd="8" destOrd="0" presId="urn:microsoft.com/office/officeart/2005/8/layout/list1"/>
    <dgm:cxn modelId="{834BCA22-E724-45B1-BEA6-90A5D9B6EC85}" type="presParOf" srcId="{23BFBE3F-B2C6-4C69-AA8F-1AD648F75DAF}" destId="{8455DD33-F262-4AED-8A15-EA85FA80D9AA}" srcOrd="0" destOrd="0" presId="urn:microsoft.com/office/officeart/2005/8/layout/list1"/>
    <dgm:cxn modelId="{BC623E71-3B71-4C06-9ECC-DE5FE3A7701B}" type="presParOf" srcId="{23BFBE3F-B2C6-4C69-AA8F-1AD648F75DAF}" destId="{E1A8F8BF-F865-4488-9D49-8E5914682511}" srcOrd="1" destOrd="0" presId="urn:microsoft.com/office/officeart/2005/8/layout/list1"/>
    <dgm:cxn modelId="{85012203-E792-4AA8-8B49-64A020DBB435}" type="presParOf" srcId="{05D25D57-0FEC-41BE-A7CA-BEED08D2BF6E}" destId="{2521DD48-813E-4E28-871B-7B0CD31A8095}" srcOrd="9" destOrd="0" presId="urn:microsoft.com/office/officeart/2005/8/layout/list1"/>
    <dgm:cxn modelId="{A2D638A9-26CD-43D5-8020-DC9455094D46}" type="presParOf" srcId="{05D25D57-0FEC-41BE-A7CA-BEED08D2BF6E}" destId="{B62A625A-E886-47E4-B5CC-DFC3D5F3DB26}" srcOrd="10" destOrd="0" presId="urn:microsoft.com/office/officeart/2005/8/layout/list1"/>
    <dgm:cxn modelId="{E7F67115-0982-4582-BE88-246D42B416E7}" type="presParOf" srcId="{05D25D57-0FEC-41BE-A7CA-BEED08D2BF6E}" destId="{4E3B6355-B54A-446D-A521-F001112A8E46}" srcOrd="11" destOrd="0" presId="urn:microsoft.com/office/officeart/2005/8/layout/list1"/>
    <dgm:cxn modelId="{046AE50E-89EA-437C-A79F-D17EB367309A}" type="presParOf" srcId="{05D25D57-0FEC-41BE-A7CA-BEED08D2BF6E}" destId="{E388C801-D758-4098-9577-B905F9C4AA61}" srcOrd="12" destOrd="0" presId="urn:microsoft.com/office/officeart/2005/8/layout/list1"/>
    <dgm:cxn modelId="{7BEAA5DC-89B2-4404-8189-064E770FF0E4}" type="presParOf" srcId="{E388C801-D758-4098-9577-B905F9C4AA61}" destId="{2860632B-F15D-447E-8100-4D5161871A28}" srcOrd="0" destOrd="0" presId="urn:microsoft.com/office/officeart/2005/8/layout/list1"/>
    <dgm:cxn modelId="{5498E49E-A0CB-4EFD-8ABA-BDB1105DBE3D}" type="presParOf" srcId="{E388C801-D758-4098-9577-B905F9C4AA61}" destId="{FC6940CE-8C6B-4B28-9376-C733812D2ABF}" srcOrd="1" destOrd="0" presId="urn:microsoft.com/office/officeart/2005/8/layout/list1"/>
    <dgm:cxn modelId="{473C48CB-324E-49A0-8DD0-720D3B42280D}" type="presParOf" srcId="{05D25D57-0FEC-41BE-A7CA-BEED08D2BF6E}" destId="{4AE23D55-2038-4272-99FA-97D933F5B12D}" srcOrd="13" destOrd="0" presId="urn:microsoft.com/office/officeart/2005/8/layout/list1"/>
    <dgm:cxn modelId="{C9D320DB-7BA2-4763-BA58-59643C7F3006}" type="presParOf" srcId="{05D25D57-0FEC-41BE-A7CA-BEED08D2BF6E}" destId="{3315E85A-2206-49FC-A1EF-D0C3D0BA4FC3}" srcOrd="14" destOrd="0" presId="urn:microsoft.com/office/officeart/2005/8/layout/list1"/>
    <dgm:cxn modelId="{E475E117-158C-4096-B8EC-CAD8A09F0F0A}" type="presParOf" srcId="{05D25D57-0FEC-41BE-A7CA-BEED08D2BF6E}" destId="{B389807A-88A7-4EB3-BBD2-E8DE0A052EEA}" srcOrd="15" destOrd="0" presId="urn:microsoft.com/office/officeart/2005/8/layout/list1"/>
    <dgm:cxn modelId="{AF4C6150-41AE-4668-BCA2-C3C7B178E417}" type="presParOf" srcId="{05D25D57-0FEC-41BE-A7CA-BEED08D2BF6E}" destId="{90E6211F-BA98-43E8-9517-6C20F9C1C45C}" srcOrd="16" destOrd="0" presId="urn:microsoft.com/office/officeart/2005/8/layout/list1"/>
    <dgm:cxn modelId="{1F8EFBE7-FDB8-4A88-A485-F494C0F91B41}" type="presParOf" srcId="{90E6211F-BA98-43E8-9517-6C20F9C1C45C}" destId="{AE54B4F9-74F6-4558-B435-75CE205C2A47}" srcOrd="0" destOrd="0" presId="urn:microsoft.com/office/officeart/2005/8/layout/list1"/>
    <dgm:cxn modelId="{6B9E5EB3-7C3C-4A29-9317-0CE8DC63C674}" type="presParOf" srcId="{90E6211F-BA98-43E8-9517-6C20F9C1C45C}" destId="{0AE1B760-6ECF-4802-8E07-C1573C0665D3}" srcOrd="1" destOrd="0" presId="urn:microsoft.com/office/officeart/2005/8/layout/list1"/>
    <dgm:cxn modelId="{4AA0F6A9-9EAB-4413-8296-82A22A5BF5A0}" type="presParOf" srcId="{05D25D57-0FEC-41BE-A7CA-BEED08D2BF6E}" destId="{F4CDCF72-D4A7-4A31-B911-94DB78DBEC69}" srcOrd="17" destOrd="0" presId="urn:microsoft.com/office/officeart/2005/8/layout/list1"/>
    <dgm:cxn modelId="{DDB55743-2478-4F42-9A02-DD4DA2FAA905}" type="presParOf" srcId="{05D25D57-0FEC-41BE-A7CA-BEED08D2BF6E}" destId="{B2E38052-C386-4C18-ACE1-4705DBB92526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ts val="600"/>
            </a:spcBef>
          </a:pPr>
          <a:r>
            <a:rPr lang="ru-RU" sz="1500" b="1" dirty="0">
              <a:solidFill>
                <a:schemeClr val="tx1"/>
              </a:solidFill>
            </a:rPr>
            <a:t>1.1. Соответствие информации о деятельности организации, размещенной на общедоступных информационных ресурсах, ее содержанию и порядку (форме) размещения, установленным нормативными правовыми актами:</a:t>
          </a:r>
        </a:p>
        <a:p>
          <a:pPr algn="l" rtl="0">
            <a:spcBef>
              <a:spcPct val="0"/>
            </a:spcBef>
          </a:pPr>
          <a:r>
            <a:rPr lang="ru-RU" sz="1500" dirty="0"/>
            <a:t>–</a:t>
          </a:r>
          <a:r>
            <a:rPr lang="ru-RU" sz="1400" dirty="0">
              <a:solidFill>
                <a:schemeClr val="tx1"/>
              </a:solidFill>
            </a:rPr>
            <a:t> на информационных стендах в помещении организации;</a:t>
          </a:r>
        </a:p>
        <a:p>
          <a:r>
            <a:rPr lang="ru-RU" sz="1400" dirty="0">
              <a:solidFill>
                <a:schemeClr val="tx1"/>
              </a:solidFill>
            </a:rPr>
            <a:t>- на официальном сайте организации в информационно-телекоммуникационной сети «Интернет»</a:t>
          </a: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</a:pPr>
          <a:endParaRPr lang="ru-RU" sz="1400" dirty="0">
            <a:solidFill>
              <a:schemeClr val="tx1"/>
            </a:solidFill>
          </a:endParaRP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rtl="0"/>
          <a:endParaRPr lang="ru-RU" sz="1200" b="1" dirty="0">
            <a:solidFill>
              <a:schemeClr val="tx1"/>
            </a:solidFill>
          </a:endParaRPr>
        </a:p>
        <a:p>
          <a:pPr marL="36000" rtl="0"/>
          <a:endParaRPr lang="ru-RU" sz="1200" b="1" dirty="0">
            <a:solidFill>
              <a:schemeClr val="tx1"/>
            </a:solidFill>
          </a:endParaRPr>
        </a:p>
        <a:p>
          <a:pPr marL="36000" rtl="0"/>
          <a:endParaRPr lang="ru-RU" sz="1200" b="1" dirty="0">
            <a:solidFill>
              <a:schemeClr val="tx1"/>
            </a:solidFill>
          </a:endParaRPr>
        </a:p>
        <a:p>
          <a:pPr marL="36000" rtl="0"/>
          <a:r>
            <a:rPr lang="ru-RU" sz="1300" b="1" dirty="0">
              <a:solidFill>
                <a:schemeClr val="tx1"/>
              </a:solidFill>
            </a:rPr>
            <a:t>1.2. Наличие на официальном сайте организации (учреждения) информации о дистанционных способах обратной связи и взаимодействия с получателями услуг и их функционирование: </a:t>
          </a:r>
        </a:p>
        <a:p>
          <a:pPr marL="36000" rtl="0"/>
          <a:r>
            <a:rPr lang="ru-RU" sz="1300" b="0" dirty="0">
              <a:solidFill>
                <a:schemeClr val="tx1"/>
              </a:solidFill>
            </a:rPr>
            <a:t>- телефона;</a:t>
          </a:r>
        </a:p>
        <a:p>
          <a:r>
            <a:rPr lang="ru-RU" sz="1300" b="0" dirty="0">
              <a:solidFill>
                <a:schemeClr val="tx1"/>
              </a:solidFill>
            </a:rPr>
            <a:t>- электронной почты;</a:t>
          </a:r>
        </a:p>
        <a:p>
          <a:r>
            <a:rPr lang="ru-RU" sz="1300" b="0" dirty="0">
              <a:solidFill>
                <a:schemeClr val="tx1"/>
              </a:solidFill>
            </a:rPr>
            <a:t>- электронных сервисов (форма для подачи электронного обращения, получение консультации по оказываемым услугам, раздел «Часто задаваемые вопросы»);</a:t>
          </a:r>
        </a:p>
        <a:p>
          <a:r>
            <a:rPr lang="ru-RU" sz="1300" b="0" dirty="0">
              <a:solidFill>
                <a:schemeClr val="tx1"/>
              </a:solidFill>
            </a:rPr>
            <a:t>- технической возможности выражения получателями услуг мнения о качестве оказания услуг (наличие анкеты для опроса граждан или гиперссылки на нее)</a:t>
          </a:r>
        </a:p>
        <a:p>
          <a:pPr marL="36000" rtl="0"/>
          <a:endParaRPr lang="ru-RU" sz="1200" b="0" dirty="0">
            <a:solidFill>
              <a:schemeClr val="tx1"/>
            </a:solidFill>
          </a:endParaRPr>
        </a:p>
        <a:p>
          <a:pPr rtl="0"/>
          <a:endParaRPr lang="ru-RU" sz="1200" b="1" dirty="0">
            <a:solidFill>
              <a:schemeClr val="tx1"/>
            </a:solidFill>
          </a:endParaRPr>
        </a:p>
        <a:p>
          <a:pPr rtl="0"/>
          <a:endParaRPr lang="ru-RU" sz="1200" b="1" dirty="0">
            <a:solidFill>
              <a:schemeClr val="tx1"/>
            </a:solidFill>
          </a:endParaRPr>
        </a:p>
        <a:p>
          <a:pPr rtl="0"/>
          <a:endParaRPr lang="ru-RU" sz="1200" b="1" dirty="0">
            <a:solidFill>
              <a:schemeClr val="tx1"/>
            </a:solidFill>
          </a:endParaRPr>
        </a:p>
        <a:p>
          <a:pPr rtl="0"/>
          <a:endParaRPr lang="ru-RU" sz="1200" b="1" dirty="0">
            <a:solidFill>
              <a:schemeClr val="tx1"/>
            </a:solidFill>
          </a:endParaRPr>
        </a:p>
        <a:p>
          <a:pPr rtl="0"/>
          <a:endParaRPr lang="ru-RU" sz="1200" b="1" dirty="0">
            <a:solidFill>
              <a:schemeClr val="tx1"/>
            </a:solidFill>
          </a:endParaRPr>
        </a:p>
        <a:p>
          <a:pPr rtl="0"/>
          <a:endParaRPr lang="ru-RU" sz="1200" b="1" dirty="0">
            <a:solidFill>
              <a:schemeClr val="tx1"/>
            </a:solidFill>
          </a:endParaRPr>
        </a:p>
        <a:p>
          <a:pPr rtl="0"/>
          <a:endParaRPr lang="ru-RU" sz="1200" b="1" dirty="0">
            <a:solidFill>
              <a:schemeClr val="tx1"/>
            </a:solidFill>
          </a:endParaRPr>
        </a:p>
        <a:p>
          <a:pPr rtl="0"/>
          <a:endParaRPr lang="ru-RU" sz="14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560FE01-E61D-419A-86E6-3B48F2274978}">
      <dgm:prSet custT="1"/>
      <dgm:spPr/>
      <dgm:t>
        <a:bodyPr/>
        <a:lstStyle/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r>
            <a:rPr lang="ru-RU" sz="1500" b="1" dirty="0">
              <a:solidFill>
                <a:schemeClr val="tx1"/>
              </a:solidFill>
            </a:rPr>
            <a:t>1.3. Доля получателей услуг, удовлетворенных открытостью, полнотой и доступностью информации о деятельности организации, размещенной на информационных стендах, на сайте (в % от общего числа опрошенных получателей услуг)</a:t>
          </a: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500" b="1" dirty="0">
            <a:solidFill>
              <a:schemeClr val="tx1"/>
            </a:solidFill>
          </a:endParaRPr>
        </a:p>
        <a:p>
          <a:pPr algn="ctr" rtl="0"/>
          <a:endParaRPr lang="ru-RU" sz="1400" b="1" dirty="0">
            <a:solidFill>
              <a:schemeClr val="tx1"/>
            </a:solidFill>
          </a:endParaRPr>
        </a:p>
        <a:p>
          <a:pPr algn="ctr" rtl="0"/>
          <a:endParaRPr lang="ru-RU" sz="1400" b="1" dirty="0">
            <a:solidFill>
              <a:schemeClr val="tx1"/>
            </a:solidFill>
          </a:endParaRPr>
        </a:p>
        <a:p>
          <a:pPr algn="ctr" rtl="0"/>
          <a:endParaRPr lang="ru-RU" sz="1400" b="1" dirty="0">
            <a:solidFill>
              <a:schemeClr val="tx1"/>
            </a:solidFill>
          </a:endParaRPr>
        </a:p>
        <a:p>
          <a:pPr algn="ctr" rtl="0"/>
          <a:endParaRPr lang="ru-RU" sz="1400" dirty="0">
            <a:solidFill>
              <a:schemeClr val="tx1"/>
            </a:solidFill>
          </a:endParaRPr>
        </a:p>
      </dgm:t>
    </dgm:pt>
    <dgm:pt modelId="{C249AE82-DF43-43AB-9650-13A6B5160DCB}" type="parTrans" cxnId="{B0854024-515B-486F-B629-25199D0E40E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07F5D109-C169-4295-898E-770FEF4567CC}" type="sibTrans" cxnId="{B0854024-515B-486F-B629-25199D0E40E7}">
      <dgm:prSet/>
      <dgm:spPr/>
      <dgm:t>
        <a:bodyPr/>
        <a:lstStyle/>
        <a:p>
          <a:endParaRPr lang="ru-RU" sz="1400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867D7-649E-4788-A66E-7BE7F45AAB80}" type="pres">
      <dgm:prSet presAssocID="{87459BAD-E67B-4C46-A572-E7B88B03063F}" presName="fgShape" presStyleLbl="fgShp" presStyleIdx="0" presStyleCnt="1" custScaleY="61173" custLinFactNeighborX="4489" custLinFactNeighborY="52747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3" custScaleX="84221" custLinFactNeighborX="3286" custLinFactNeighborY="-1538"/>
      <dgm:spPr/>
      <dgm:t>
        <a:bodyPr/>
        <a:lstStyle/>
        <a:p>
          <a:endParaRPr lang="ru-RU"/>
        </a:p>
      </dgm:t>
    </dgm:pt>
    <dgm:pt modelId="{9839EDC6-532D-4308-85A8-EA50195FBF6B}" type="pres">
      <dgm:prSet presAssocID="{91B85B1C-BDCA-429B-88B0-974F0C9DA19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80E4F-8F34-44A8-8595-80435038BC01}" type="pres">
      <dgm:prSet presAssocID="{91B85B1C-BDCA-429B-88B0-974F0C9DA199}" presName="invisiNode" presStyleLbl="node1" presStyleIdx="0" presStyleCnt="3"/>
      <dgm:spPr/>
    </dgm:pt>
    <dgm:pt modelId="{12C466C6-7BF0-4221-9512-5381D07664B0}" type="pres">
      <dgm:prSet presAssocID="{91B85B1C-BDCA-429B-88B0-974F0C9DA199}" presName="imagNode" presStyleLbl="fgImgPlace1" presStyleIdx="0" presStyleCnt="3" custAng="0" custFlipVert="1" custFlipHor="1" custScaleX="31063" custScaleY="3415" custLinFactY="100000" custLinFactNeighborX="21326" custLinFactNeighborY="122136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3" custScaleX="81337" custLinFactNeighborX="2612"/>
      <dgm:spPr/>
      <dgm:t>
        <a:bodyPr/>
        <a:lstStyle/>
        <a:p>
          <a:endParaRPr lang="ru-RU"/>
        </a:p>
      </dgm:t>
    </dgm:pt>
    <dgm:pt modelId="{9D93CFCF-0C53-42E2-9E2B-3ABC88BEE2EF}" type="pres">
      <dgm:prSet presAssocID="{8A39B6F4-AA10-4AC8-8947-1EC8343D43C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9C6D7-5049-4B9B-B40A-05372B22D666}" type="pres">
      <dgm:prSet presAssocID="{8A39B6F4-AA10-4AC8-8947-1EC8343D43CE}" presName="invisiNode" presStyleLbl="node1" presStyleIdx="1" presStyleCnt="3"/>
      <dgm:spPr/>
    </dgm:pt>
    <dgm:pt modelId="{B95BA888-A802-416A-9302-4EACACBFEAFE}" type="pres">
      <dgm:prSet presAssocID="{8A39B6F4-AA10-4AC8-8947-1EC8343D43CE}" presName="imagNode" presStyleLbl="fgImgPlace1" presStyleIdx="1" presStyleCnt="3" custFlipVert="0" custScaleX="28672" custScaleY="2509" custLinFactY="100000" custLinFactNeighborX="-13331" custLinFactNeighborY="121683"/>
      <dgm:spPr/>
    </dgm:pt>
    <dgm:pt modelId="{04427EE9-C451-4C53-A4EF-F9BD555347FC}" type="pres">
      <dgm:prSet presAssocID="{50A30282-5CAA-4340-9916-69D5D3BCAC6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34304D8-EF0C-473E-85B4-42D712F7061A}" type="pres">
      <dgm:prSet presAssocID="{0560FE01-E61D-419A-86E6-3B48F2274978}" presName="compNode" presStyleCnt="0"/>
      <dgm:spPr/>
    </dgm:pt>
    <dgm:pt modelId="{D14AEF2E-0E21-4C8D-A27B-F95CCC2EF78E}" type="pres">
      <dgm:prSet presAssocID="{0560FE01-E61D-419A-86E6-3B48F2274978}" presName="bkgdShape" presStyleLbl="node1" presStyleIdx="2" presStyleCnt="3" custScaleX="75025" custLinFactNeighborX="1910"/>
      <dgm:spPr/>
      <dgm:t>
        <a:bodyPr/>
        <a:lstStyle/>
        <a:p>
          <a:endParaRPr lang="ru-RU"/>
        </a:p>
      </dgm:t>
    </dgm:pt>
    <dgm:pt modelId="{B2416D54-6A51-4761-A3EF-EACB4A756C7E}" type="pres">
      <dgm:prSet presAssocID="{0560FE01-E61D-419A-86E6-3B48F227497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0CC2D-4AD0-467C-942D-171AE8291F8C}" type="pres">
      <dgm:prSet presAssocID="{0560FE01-E61D-419A-86E6-3B48F2274978}" presName="invisiNode" presStyleLbl="node1" presStyleIdx="2" presStyleCnt="3"/>
      <dgm:spPr/>
    </dgm:pt>
    <dgm:pt modelId="{6221CBE3-2FB6-4EA5-8F30-D3DCC07EC55E}" type="pres">
      <dgm:prSet presAssocID="{0560FE01-E61D-419A-86E6-3B48F2274978}" presName="imagNode" presStyleLbl="fgImgPlace1" presStyleIdx="2" presStyleCnt="3" custFlipVert="1" custScaleX="28671" custScaleY="2336" custLinFactY="100000" custLinFactNeighborX="-6042" custLinFactNeighborY="120132"/>
      <dgm:spPr/>
    </dgm:pt>
  </dgm:ptLst>
  <dgm:cxnLst>
    <dgm:cxn modelId="{CAAD37DE-77C3-40D3-8E0A-1A15F499C736}" type="presOf" srcId="{8A39B6F4-AA10-4AC8-8947-1EC8343D43CE}" destId="{9D93CFCF-0C53-42E2-9E2B-3ABC88BEE2EF}" srcOrd="1" destOrd="0" presId="urn:microsoft.com/office/officeart/2005/8/layout/hList7"/>
    <dgm:cxn modelId="{F7D5CA9E-AC29-4A58-8CA6-0B3180E44CE7}" type="presOf" srcId="{91B85B1C-BDCA-429B-88B0-974F0C9DA199}" destId="{9839EDC6-532D-4308-85A8-EA50195FBF6B}" srcOrd="1" destOrd="0" presId="urn:microsoft.com/office/officeart/2005/8/layout/hList7"/>
    <dgm:cxn modelId="{676CA986-9732-4BB6-A0B3-7EA774BCB9D1}" type="presOf" srcId="{0560FE01-E61D-419A-86E6-3B48F2274978}" destId="{B2416D54-6A51-4761-A3EF-EACB4A756C7E}" srcOrd="1" destOrd="0" presId="urn:microsoft.com/office/officeart/2005/8/layout/hList7"/>
    <dgm:cxn modelId="{CDEE68D7-9E9A-46F2-9638-96407141CF52}" type="presOf" srcId="{91B85B1C-BDCA-429B-88B0-974F0C9DA199}" destId="{7AD5EE42-5CB6-4DAF-AEAE-92088C9C5883}" srcOrd="0" destOrd="0" presId="urn:microsoft.com/office/officeart/2005/8/layout/hList7"/>
    <dgm:cxn modelId="{55F9FFA2-EAD2-4377-A46F-AC06F977A3A3}" type="presOf" srcId="{87459BAD-E67B-4C46-A572-E7B88B03063F}" destId="{16BC5287-4063-4A7D-BD83-64C86727D22A}" srcOrd="0" destOrd="0" presId="urn:microsoft.com/office/officeart/2005/8/layout/hList7"/>
    <dgm:cxn modelId="{B6A50D67-98C1-4849-A08A-68C403437E23}" type="presOf" srcId="{50A30282-5CAA-4340-9916-69D5D3BCAC66}" destId="{04427EE9-C451-4C53-A4EF-F9BD555347FC}" srcOrd="0" destOrd="0" presId="urn:microsoft.com/office/officeart/2005/8/layout/hList7"/>
    <dgm:cxn modelId="{CFA74CFA-E4B9-442A-93DC-752C9C1F53B4}" type="presOf" srcId="{8A39B6F4-AA10-4AC8-8947-1EC8343D43CE}" destId="{097CB35E-4D1D-456A-98A9-4A1A1B569A59}" srcOrd="0" destOrd="0" presId="urn:microsoft.com/office/officeart/2005/8/layout/hList7"/>
    <dgm:cxn modelId="{E8588092-5696-4E3B-9072-C9B4A013F4C3}" type="presOf" srcId="{67D7CBD6-7C00-4AC8-AAB5-E5B49519A1A1}" destId="{79AEB3DA-537A-45DE-8D9A-BA9ACAD9B127}" srcOrd="0" destOrd="0" presId="urn:microsoft.com/office/officeart/2005/8/layout/hList7"/>
    <dgm:cxn modelId="{B0854024-515B-486F-B629-25199D0E40E7}" srcId="{87459BAD-E67B-4C46-A572-E7B88B03063F}" destId="{0560FE01-E61D-419A-86E6-3B48F2274978}" srcOrd="2" destOrd="0" parTransId="{C249AE82-DF43-43AB-9650-13A6B5160DCB}" sibTransId="{07F5D109-C169-4295-898E-770FEF4567CC}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EDF62BA3-1B46-4605-A984-630255BB6065}" type="presOf" srcId="{0560FE01-E61D-419A-86E6-3B48F2274978}" destId="{D14AEF2E-0E21-4C8D-A27B-F95CCC2EF78E}" srcOrd="0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E56419E9-86F3-497A-8920-6B8784EC7F6D}" type="presParOf" srcId="{16BC5287-4063-4A7D-BD83-64C86727D22A}" destId="{5E9867D7-649E-4788-A66E-7BE7F45AAB80}" srcOrd="0" destOrd="0" presId="urn:microsoft.com/office/officeart/2005/8/layout/hList7"/>
    <dgm:cxn modelId="{68F438D2-68F7-4F8A-A8C6-3F592DEFE9FE}" type="presParOf" srcId="{16BC5287-4063-4A7D-BD83-64C86727D22A}" destId="{734CB4BF-A739-4906-A917-F5B0EE00868E}" srcOrd="1" destOrd="0" presId="urn:microsoft.com/office/officeart/2005/8/layout/hList7"/>
    <dgm:cxn modelId="{923E5804-2776-4A1E-8883-ADAB48AC30CE}" type="presParOf" srcId="{734CB4BF-A739-4906-A917-F5B0EE00868E}" destId="{5F063131-C9B7-4373-AD24-01D8CD7A4CD3}" srcOrd="0" destOrd="0" presId="urn:microsoft.com/office/officeart/2005/8/layout/hList7"/>
    <dgm:cxn modelId="{4782957C-D381-4246-8011-46A8D6440217}" type="presParOf" srcId="{5F063131-C9B7-4373-AD24-01D8CD7A4CD3}" destId="{7AD5EE42-5CB6-4DAF-AEAE-92088C9C5883}" srcOrd="0" destOrd="0" presId="urn:microsoft.com/office/officeart/2005/8/layout/hList7"/>
    <dgm:cxn modelId="{96DD72BD-F8C5-4E42-BFD1-A9F720E84F1A}" type="presParOf" srcId="{5F063131-C9B7-4373-AD24-01D8CD7A4CD3}" destId="{9839EDC6-532D-4308-85A8-EA50195FBF6B}" srcOrd="1" destOrd="0" presId="urn:microsoft.com/office/officeart/2005/8/layout/hList7"/>
    <dgm:cxn modelId="{C950E4B4-6150-4BDF-B4A5-9F0D33DDBF56}" type="presParOf" srcId="{5F063131-C9B7-4373-AD24-01D8CD7A4CD3}" destId="{19480E4F-8F34-44A8-8595-80435038BC01}" srcOrd="2" destOrd="0" presId="urn:microsoft.com/office/officeart/2005/8/layout/hList7"/>
    <dgm:cxn modelId="{7D6DF49D-6E07-4CDB-8DFA-EABFB3908B32}" type="presParOf" srcId="{5F063131-C9B7-4373-AD24-01D8CD7A4CD3}" destId="{12C466C6-7BF0-4221-9512-5381D07664B0}" srcOrd="3" destOrd="0" presId="urn:microsoft.com/office/officeart/2005/8/layout/hList7"/>
    <dgm:cxn modelId="{BC00ED1A-44BF-4572-96FF-38DAD59DE144}" type="presParOf" srcId="{734CB4BF-A739-4906-A917-F5B0EE00868E}" destId="{79AEB3DA-537A-45DE-8D9A-BA9ACAD9B127}" srcOrd="1" destOrd="0" presId="urn:microsoft.com/office/officeart/2005/8/layout/hList7"/>
    <dgm:cxn modelId="{C34F9122-F19D-4416-83FD-A3F281D591D4}" type="presParOf" srcId="{734CB4BF-A739-4906-A917-F5B0EE00868E}" destId="{7F2C630A-D4ED-4C6C-9F5B-E21CD4F5DBD3}" srcOrd="2" destOrd="0" presId="urn:microsoft.com/office/officeart/2005/8/layout/hList7"/>
    <dgm:cxn modelId="{64EDFE62-CB4C-49BB-A077-1F843C629F3B}" type="presParOf" srcId="{7F2C630A-D4ED-4C6C-9F5B-E21CD4F5DBD3}" destId="{097CB35E-4D1D-456A-98A9-4A1A1B569A59}" srcOrd="0" destOrd="0" presId="urn:microsoft.com/office/officeart/2005/8/layout/hList7"/>
    <dgm:cxn modelId="{BC23DF47-87F5-47C0-A8DE-2F9571B9CF69}" type="presParOf" srcId="{7F2C630A-D4ED-4C6C-9F5B-E21CD4F5DBD3}" destId="{9D93CFCF-0C53-42E2-9E2B-3ABC88BEE2EF}" srcOrd="1" destOrd="0" presId="urn:microsoft.com/office/officeart/2005/8/layout/hList7"/>
    <dgm:cxn modelId="{9C98F28B-81E0-4B09-ABE1-23DC6DB07A83}" type="presParOf" srcId="{7F2C630A-D4ED-4C6C-9F5B-E21CD4F5DBD3}" destId="{78D9C6D7-5049-4B9B-B40A-05372B22D666}" srcOrd="2" destOrd="0" presId="urn:microsoft.com/office/officeart/2005/8/layout/hList7"/>
    <dgm:cxn modelId="{FA04D882-FECB-4A68-B3FA-85B09168B533}" type="presParOf" srcId="{7F2C630A-D4ED-4C6C-9F5B-E21CD4F5DBD3}" destId="{B95BA888-A802-416A-9302-4EACACBFEAFE}" srcOrd="3" destOrd="0" presId="urn:microsoft.com/office/officeart/2005/8/layout/hList7"/>
    <dgm:cxn modelId="{68F5C22B-68F6-47E2-9AEF-EDB4615D48E2}" type="presParOf" srcId="{734CB4BF-A739-4906-A917-F5B0EE00868E}" destId="{04427EE9-C451-4C53-A4EF-F9BD555347FC}" srcOrd="3" destOrd="0" presId="urn:microsoft.com/office/officeart/2005/8/layout/hList7"/>
    <dgm:cxn modelId="{6512C6C7-CE91-4922-9DD4-C628008D91F7}" type="presParOf" srcId="{734CB4BF-A739-4906-A917-F5B0EE00868E}" destId="{334304D8-EF0C-473E-85B4-42D712F7061A}" srcOrd="4" destOrd="0" presId="urn:microsoft.com/office/officeart/2005/8/layout/hList7"/>
    <dgm:cxn modelId="{B783FAE5-E194-4AE9-BD25-038D4FE6A91E}" type="presParOf" srcId="{334304D8-EF0C-473E-85B4-42D712F7061A}" destId="{D14AEF2E-0E21-4C8D-A27B-F95CCC2EF78E}" srcOrd="0" destOrd="0" presId="urn:microsoft.com/office/officeart/2005/8/layout/hList7"/>
    <dgm:cxn modelId="{086776C1-ECCB-4ED3-8EE3-2024CDE5A4C7}" type="presParOf" srcId="{334304D8-EF0C-473E-85B4-42D712F7061A}" destId="{B2416D54-6A51-4761-A3EF-EACB4A756C7E}" srcOrd="1" destOrd="0" presId="urn:microsoft.com/office/officeart/2005/8/layout/hList7"/>
    <dgm:cxn modelId="{ED502BF0-54D8-42A7-A3CB-8C9D50EDBE72}" type="presParOf" srcId="{334304D8-EF0C-473E-85B4-42D712F7061A}" destId="{5080CC2D-4AD0-467C-942D-171AE8291F8C}" srcOrd="2" destOrd="0" presId="urn:microsoft.com/office/officeart/2005/8/layout/hList7"/>
    <dgm:cxn modelId="{218D59B7-F457-47FD-AC2F-FA5DF429A740}" type="presParOf" srcId="{334304D8-EF0C-473E-85B4-42D712F7061A}" destId="{6221CBE3-2FB6-4EA5-8F30-D3DCC07EC55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ts val="1200"/>
            </a:spcBef>
            <a:spcAft>
              <a:spcPts val="600"/>
            </a:spcAft>
          </a:pPr>
          <a:r>
            <a:rPr lang="ru-RU" sz="2000" b="1" dirty="0">
              <a:solidFill>
                <a:schemeClr val="tx1"/>
              </a:solidFill>
            </a:rPr>
            <a:t>2.1. Обеспечение в организации комфортных условий для предоставления услуг, в том числе:</a:t>
          </a:r>
        </a:p>
        <a:p>
          <a:pPr rtl="0"/>
          <a:r>
            <a:rPr lang="ru-RU" sz="2000" b="0" dirty="0">
              <a:solidFill>
                <a:schemeClr val="tx1"/>
              </a:solidFill>
            </a:rPr>
            <a:t>1) наличие зоны отдыха (ожидания);</a:t>
          </a:r>
        </a:p>
        <a:p>
          <a:pPr rtl="0"/>
          <a:r>
            <a:rPr lang="ru-RU" sz="2000" b="0" dirty="0">
              <a:solidFill>
                <a:schemeClr val="tx1"/>
              </a:solidFill>
            </a:rPr>
            <a:t>2) наличие и понятность навигации внутри организации;	</a:t>
          </a:r>
        </a:p>
        <a:p>
          <a:pPr rtl="0"/>
          <a:r>
            <a:rPr lang="ru-RU" sz="2000" b="0" dirty="0">
              <a:solidFill>
                <a:schemeClr val="tx1"/>
              </a:solidFill>
            </a:rPr>
            <a:t>3) наличие и доступность питьевой воды;</a:t>
          </a:r>
        </a:p>
        <a:p>
          <a:pPr rtl="0"/>
          <a:r>
            <a:rPr lang="ru-RU" sz="2000" b="0" dirty="0">
              <a:solidFill>
                <a:schemeClr val="tx1"/>
              </a:solidFill>
            </a:rPr>
            <a:t>4) наличие и доступность санитарно-гигиенических помещений;	</a:t>
          </a:r>
        </a:p>
        <a:p>
          <a:pPr rtl="0"/>
          <a:r>
            <a:rPr lang="ru-RU" sz="2000" b="0" dirty="0">
              <a:solidFill>
                <a:schemeClr val="tx1"/>
              </a:solidFill>
            </a:rPr>
            <a:t>5) санитарное состояние помещений;</a:t>
          </a:r>
        </a:p>
        <a:p>
          <a:pPr rtl="0"/>
          <a:r>
            <a:rPr lang="ru-RU" sz="2000" b="0" dirty="0">
              <a:solidFill>
                <a:schemeClr val="tx1"/>
              </a:solidFill>
            </a:rPr>
            <a:t>6) возможность бронирования услуги/доступность записи на получение услуги; 	</a:t>
          </a: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2000" dirty="0">
            <a:solidFill>
              <a:schemeClr val="tx1"/>
            </a:solidFill>
          </a:endParaRP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rtl="0"/>
          <a:r>
            <a:rPr lang="ru-RU" sz="2000" b="1" dirty="0">
              <a:solidFill>
                <a:schemeClr val="tx1"/>
              </a:solidFill>
            </a:rPr>
            <a:t>2.2. Доля получателей услуг, удовлетворенных комфортностью условий, в которых осуществляется деятельность организаций культуры (в % от общего числа опрошенных получателей услуг)</a:t>
          </a:r>
        </a:p>
        <a:p>
          <a:pPr marL="36000" rtl="0"/>
          <a:endParaRPr lang="ru-RU" sz="2000" b="1" dirty="0">
            <a:solidFill>
              <a:schemeClr val="tx1"/>
            </a:solidFill>
          </a:endParaRPr>
        </a:p>
        <a:p>
          <a:pPr marL="36000" rtl="0"/>
          <a:endParaRPr lang="ru-RU" sz="2000" b="1" dirty="0">
            <a:solidFill>
              <a:schemeClr val="tx1"/>
            </a:solidFill>
          </a:endParaRPr>
        </a:p>
        <a:p>
          <a:pPr marL="36000" rtl="0"/>
          <a:endParaRPr lang="ru-RU" sz="2000" b="1" dirty="0">
            <a:solidFill>
              <a:schemeClr val="tx1"/>
            </a:solidFill>
          </a:endParaRPr>
        </a:p>
        <a:p>
          <a:pPr marL="36000" rtl="0"/>
          <a:endParaRPr lang="ru-RU" sz="20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2000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867D7-649E-4788-A66E-7BE7F45AAB80}" type="pres">
      <dgm:prSet presAssocID="{87459BAD-E67B-4C46-A572-E7B88B03063F}" presName="fgShape" presStyleLbl="fgShp" presStyleIdx="0" presStyleCnt="1" custScaleX="74592" custScaleY="64913" custLinFactNeighborX="7004" custLinFactNeighborY="26901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2" custScaleX="203081" custScaleY="93333" custLinFactNeighborX="-58244"/>
      <dgm:spPr/>
      <dgm:t>
        <a:bodyPr/>
        <a:lstStyle/>
        <a:p>
          <a:endParaRPr lang="ru-RU"/>
        </a:p>
      </dgm:t>
    </dgm:pt>
    <dgm:pt modelId="{9839EDC6-532D-4308-85A8-EA50195FBF6B}" type="pres">
      <dgm:prSet presAssocID="{91B85B1C-BDCA-429B-88B0-974F0C9DA199}" presName="nodeTx" presStyleLbl="node1" presStyleIdx="0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80E4F-8F34-44A8-8595-80435038BC01}" type="pres">
      <dgm:prSet presAssocID="{91B85B1C-BDCA-429B-88B0-974F0C9DA199}" presName="invisiNode" presStyleLbl="node1" presStyleIdx="0" presStyleCnt="2"/>
      <dgm:spPr/>
    </dgm:pt>
    <dgm:pt modelId="{12C466C6-7BF0-4221-9512-5381D07664B0}" type="pres">
      <dgm:prSet presAssocID="{91B85B1C-BDCA-429B-88B0-974F0C9DA199}" presName="imagNode" presStyleLbl="fgImgPlace1" presStyleIdx="0" presStyleCnt="2" custFlipVert="1" custFlipHor="1" custScaleX="31063" custScaleY="6988" custLinFactY="100000" custLinFactNeighborX="56225" custLinFactNeighborY="102743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2" custScaleX="139706" custScaleY="81333" custLinFactNeighborX="840" custLinFactNeighborY="2000"/>
      <dgm:spPr/>
      <dgm:t>
        <a:bodyPr/>
        <a:lstStyle/>
        <a:p>
          <a:endParaRPr lang="ru-RU"/>
        </a:p>
      </dgm:t>
    </dgm:pt>
    <dgm:pt modelId="{9D93CFCF-0C53-42E2-9E2B-3ABC88BEE2EF}" type="pres">
      <dgm:prSet presAssocID="{8A39B6F4-AA10-4AC8-8947-1EC8343D43CE}" presName="nodeTx" presStyleLbl="node1" presStyleIdx="1" presStyleCnt="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9C6D7-5049-4B9B-B40A-05372B22D666}" type="pres">
      <dgm:prSet presAssocID="{8A39B6F4-AA10-4AC8-8947-1EC8343D43CE}" presName="invisiNode" presStyleLbl="node1" presStyleIdx="1" presStyleCnt="2"/>
      <dgm:spPr/>
    </dgm:pt>
    <dgm:pt modelId="{B95BA888-A802-416A-9302-4EACACBFEAFE}" type="pres">
      <dgm:prSet presAssocID="{8A39B6F4-AA10-4AC8-8947-1EC8343D43CE}" presName="imagNode" presStyleLbl="fgImgPlace1" presStyleIdx="1" presStyleCnt="2" custAng="0" custFlipVert="1" custScaleX="29229" custScaleY="2577" custLinFactY="95533" custLinFactNeighborX="-38790" custLinFactNeighborY="100000"/>
      <dgm:spPr/>
    </dgm:pt>
  </dgm:ptLst>
  <dgm:cxnLst>
    <dgm:cxn modelId="{E9B8BC56-1981-4CE3-8A98-0E5CA03BCC2D}" type="presOf" srcId="{91B85B1C-BDCA-429B-88B0-974F0C9DA199}" destId="{7AD5EE42-5CB6-4DAF-AEAE-92088C9C5883}" srcOrd="0" destOrd="0" presId="urn:microsoft.com/office/officeart/2005/8/layout/hList7"/>
    <dgm:cxn modelId="{C73AFC43-6853-456C-8C74-2394BEA02F4A}" type="presOf" srcId="{67D7CBD6-7C00-4AC8-AAB5-E5B49519A1A1}" destId="{79AEB3DA-537A-45DE-8D9A-BA9ACAD9B127}" srcOrd="0" destOrd="0" presId="urn:microsoft.com/office/officeart/2005/8/layout/hList7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CB1F15EC-3897-4F18-A0B0-6DCAB52A81EF}" type="presOf" srcId="{87459BAD-E67B-4C46-A572-E7B88B03063F}" destId="{16BC5287-4063-4A7D-BD83-64C86727D22A}" srcOrd="0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DD5726F2-9CBD-457F-8770-C6C5B0648236}" type="presOf" srcId="{8A39B6F4-AA10-4AC8-8947-1EC8343D43CE}" destId="{097CB35E-4D1D-456A-98A9-4A1A1B569A59}" srcOrd="0" destOrd="0" presId="urn:microsoft.com/office/officeart/2005/8/layout/hList7"/>
    <dgm:cxn modelId="{45BC0B4B-7A18-40CA-88E2-0901EDC63445}" type="presOf" srcId="{8A39B6F4-AA10-4AC8-8947-1EC8343D43CE}" destId="{9D93CFCF-0C53-42E2-9E2B-3ABC88BEE2EF}" srcOrd="1" destOrd="0" presId="urn:microsoft.com/office/officeart/2005/8/layout/hList7"/>
    <dgm:cxn modelId="{70312F66-D134-4958-BB49-B1217CB43ED9}" type="presOf" srcId="{91B85B1C-BDCA-429B-88B0-974F0C9DA199}" destId="{9839EDC6-532D-4308-85A8-EA50195FBF6B}" srcOrd="1" destOrd="0" presId="urn:microsoft.com/office/officeart/2005/8/layout/hList7"/>
    <dgm:cxn modelId="{2F7E86F7-D142-4F02-9BE9-666B4A09328B}" type="presParOf" srcId="{16BC5287-4063-4A7D-BD83-64C86727D22A}" destId="{5E9867D7-649E-4788-A66E-7BE7F45AAB80}" srcOrd="0" destOrd="0" presId="urn:microsoft.com/office/officeart/2005/8/layout/hList7"/>
    <dgm:cxn modelId="{16A41950-1A3A-4895-AD25-FFC5F58F5E98}" type="presParOf" srcId="{16BC5287-4063-4A7D-BD83-64C86727D22A}" destId="{734CB4BF-A739-4906-A917-F5B0EE00868E}" srcOrd="1" destOrd="0" presId="urn:microsoft.com/office/officeart/2005/8/layout/hList7"/>
    <dgm:cxn modelId="{538B0453-D09F-427F-A4C1-85FB014B72D7}" type="presParOf" srcId="{734CB4BF-A739-4906-A917-F5B0EE00868E}" destId="{5F063131-C9B7-4373-AD24-01D8CD7A4CD3}" srcOrd="0" destOrd="0" presId="urn:microsoft.com/office/officeart/2005/8/layout/hList7"/>
    <dgm:cxn modelId="{38D40CDB-DD4C-4BD8-A9F1-635466D6CDDA}" type="presParOf" srcId="{5F063131-C9B7-4373-AD24-01D8CD7A4CD3}" destId="{7AD5EE42-5CB6-4DAF-AEAE-92088C9C5883}" srcOrd="0" destOrd="0" presId="urn:microsoft.com/office/officeart/2005/8/layout/hList7"/>
    <dgm:cxn modelId="{A10939B8-4C81-45A2-851C-FC9C2A701D18}" type="presParOf" srcId="{5F063131-C9B7-4373-AD24-01D8CD7A4CD3}" destId="{9839EDC6-532D-4308-85A8-EA50195FBF6B}" srcOrd="1" destOrd="0" presId="urn:microsoft.com/office/officeart/2005/8/layout/hList7"/>
    <dgm:cxn modelId="{EB220778-9A22-4B0E-8E13-11B310750697}" type="presParOf" srcId="{5F063131-C9B7-4373-AD24-01D8CD7A4CD3}" destId="{19480E4F-8F34-44A8-8595-80435038BC01}" srcOrd="2" destOrd="0" presId="urn:microsoft.com/office/officeart/2005/8/layout/hList7"/>
    <dgm:cxn modelId="{6EC7C517-EE95-4974-B247-7FBCA820C50B}" type="presParOf" srcId="{5F063131-C9B7-4373-AD24-01D8CD7A4CD3}" destId="{12C466C6-7BF0-4221-9512-5381D07664B0}" srcOrd="3" destOrd="0" presId="urn:microsoft.com/office/officeart/2005/8/layout/hList7"/>
    <dgm:cxn modelId="{00C68196-6531-435F-ACE4-C81FE9CDB68C}" type="presParOf" srcId="{734CB4BF-A739-4906-A917-F5B0EE00868E}" destId="{79AEB3DA-537A-45DE-8D9A-BA9ACAD9B127}" srcOrd="1" destOrd="0" presId="urn:microsoft.com/office/officeart/2005/8/layout/hList7"/>
    <dgm:cxn modelId="{32E6C442-8044-4F4A-B51D-559B84632BD0}" type="presParOf" srcId="{734CB4BF-A739-4906-A917-F5B0EE00868E}" destId="{7F2C630A-D4ED-4C6C-9F5B-E21CD4F5DBD3}" srcOrd="2" destOrd="0" presId="urn:microsoft.com/office/officeart/2005/8/layout/hList7"/>
    <dgm:cxn modelId="{B97CFEC3-BFBE-48F0-A105-1212259082D9}" type="presParOf" srcId="{7F2C630A-D4ED-4C6C-9F5B-E21CD4F5DBD3}" destId="{097CB35E-4D1D-456A-98A9-4A1A1B569A59}" srcOrd="0" destOrd="0" presId="urn:microsoft.com/office/officeart/2005/8/layout/hList7"/>
    <dgm:cxn modelId="{EE1E38A7-EB38-4E13-A244-E7D94727C887}" type="presParOf" srcId="{7F2C630A-D4ED-4C6C-9F5B-E21CD4F5DBD3}" destId="{9D93CFCF-0C53-42E2-9E2B-3ABC88BEE2EF}" srcOrd="1" destOrd="0" presId="urn:microsoft.com/office/officeart/2005/8/layout/hList7"/>
    <dgm:cxn modelId="{48EA9E64-9824-4C24-A242-BCF54C04B71A}" type="presParOf" srcId="{7F2C630A-D4ED-4C6C-9F5B-E21CD4F5DBD3}" destId="{78D9C6D7-5049-4B9B-B40A-05372B22D666}" srcOrd="2" destOrd="0" presId="urn:microsoft.com/office/officeart/2005/8/layout/hList7"/>
    <dgm:cxn modelId="{7580DD1D-7F1F-4240-B3DD-DB5AD66C5C68}" type="presParOf" srcId="{7F2C630A-D4ED-4C6C-9F5B-E21CD4F5DBD3}" destId="{B95BA888-A802-416A-9302-4EACACBFEAF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ts val="600"/>
            </a:spcBef>
            <a:spcAft>
              <a:spcPct val="35000"/>
            </a:spcAft>
          </a:pPr>
          <a:r>
            <a:rPr lang="ru-RU" sz="1600" b="1" dirty="0">
              <a:solidFill>
                <a:schemeClr val="tx1"/>
              </a:solidFill>
            </a:rPr>
            <a:t>3.1. Оборудование территории, прилегающей к зданиям организации, и помещений с учетом доступности для инвалидов</a:t>
          </a:r>
        </a:p>
        <a:p>
          <a:pPr algn="l" rtl="0">
            <a:spcBef>
              <a:spcPts val="600"/>
            </a:spcBef>
            <a:spcAft>
              <a:spcPct val="35000"/>
            </a:spcAft>
          </a:pPr>
          <a:r>
            <a:rPr lang="ru-RU" sz="1300" b="0" dirty="0">
              <a:solidFill>
                <a:schemeClr val="tx1"/>
              </a:solidFill>
            </a:rPr>
            <a:t>Наличие:</a:t>
          </a:r>
        </a:p>
        <a:p>
          <a:pPr algn="l" rtl="0">
            <a:spcBef>
              <a:spcPts val="600"/>
            </a:spcBef>
            <a:spcAft>
              <a:spcPct val="35000"/>
            </a:spcAft>
          </a:pPr>
          <a:r>
            <a:rPr lang="ru-RU" sz="1300" b="0" dirty="0">
              <a:solidFill>
                <a:schemeClr val="tx1"/>
              </a:solidFill>
            </a:rPr>
            <a:t>1) оборудованных входных групп пандусами (подъемными платформами);</a:t>
          </a:r>
        </a:p>
        <a:p>
          <a:pPr algn="l" rtl="0">
            <a:spcBef>
              <a:spcPts val="600"/>
            </a:spcBef>
            <a:spcAft>
              <a:spcPct val="35000"/>
            </a:spcAft>
          </a:pPr>
          <a:r>
            <a:rPr lang="ru-RU" sz="1300" b="0" dirty="0">
              <a:solidFill>
                <a:schemeClr val="tx1"/>
              </a:solidFill>
            </a:rPr>
            <a:t>2) выделенных стоянок для автотранспортных средств инвалидов; </a:t>
          </a:r>
        </a:p>
        <a:p>
          <a:pPr algn="l" rtl="0">
            <a:spcBef>
              <a:spcPts val="600"/>
            </a:spcBef>
            <a:spcAft>
              <a:spcPct val="35000"/>
            </a:spcAft>
          </a:pPr>
          <a:r>
            <a:rPr lang="ru-RU" sz="1300" b="0" dirty="0">
              <a:solidFill>
                <a:schemeClr val="tx1"/>
              </a:solidFill>
            </a:rPr>
            <a:t>3) адаптированных лифтов, поручней, расширенных дверных проемов; </a:t>
          </a:r>
        </a:p>
        <a:p>
          <a:pPr algn="l" rtl="0">
            <a:spcBef>
              <a:spcPts val="600"/>
            </a:spcBef>
            <a:spcAft>
              <a:spcPct val="35000"/>
            </a:spcAft>
          </a:pPr>
          <a:r>
            <a:rPr lang="ru-RU" sz="1300" b="0" dirty="0">
              <a:solidFill>
                <a:schemeClr val="tx1"/>
              </a:solidFill>
            </a:rPr>
            <a:t>4) сменных кресел-колясок; </a:t>
          </a:r>
        </a:p>
        <a:p>
          <a:pPr algn="l" rtl="0">
            <a:spcBef>
              <a:spcPts val="600"/>
            </a:spcBef>
            <a:spcAft>
              <a:spcPct val="35000"/>
            </a:spcAft>
          </a:pPr>
          <a:r>
            <a:rPr lang="ru-RU" sz="1300" b="0" dirty="0">
              <a:solidFill>
                <a:schemeClr val="tx1"/>
              </a:solidFill>
            </a:rPr>
            <a:t>5) специально оборудованных санитарно-гигиенических помещений .</a:t>
          </a: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r>
            <a:rPr lang="ru-RU" sz="1800" b="1" dirty="0">
              <a:solidFill>
                <a:schemeClr val="tx1"/>
              </a:solidFill>
            </a:rPr>
            <a:t> 	 	</a:t>
          </a: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algn="ctr" rtl="0">
            <a:spcAft>
              <a:spcPts val="300"/>
            </a:spcAft>
          </a:pPr>
          <a:r>
            <a:rPr lang="ru-RU" sz="1800" b="1" dirty="0">
              <a:solidFill>
                <a:schemeClr val="tx1"/>
              </a:solidFill>
            </a:rPr>
            <a:t>3.2. Обеспечение в организации условий доступности, позволяющих инвалидам получать услуги наравне с другими</a:t>
          </a:r>
        </a:p>
        <a:p>
          <a:pPr marL="36000" algn="l" rtl="0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1) дублирование для инвалидов по слуху и зрению звуковой и зрительной информации; </a:t>
          </a:r>
        </a:p>
        <a:p>
          <a:pPr marL="36000" algn="l" rtl="0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2) дублирование надписей, знаков и иной текстовой и графической информации знаками, выполненными рельефно-точечным шрифтом Брайля; </a:t>
          </a:r>
        </a:p>
        <a:p>
          <a:pPr marL="36000" algn="l" rtl="0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3) возможность предоставления инвалидам по слуху (слуху и зрению) услуг сурдопереводчика  (</a:t>
          </a:r>
          <a:r>
            <a:rPr lang="ru-RU" sz="1400" dirty="0" err="1">
              <a:solidFill>
                <a:schemeClr val="tx1"/>
              </a:solidFill>
            </a:rPr>
            <a:t>тифлосурдопереводчика</a:t>
          </a:r>
          <a:r>
            <a:rPr lang="ru-RU" sz="1400" dirty="0">
              <a:solidFill>
                <a:schemeClr val="tx1"/>
              </a:solidFill>
            </a:rPr>
            <a:t>); </a:t>
          </a:r>
        </a:p>
        <a:p>
          <a:pPr marL="36000" algn="l" rtl="0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4) наличие альтернативной версии официального сайта в сети «Интернет» для инвалидов по зрению; </a:t>
          </a:r>
        </a:p>
        <a:p>
          <a:pPr marL="36000" algn="l" rtl="0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5) помощь, оказываемая работниками, прошедшими необходимое обучение по сопровождению инвалидов в помещениях организации и на прилегающей территории;</a:t>
          </a:r>
        </a:p>
        <a:p>
          <a:pPr marL="36000" algn="l" rtl="0">
            <a:spcAft>
              <a:spcPts val="300"/>
            </a:spcAft>
          </a:pPr>
          <a:r>
            <a:rPr lang="ru-RU" sz="1400" dirty="0">
              <a:solidFill>
                <a:schemeClr val="tx1"/>
              </a:solidFill>
            </a:rPr>
            <a:t>6) наличие возможности предоставления услуги в дистанционном режиме или на дому.</a:t>
          </a: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560FE01-E61D-419A-86E6-3B48F2274978}">
      <dgm:prSet custT="1"/>
      <dgm:spPr/>
      <dgm:t>
        <a:bodyPr/>
        <a:lstStyle/>
        <a:p>
          <a:pPr algn="ctr" rtl="0"/>
          <a:r>
            <a:rPr lang="ru-RU" sz="1800" b="1" dirty="0">
              <a:solidFill>
                <a:schemeClr val="tx1"/>
              </a:solidFill>
            </a:rPr>
            <a:t>3.3. Доля </a:t>
          </a:r>
          <a:r>
            <a:rPr lang="ru-RU" sz="1800" b="1" dirty="0" err="1">
              <a:solidFill>
                <a:schemeClr val="tx1"/>
              </a:solidFill>
            </a:rPr>
            <a:t>получате</a:t>
          </a:r>
          <a:r>
            <a:rPr lang="ru-RU" sz="1800" b="1" dirty="0">
              <a:solidFill>
                <a:schemeClr val="tx1"/>
              </a:solidFill>
            </a:rPr>
            <a:t>-лей услуг, </a:t>
          </a:r>
          <a:r>
            <a:rPr lang="ru-RU" sz="1800" b="1" dirty="0" err="1">
              <a:solidFill>
                <a:schemeClr val="tx1"/>
              </a:solidFill>
            </a:rPr>
            <a:t>удовлетво-ренных</a:t>
          </a:r>
          <a:r>
            <a:rPr lang="ru-RU" sz="1800" b="1" dirty="0">
              <a:solidFill>
                <a:schemeClr val="tx1"/>
              </a:solidFill>
            </a:rPr>
            <a:t> доступ-</a:t>
          </a:r>
          <a:r>
            <a:rPr lang="ru-RU" sz="1800" b="1" dirty="0" err="1">
              <a:solidFill>
                <a:schemeClr val="tx1"/>
              </a:solidFill>
            </a:rPr>
            <a:t>ностью</a:t>
          </a:r>
          <a:r>
            <a:rPr lang="ru-RU" sz="1800" b="1" dirty="0">
              <a:solidFill>
                <a:schemeClr val="tx1"/>
              </a:solidFill>
            </a:rPr>
            <a:t> услуг для инвалидов (в % от общего числа опрошен-</a:t>
          </a:r>
          <a:r>
            <a:rPr lang="ru-RU" sz="1800" b="1" dirty="0" err="1">
              <a:solidFill>
                <a:schemeClr val="tx1"/>
              </a:solidFill>
            </a:rPr>
            <a:t>ных</a:t>
          </a:r>
          <a:r>
            <a:rPr lang="ru-RU" sz="1800" b="1" dirty="0">
              <a:solidFill>
                <a:schemeClr val="tx1"/>
              </a:solidFill>
            </a:rPr>
            <a:t> </a:t>
          </a:r>
          <a:r>
            <a:rPr lang="ru-RU" sz="1800" b="1" dirty="0" err="1">
              <a:solidFill>
                <a:schemeClr val="tx1"/>
              </a:solidFill>
            </a:rPr>
            <a:t>получате</a:t>
          </a:r>
          <a:r>
            <a:rPr lang="ru-RU" sz="1800" b="1" dirty="0">
              <a:solidFill>
                <a:schemeClr val="tx1"/>
              </a:solidFill>
            </a:rPr>
            <a:t>-лей услуг – инвалидов)</a:t>
          </a: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</dgm:t>
    </dgm:pt>
    <dgm:pt modelId="{C249AE82-DF43-43AB-9650-13A6B5160DCB}" type="par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7F5D109-C169-4295-898E-770FEF4567CC}" type="sib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867D7-649E-4788-A66E-7BE7F45AAB80}" type="pres">
      <dgm:prSet presAssocID="{87459BAD-E67B-4C46-A572-E7B88B03063F}" presName="fgShape" presStyleLbl="fgShp" presStyleIdx="0" presStyleCnt="1" custScaleX="71512" custScaleY="50415" custLinFactNeighborX="5903" custLinFactNeighborY="60274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3" custScaleX="217976" custLinFactNeighborX="-16503"/>
      <dgm:spPr/>
      <dgm:t>
        <a:bodyPr/>
        <a:lstStyle/>
        <a:p>
          <a:endParaRPr lang="ru-RU"/>
        </a:p>
      </dgm:t>
    </dgm:pt>
    <dgm:pt modelId="{9839EDC6-532D-4308-85A8-EA50195FBF6B}" type="pres">
      <dgm:prSet presAssocID="{91B85B1C-BDCA-429B-88B0-974F0C9DA19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80E4F-8F34-44A8-8595-80435038BC01}" type="pres">
      <dgm:prSet presAssocID="{91B85B1C-BDCA-429B-88B0-974F0C9DA199}" presName="invisiNode" presStyleLbl="node1" presStyleIdx="0" presStyleCnt="3"/>
      <dgm:spPr/>
    </dgm:pt>
    <dgm:pt modelId="{12C466C6-7BF0-4221-9512-5381D07664B0}" type="pres">
      <dgm:prSet presAssocID="{91B85B1C-BDCA-429B-88B0-974F0C9DA199}" presName="imagNode" presStyleLbl="fgImgPlace1" presStyleIdx="0" presStyleCnt="3" custFlipVert="1" custFlipHor="1" custScaleX="31063" custScaleY="6988" custLinFactY="100000" custLinFactNeighborX="72999" custLinFactNeighborY="121772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3" custScaleX="364970" custLinFactNeighborX="-4365"/>
      <dgm:spPr/>
      <dgm:t>
        <a:bodyPr/>
        <a:lstStyle/>
        <a:p>
          <a:endParaRPr lang="ru-RU"/>
        </a:p>
      </dgm:t>
    </dgm:pt>
    <dgm:pt modelId="{9D93CFCF-0C53-42E2-9E2B-3ABC88BEE2EF}" type="pres">
      <dgm:prSet presAssocID="{8A39B6F4-AA10-4AC8-8947-1EC8343D43C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9C6D7-5049-4B9B-B40A-05372B22D666}" type="pres">
      <dgm:prSet presAssocID="{8A39B6F4-AA10-4AC8-8947-1EC8343D43CE}" presName="invisiNode" presStyleLbl="node1" presStyleIdx="1" presStyleCnt="3"/>
      <dgm:spPr/>
    </dgm:pt>
    <dgm:pt modelId="{B95BA888-A802-416A-9302-4EACACBFEAFE}" type="pres">
      <dgm:prSet presAssocID="{8A39B6F4-AA10-4AC8-8947-1EC8343D43CE}" presName="imagNode" presStyleLbl="fgImgPlace1" presStyleIdx="1" presStyleCnt="3" custFlipVert="1" custScaleX="28672" custScaleY="2612" custLinFactY="100000" custLinFactNeighborX="-9712" custLinFactNeighborY="121247"/>
      <dgm:spPr/>
    </dgm:pt>
    <dgm:pt modelId="{04427EE9-C451-4C53-A4EF-F9BD555347FC}" type="pres">
      <dgm:prSet presAssocID="{50A30282-5CAA-4340-9916-69D5D3BCAC6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34304D8-EF0C-473E-85B4-42D712F7061A}" type="pres">
      <dgm:prSet presAssocID="{0560FE01-E61D-419A-86E6-3B48F2274978}" presName="compNode" presStyleCnt="0"/>
      <dgm:spPr/>
    </dgm:pt>
    <dgm:pt modelId="{D14AEF2E-0E21-4C8D-A27B-F95CCC2EF78E}" type="pres">
      <dgm:prSet presAssocID="{0560FE01-E61D-419A-86E6-3B48F2274978}" presName="bkgdShape" presStyleLbl="node1" presStyleIdx="2" presStyleCnt="3" custScaleX="121738" custLinFactNeighborX="-8063"/>
      <dgm:spPr/>
      <dgm:t>
        <a:bodyPr/>
        <a:lstStyle/>
        <a:p>
          <a:endParaRPr lang="ru-RU"/>
        </a:p>
      </dgm:t>
    </dgm:pt>
    <dgm:pt modelId="{B2416D54-6A51-4761-A3EF-EACB4A756C7E}" type="pres">
      <dgm:prSet presAssocID="{0560FE01-E61D-419A-86E6-3B48F227497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0CC2D-4AD0-467C-942D-171AE8291F8C}" type="pres">
      <dgm:prSet presAssocID="{0560FE01-E61D-419A-86E6-3B48F2274978}" presName="invisiNode" presStyleLbl="node1" presStyleIdx="2" presStyleCnt="3"/>
      <dgm:spPr/>
    </dgm:pt>
    <dgm:pt modelId="{6221CBE3-2FB6-4EA5-8F30-D3DCC07EC55E}" type="pres">
      <dgm:prSet presAssocID="{0560FE01-E61D-419A-86E6-3B48F2274978}" presName="imagNode" presStyleLbl="fgImgPlace1" presStyleIdx="2" presStyleCnt="3" custScaleX="28671" custScaleY="2612" custLinFactY="100000" custLinFactNeighborX="-37672" custLinFactNeighborY="121247"/>
      <dgm:spPr/>
    </dgm:pt>
  </dgm:ptLst>
  <dgm:cxnLst>
    <dgm:cxn modelId="{33EEC1BA-3D6B-4F92-8709-B7279EFCDEBC}" type="presOf" srcId="{50A30282-5CAA-4340-9916-69D5D3BCAC66}" destId="{04427EE9-C451-4C53-A4EF-F9BD555347FC}" srcOrd="0" destOrd="0" presId="urn:microsoft.com/office/officeart/2005/8/layout/hList7"/>
    <dgm:cxn modelId="{3D725BDA-CD25-40CF-98BE-D44AB45259A0}" type="presOf" srcId="{87459BAD-E67B-4C46-A572-E7B88B03063F}" destId="{16BC5287-4063-4A7D-BD83-64C86727D22A}" srcOrd="0" destOrd="0" presId="urn:microsoft.com/office/officeart/2005/8/layout/hList7"/>
    <dgm:cxn modelId="{21918120-1ACF-4D8E-B2D9-8613FBE7F23F}" type="presOf" srcId="{8A39B6F4-AA10-4AC8-8947-1EC8343D43CE}" destId="{097CB35E-4D1D-456A-98A9-4A1A1B569A59}" srcOrd="0" destOrd="0" presId="urn:microsoft.com/office/officeart/2005/8/layout/hList7"/>
    <dgm:cxn modelId="{CA43B67E-471B-46C5-AB54-1E97667BA181}" type="presOf" srcId="{91B85B1C-BDCA-429B-88B0-974F0C9DA199}" destId="{9839EDC6-532D-4308-85A8-EA50195FBF6B}" srcOrd="1" destOrd="0" presId="urn:microsoft.com/office/officeart/2005/8/layout/hList7"/>
    <dgm:cxn modelId="{21BF77E2-3AD6-495C-8E28-D6344CDD781B}" type="presOf" srcId="{0560FE01-E61D-419A-86E6-3B48F2274978}" destId="{D14AEF2E-0E21-4C8D-A27B-F95CCC2EF78E}" srcOrd="0" destOrd="0" presId="urn:microsoft.com/office/officeart/2005/8/layout/hList7"/>
    <dgm:cxn modelId="{01EF6582-6DAF-4F4F-88AA-E1EE135D0B2D}" type="presOf" srcId="{67D7CBD6-7C00-4AC8-AAB5-E5B49519A1A1}" destId="{79AEB3DA-537A-45DE-8D9A-BA9ACAD9B127}" srcOrd="0" destOrd="0" presId="urn:microsoft.com/office/officeart/2005/8/layout/hList7"/>
    <dgm:cxn modelId="{B0854024-515B-486F-B629-25199D0E40E7}" srcId="{87459BAD-E67B-4C46-A572-E7B88B03063F}" destId="{0560FE01-E61D-419A-86E6-3B48F2274978}" srcOrd="2" destOrd="0" parTransId="{C249AE82-DF43-43AB-9650-13A6B5160DCB}" sibTransId="{07F5D109-C169-4295-898E-770FEF4567CC}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2E936F9E-8298-4229-88BD-06CC11212588}" type="presOf" srcId="{0560FE01-E61D-419A-86E6-3B48F2274978}" destId="{B2416D54-6A51-4761-A3EF-EACB4A756C7E}" srcOrd="1" destOrd="0" presId="urn:microsoft.com/office/officeart/2005/8/layout/hList7"/>
    <dgm:cxn modelId="{2A0AB1F8-00A8-474A-84DD-EC564C6DADA7}" type="presOf" srcId="{8A39B6F4-AA10-4AC8-8947-1EC8343D43CE}" destId="{9D93CFCF-0C53-42E2-9E2B-3ABC88BEE2EF}" srcOrd="1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4099645B-1161-4868-8FCB-DD00D3843033}" type="presOf" srcId="{91B85B1C-BDCA-429B-88B0-974F0C9DA199}" destId="{7AD5EE42-5CB6-4DAF-AEAE-92088C9C5883}" srcOrd="0" destOrd="0" presId="urn:microsoft.com/office/officeart/2005/8/layout/hList7"/>
    <dgm:cxn modelId="{9B9C7673-68F7-4E96-8B01-53D1F217E039}" type="presParOf" srcId="{16BC5287-4063-4A7D-BD83-64C86727D22A}" destId="{5E9867D7-649E-4788-A66E-7BE7F45AAB80}" srcOrd="0" destOrd="0" presId="urn:microsoft.com/office/officeart/2005/8/layout/hList7"/>
    <dgm:cxn modelId="{82D5C1DA-2081-493B-9C24-1716CABA3DA8}" type="presParOf" srcId="{16BC5287-4063-4A7D-BD83-64C86727D22A}" destId="{734CB4BF-A739-4906-A917-F5B0EE00868E}" srcOrd="1" destOrd="0" presId="urn:microsoft.com/office/officeart/2005/8/layout/hList7"/>
    <dgm:cxn modelId="{672DF41A-4CBC-4B41-8236-DB48A2A99E91}" type="presParOf" srcId="{734CB4BF-A739-4906-A917-F5B0EE00868E}" destId="{5F063131-C9B7-4373-AD24-01D8CD7A4CD3}" srcOrd="0" destOrd="0" presId="urn:microsoft.com/office/officeart/2005/8/layout/hList7"/>
    <dgm:cxn modelId="{000D3038-A014-47C3-87A2-87AB6DE49A10}" type="presParOf" srcId="{5F063131-C9B7-4373-AD24-01D8CD7A4CD3}" destId="{7AD5EE42-5CB6-4DAF-AEAE-92088C9C5883}" srcOrd="0" destOrd="0" presId="urn:microsoft.com/office/officeart/2005/8/layout/hList7"/>
    <dgm:cxn modelId="{57475862-6235-40F4-98D2-9F856C66F3AE}" type="presParOf" srcId="{5F063131-C9B7-4373-AD24-01D8CD7A4CD3}" destId="{9839EDC6-532D-4308-85A8-EA50195FBF6B}" srcOrd="1" destOrd="0" presId="urn:microsoft.com/office/officeart/2005/8/layout/hList7"/>
    <dgm:cxn modelId="{9B46DD8F-0FF8-4320-9F1F-C1F06FD961E0}" type="presParOf" srcId="{5F063131-C9B7-4373-AD24-01D8CD7A4CD3}" destId="{19480E4F-8F34-44A8-8595-80435038BC01}" srcOrd="2" destOrd="0" presId="urn:microsoft.com/office/officeart/2005/8/layout/hList7"/>
    <dgm:cxn modelId="{B741F64E-B424-4ED7-9E82-6867E44632BD}" type="presParOf" srcId="{5F063131-C9B7-4373-AD24-01D8CD7A4CD3}" destId="{12C466C6-7BF0-4221-9512-5381D07664B0}" srcOrd="3" destOrd="0" presId="urn:microsoft.com/office/officeart/2005/8/layout/hList7"/>
    <dgm:cxn modelId="{1EDA3630-83FD-4189-9899-D496FAC90566}" type="presParOf" srcId="{734CB4BF-A739-4906-A917-F5B0EE00868E}" destId="{79AEB3DA-537A-45DE-8D9A-BA9ACAD9B127}" srcOrd="1" destOrd="0" presId="urn:microsoft.com/office/officeart/2005/8/layout/hList7"/>
    <dgm:cxn modelId="{85CB64B9-6DDC-423D-9790-7D29EF44FBB5}" type="presParOf" srcId="{734CB4BF-A739-4906-A917-F5B0EE00868E}" destId="{7F2C630A-D4ED-4C6C-9F5B-E21CD4F5DBD3}" srcOrd="2" destOrd="0" presId="urn:microsoft.com/office/officeart/2005/8/layout/hList7"/>
    <dgm:cxn modelId="{13C1E007-1572-4EB5-A959-28F41D90079B}" type="presParOf" srcId="{7F2C630A-D4ED-4C6C-9F5B-E21CD4F5DBD3}" destId="{097CB35E-4D1D-456A-98A9-4A1A1B569A59}" srcOrd="0" destOrd="0" presId="urn:microsoft.com/office/officeart/2005/8/layout/hList7"/>
    <dgm:cxn modelId="{1E10158D-BA42-4420-9021-537664ECA308}" type="presParOf" srcId="{7F2C630A-D4ED-4C6C-9F5B-E21CD4F5DBD3}" destId="{9D93CFCF-0C53-42E2-9E2B-3ABC88BEE2EF}" srcOrd="1" destOrd="0" presId="urn:microsoft.com/office/officeart/2005/8/layout/hList7"/>
    <dgm:cxn modelId="{282E07DD-FFCE-462F-A40A-4CC20964021B}" type="presParOf" srcId="{7F2C630A-D4ED-4C6C-9F5B-E21CD4F5DBD3}" destId="{78D9C6D7-5049-4B9B-B40A-05372B22D666}" srcOrd="2" destOrd="0" presId="urn:microsoft.com/office/officeart/2005/8/layout/hList7"/>
    <dgm:cxn modelId="{77E48556-89A2-4E60-90F3-40DBA559499D}" type="presParOf" srcId="{7F2C630A-D4ED-4C6C-9F5B-E21CD4F5DBD3}" destId="{B95BA888-A802-416A-9302-4EACACBFEAFE}" srcOrd="3" destOrd="0" presId="urn:microsoft.com/office/officeart/2005/8/layout/hList7"/>
    <dgm:cxn modelId="{93A8A330-89A1-4AD6-AE18-18866A528288}" type="presParOf" srcId="{734CB4BF-A739-4906-A917-F5B0EE00868E}" destId="{04427EE9-C451-4C53-A4EF-F9BD555347FC}" srcOrd="3" destOrd="0" presId="urn:microsoft.com/office/officeart/2005/8/layout/hList7"/>
    <dgm:cxn modelId="{52E8AB22-4761-4B64-B353-14BD0C50FA47}" type="presParOf" srcId="{734CB4BF-A739-4906-A917-F5B0EE00868E}" destId="{334304D8-EF0C-473E-85B4-42D712F7061A}" srcOrd="4" destOrd="0" presId="urn:microsoft.com/office/officeart/2005/8/layout/hList7"/>
    <dgm:cxn modelId="{985F3886-0D49-4FC8-BD30-ACCF9445E316}" type="presParOf" srcId="{334304D8-EF0C-473E-85B4-42D712F7061A}" destId="{D14AEF2E-0E21-4C8D-A27B-F95CCC2EF78E}" srcOrd="0" destOrd="0" presId="urn:microsoft.com/office/officeart/2005/8/layout/hList7"/>
    <dgm:cxn modelId="{196EA1A8-487D-4F1A-A158-3AB3D277D457}" type="presParOf" srcId="{334304D8-EF0C-473E-85B4-42D712F7061A}" destId="{B2416D54-6A51-4761-A3EF-EACB4A756C7E}" srcOrd="1" destOrd="0" presId="urn:microsoft.com/office/officeart/2005/8/layout/hList7"/>
    <dgm:cxn modelId="{A0FC513B-2ED0-4B77-BCA8-73FCB2FC13EA}" type="presParOf" srcId="{334304D8-EF0C-473E-85B4-42D712F7061A}" destId="{5080CC2D-4AD0-467C-942D-171AE8291F8C}" srcOrd="2" destOrd="0" presId="urn:microsoft.com/office/officeart/2005/8/layout/hList7"/>
    <dgm:cxn modelId="{89A7F8A3-B95F-4E90-B31A-FAFF4A4BFB00}" type="presParOf" srcId="{334304D8-EF0C-473E-85B4-42D712F7061A}" destId="{6221CBE3-2FB6-4EA5-8F30-D3DCC07EC55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ts val="600"/>
            </a:spcBef>
            <a:spcAft>
              <a:spcPct val="35000"/>
            </a:spcAft>
          </a:pPr>
          <a:r>
            <a:rPr lang="ru-RU" sz="1800" b="1" dirty="0">
              <a:solidFill>
                <a:schemeClr val="tx1"/>
              </a:solidFill>
            </a:rPr>
            <a:t>4.1. Доля получателей услуг, удовлетворенных доброжелательностью, вежливостью работников организации, обеспечивающих первичный контакт и информирование получателя услуги при непосредственном обращении в организацию (в % от общего числа опрошенных получателей услуг).</a:t>
          </a: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r>
            <a:rPr lang="ru-RU" sz="1800" b="1" dirty="0">
              <a:solidFill>
                <a:schemeClr val="tx1"/>
              </a:solidFill>
            </a:rPr>
            <a:t>4.2.  Доля получателей услуг, удовлетворенных доброжелательностью, вежливостью работников о организации, обеспечивающих непосредственное оказание услуги при обращении в организацию (в % от общего числа опрошенных получателей услуг).</a:t>
          </a: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560FE01-E61D-419A-86E6-3B48F2274978}">
      <dgm:prSet custT="1"/>
      <dgm:spPr/>
      <dgm:t>
        <a:bodyPr/>
        <a:lstStyle/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r>
            <a:rPr lang="ru-RU" sz="1800" b="1" dirty="0">
              <a:solidFill>
                <a:schemeClr val="tx1"/>
              </a:solidFill>
            </a:rPr>
            <a:t>4.3. Доля получателей услуг, удовлетворенных доброжелательно-стью, вежливостью работников организации при использовании дистанционных форм взаимодействия (в % от общего числа опрошенных получателей услуг).</a:t>
          </a: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</dgm:t>
    </dgm:pt>
    <dgm:pt modelId="{C249AE82-DF43-43AB-9650-13A6B5160DCB}" type="par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7F5D109-C169-4295-898E-770FEF4567CC}" type="sib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867D7-649E-4788-A66E-7BE7F45AAB80}" type="pres">
      <dgm:prSet presAssocID="{87459BAD-E67B-4C46-A572-E7B88B03063F}" presName="fgShape" presStyleLbl="fgShp" presStyleIdx="0" presStyleCnt="1" custScaleX="80756" custScaleY="82647" custLinFactNeighborX="6112" custLinFactNeighborY="29419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3" custScaleX="423140" custLinFactNeighborX="-16503"/>
      <dgm:spPr/>
      <dgm:t>
        <a:bodyPr/>
        <a:lstStyle/>
        <a:p>
          <a:endParaRPr lang="ru-RU"/>
        </a:p>
      </dgm:t>
    </dgm:pt>
    <dgm:pt modelId="{9839EDC6-532D-4308-85A8-EA50195FBF6B}" type="pres">
      <dgm:prSet presAssocID="{91B85B1C-BDCA-429B-88B0-974F0C9DA19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80E4F-8F34-44A8-8595-80435038BC01}" type="pres">
      <dgm:prSet presAssocID="{91B85B1C-BDCA-429B-88B0-974F0C9DA199}" presName="invisiNode" presStyleLbl="node1" presStyleIdx="0" presStyleCnt="3"/>
      <dgm:spPr/>
    </dgm:pt>
    <dgm:pt modelId="{12C466C6-7BF0-4221-9512-5381D07664B0}" type="pres">
      <dgm:prSet presAssocID="{91B85B1C-BDCA-429B-88B0-974F0C9DA199}" presName="imagNode" presStyleLbl="fgImgPlace1" presStyleIdx="0" presStyleCnt="3" custFlipVert="1" custFlipHor="1" custScaleX="31063" custScaleY="6988" custLinFactY="100000" custLinFactNeighborX="65298" custLinFactNeighborY="102867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3" custScaleX="368910" custLinFactNeighborX="-4365"/>
      <dgm:spPr/>
      <dgm:t>
        <a:bodyPr/>
        <a:lstStyle/>
        <a:p>
          <a:endParaRPr lang="ru-RU"/>
        </a:p>
      </dgm:t>
    </dgm:pt>
    <dgm:pt modelId="{9D93CFCF-0C53-42E2-9E2B-3ABC88BEE2EF}" type="pres">
      <dgm:prSet presAssocID="{8A39B6F4-AA10-4AC8-8947-1EC8343D43C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9C6D7-5049-4B9B-B40A-05372B22D666}" type="pres">
      <dgm:prSet presAssocID="{8A39B6F4-AA10-4AC8-8947-1EC8343D43CE}" presName="invisiNode" presStyleLbl="node1" presStyleIdx="1" presStyleCnt="3"/>
      <dgm:spPr/>
    </dgm:pt>
    <dgm:pt modelId="{B95BA888-A802-416A-9302-4EACACBFEAFE}" type="pres">
      <dgm:prSet presAssocID="{8A39B6F4-AA10-4AC8-8947-1EC8343D43CE}" presName="imagNode" presStyleLbl="fgImgPlace1" presStyleIdx="1" presStyleCnt="3" custFlipVert="1" custScaleX="28672" custScaleY="2612" custLinFactY="100000" custLinFactNeighborX="-9428" custLinFactNeighborY="100679"/>
      <dgm:spPr/>
    </dgm:pt>
    <dgm:pt modelId="{04427EE9-C451-4C53-A4EF-F9BD555347FC}" type="pres">
      <dgm:prSet presAssocID="{50A30282-5CAA-4340-9916-69D5D3BCAC6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34304D8-EF0C-473E-85B4-42D712F7061A}" type="pres">
      <dgm:prSet presAssocID="{0560FE01-E61D-419A-86E6-3B48F2274978}" presName="compNode" presStyleCnt="0"/>
      <dgm:spPr/>
    </dgm:pt>
    <dgm:pt modelId="{D14AEF2E-0E21-4C8D-A27B-F95CCC2EF78E}" type="pres">
      <dgm:prSet presAssocID="{0560FE01-E61D-419A-86E6-3B48F2274978}" presName="bkgdShape" presStyleLbl="node1" presStyleIdx="2" presStyleCnt="3" custScaleX="311528" custLinFactNeighborX="-8063"/>
      <dgm:spPr/>
      <dgm:t>
        <a:bodyPr/>
        <a:lstStyle/>
        <a:p>
          <a:endParaRPr lang="ru-RU"/>
        </a:p>
      </dgm:t>
    </dgm:pt>
    <dgm:pt modelId="{B2416D54-6A51-4761-A3EF-EACB4A756C7E}" type="pres">
      <dgm:prSet presAssocID="{0560FE01-E61D-419A-86E6-3B48F227497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0CC2D-4AD0-467C-942D-171AE8291F8C}" type="pres">
      <dgm:prSet presAssocID="{0560FE01-E61D-419A-86E6-3B48F2274978}" presName="invisiNode" presStyleLbl="node1" presStyleIdx="2" presStyleCnt="3"/>
      <dgm:spPr/>
    </dgm:pt>
    <dgm:pt modelId="{6221CBE3-2FB6-4EA5-8F30-D3DCC07EC55E}" type="pres">
      <dgm:prSet presAssocID="{0560FE01-E61D-419A-86E6-3B48F2274978}" presName="imagNode" presStyleLbl="fgImgPlace1" presStyleIdx="2" presStyleCnt="3" custScaleX="28671" custScaleY="2612" custLinFactY="100000" custLinFactNeighborX="-42562" custLinFactNeighborY="104792"/>
      <dgm:spPr/>
    </dgm:pt>
  </dgm:ptLst>
  <dgm:cxnLst>
    <dgm:cxn modelId="{75A0514A-F1AD-4C74-B761-0D4718AF79CC}" type="presOf" srcId="{91B85B1C-BDCA-429B-88B0-974F0C9DA199}" destId="{7AD5EE42-5CB6-4DAF-AEAE-92088C9C5883}" srcOrd="0" destOrd="0" presId="urn:microsoft.com/office/officeart/2005/8/layout/hList7"/>
    <dgm:cxn modelId="{F997563C-24B8-4EF5-8938-9ACEB67D625C}" type="presOf" srcId="{87459BAD-E67B-4C46-A572-E7B88B03063F}" destId="{16BC5287-4063-4A7D-BD83-64C86727D22A}" srcOrd="0" destOrd="0" presId="urn:microsoft.com/office/officeart/2005/8/layout/hList7"/>
    <dgm:cxn modelId="{23FD06BF-A8F1-43D4-941C-F95C7C842511}" type="presOf" srcId="{67D7CBD6-7C00-4AC8-AAB5-E5B49519A1A1}" destId="{79AEB3DA-537A-45DE-8D9A-BA9ACAD9B127}" srcOrd="0" destOrd="0" presId="urn:microsoft.com/office/officeart/2005/8/layout/hList7"/>
    <dgm:cxn modelId="{EC237D1E-FC69-4C81-9B64-92A05CBFA83D}" type="presOf" srcId="{50A30282-5CAA-4340-9916-69D5D3BCAC66}" destId="{04427EE9-C451-4C53-A4EF-F9BD555347FC}" srcOrd="0" destOrd="0" presId="urn:microsoft.com/office/officeart/2005/8/layout/hList7"/>
    <dgm:cxn modelId="{78EA4C40-5F56-4233-B002-8BD4D06A0C82}" type="presOf" srcId="{8A39B6F4-AA10-4AC8-8947-1EC8343D43CE}" destId="{9D93CFCF-0C53-42E2-9E2B-3ABC88BEE2EF}" srcOrd="1" destOrd="0" presId="urn:microsoft.com/office/officeart/2005/8/layout/hList7"/>
    <dgm:cxn modelId="{30DF4D33-9AA7-47D7-A494-2CE5A0EF1163}" type="presOf" srcId="{0560FE01-E61D-419A-86E6-3B48F2274978}" destId="{D14AEF2E-0E21-4C8D-A27B-F95CCC2EF78E}" srcOrd="0" destOrd="0" presId="urn:microsoft.com/office/officeart/2005/8/layout/hList7"/>
    <dgm:cxn modelId="{B0854024-515B-486F-B629-25199D0E40E7}" srcId="{87459BAD-E67B-4C46-A572-E7B88B03063F}" destId="{0560FE01-E61D-419A-86E6-3B48F2274978}" srcOrd="2" destOrd="0" parTransId="{C249AE82-DF43-43AB-9650-13A6B5160DCB}" sibTransId="{07F5D109-C169-4295-898E-770FEF4567CC}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F42CF02D-1FD3-47D8-82B7-2DB6D248561D}" type="presOf" srcId="{8A39B6F4-AA10-4AC8-8947-1EC8343D43CE}" destId="{097CB35E-4D1D-456A-98A9-4A1A1B569A59}" srcOrd="0" destOrd="0" presId="urn:microsoft.com/office/officeart/2005/8/layout/hList7"/>
    <dgm:cxn modelId="{6AC2F41D-88A3-48AC-AF84-12FF08938C30}" type="presOf" srcId="{0560FE01-E61D-419A-86E6-3B48F2274978}" destId="{B2416D54-6A51-4761-A3EF-EACB4A756C7E}" srcOrd="1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550C2000-7BB1-4D16-83EF-2E5CB3D302E0}" type="presOf" srcId="{91B85B1C-BDCA-429B-88B0-974F0C9DA199}" destId="{9839EDC6-532D-4308-85A8-EA50195FBF6B}" srcOrd="1" destOrd="0" presId="urn:microsoft.com/office/officeart/2005/8/layout/hList7"/>
    <dgm:cxn modelId="{734A07B4-44AC-46D9-9323-C86CCF02D6C7}" type="presParOf" srcId="{16BC5287-4063-4A7D-BD83-64C86727D22A}" destId="{5E9867D7-649E-4788-A66E-7BE7F45AAB80}" srcOrd="0" destOrd="0" presId="urn:microsoft.com/office/officeart/2005/8/layout/hList7"/>
    <dgm:cxn modelId="{2E0DA524-8746-471E-8BD4-198A5219B92E}" type="presParOf" srcId="{16BC5287-4063-4A7D-BD83-64C86727D22A}" destId="{734CB4BF-A739-4906-A917-F5B0EE00868E}" srcOrd="1" destOrd="0" presId="urn:microsoft.com/office/officeart/2005/8/layout/hList7"/>
    <dgm:cxn modelId="{7B7AE248-4123-4104-97F3-F50B34E6ED8D}" type="presParOf" srcId="{734CB4BF-A739-4906-A917-F5B0EE00868E}" destId="{5F063131-C9B7-4373-AD24-01D8CD7A4CD3}" srcOrd="0" destOrd="0" presId="urn:microsoft.com/office/officeart/2005/8/layout/hList7"/>
    <dgm:cxn modelId="{BB7CD3A4-256E-4DCF-87E5-1D94A341E9CD}" type="presParOf" srcId="{5F063131-C9B7-4373-AD24-01D8CD7A4CD3}" destId="{7AD5EE42-5CB6-4DAF-AEAE-92088C9C5883}" srcOrd="0" destOrd="0" presId="urn:microsoft.com/office/officeart/2005/8/layout/hList7"/>
    <dgm:cxn modelId="{063571DB-C7FE-4642-8326-DDCC1032F345}" type="presParOf" srcId="{5F063131-C9B7-4373-AD24-01D8CD7A4CD3}" destId="{9839EDC6-532D-4308-85A8-EA50195FBF6B}" srcOrd="1" destOrd="0" presId="urn:microsoft.com/office/officeart/2005/8/layout/hList7"/>
    <dgm:cxn modelId="{5CACA352-4E72-4151-B800-AB8E13189C05}" type="presParOf" srcId="{5F063131-C9B7-4373-AD24-01D8CD7A4CD3}" destId="{19480E4F-8F34-44A8-8595-80435038BC01}" srcOrd="2" destOrd="0" presId="urn:microsoft.com/office/officeart/2005/8/layout/hList7"/>
    <dgm:cxn modelId="{700D184D-FF6A-4696-938E-14D409A31ED2}" type="presParOf" srcId="{5F063131-C9B7-4373-AD24-01D8CD7A4CD3}" destId="{12C466C6-7BF0-4221-9512-5381D07664B0}" srcOrd="3" destOrd="0" presId="urn:microsoft.com/office/officeart/2005/8/layout/hList7"/>
    <dgm:cxn modelId="{699F9E6A-4DCF-4B66-B8A6-01A3242283AC}" type="presParOf" srcId="{734CB4BF-A739-4906-A917-F5B0EE00868E}" destId="{79AEB3DA-537A-45DE-8D9A-BA9ACAD9B127}" srcOrd="1" destOrd="0" presId="urn:microsoft.com/office/officeart/2005/8/layout/hList7"/>
    <dgm:cxn modelId="{AEA06AD6-F729-4DAE-BF99-C32DFCF59B8E}" type="presParOf" srcId="{734CB4BF-A739-4906-A917-F5B0EE00868E}" destId="{7F2C630A-D4ED-4C6C-9F5B-E21CD4F5DBD3}" srcOrd="2" destOrd="0" presId="urn:microsoft.com/office/officeart/2005/8/layout/hList7"/>
    <dgm:cxn modelId="{64124DA0-0681-4D13-989A-F149C7987C75}" type="presParOf" srcId="{7F2C630A-D4ED-4C6C-9F5B-E21CD4F5DBD3}" destId="{097CB35E-4D1D-456A-98A9-4A1A1B569A59}" srcOrd="0" destOrd="0" presId="urn:microsoft.com/office/officeart/2005/8/layout/hList7"/>
    <dgm:cxn modelId="{D55ADB10-B153-4838-8250-C9A9D47B4EFB}" type="presParOf" srcId="{7F2C630A-D4ED-4C6C-9F5B-E21CD4F5DBD3}" destId="{9D93CFCF-0C53-42E2-9E2B-3ABC88BEE2EF}" srcOrd="1" destOrd="0" presId="urn:microsoft.com/office/officeart/2005/8/layout/hList7"/>
    <dgm:cxn modelId="{AFCFA386-5A74-432D-AC19-F03F95821389}" type="presParOf" srcId="{7F2C630A-D4ED-4C6C-9F5B-E21CD4F5DBD3}" destId="{78D9C6D7-5049-4B9B-B40A-05372B22D666}" srcOrd="2" destOrd="0" presId="urn:microsoft.com/office/officeart/2005/8/layout/hList7"/>
    <dgm:cxn modelId="{055E8ECE-8CF0-46AC-8BFE-697AF9EEB33D}" type="presParOf" srcId="{7F2C630A-D4ED-4C6C-9F5B-E21CD4F5DBD3}" destId="{B95BA888-A802-416A-9302-4EACACBFEAFE}" srcOrd="3" destOrd="0" presId="urn:microsoft.com/office/officeart/2005/8/layout/hList7"/>
    <dgm:cxn modelId="{6ECC9A9D-1DF0-4B6A-AE42-967BE2BFA540}" type="presParOf" srcId="{734CB4BF-A739-4906-A917-F5B0EE00868E}" destId="{04427EE9-C451-4C53-A4EF-F9BD555347FC}" srcOrd="3" destOrd="0" presId="urn:microsoft.com/office/officeart/2005/8/layout/hList7"/>
    <dgm:cxn modelId="{A71817EA-12A5-41DC-9F11-12037297D711}" type="presParOf" srcId="{734CB4BF-A739-4906-A917-F5B0EE00868E}" destId="{334304D8-EF0C-473E-85B4-42D712F7061A}" srcOrd="4" destOrd="0" presId="urn:microsoft.com/office/officeart/2005/8/layout/hList7"/>
    <dgm:cxn modelId="{F401571A-B570-4C06-829B-4F271C7CB889}" type="presParOf" srcId="{334304D8-EF0C-473E-85B4-42D712F7061A}" destId="{D14AEF2E-0E21-4C8D-A27B-F95CCC2EF78E}" srcOrd="0" destOrd="0" presId="urn:microsoft.com/office/officeart/2005/8/layout/hList7"/>
    <dgm:cxn modelId="{0D2B407D-D9A3-4468-AB58-8E23EA7BD027}" type="presParOf" srcId="{334304D8-EF0C-473E-85B4-42D712F7061A}" destId="{B2416D54-6A51-4761-A3EF-EACB4A756C7E}" srcOrd="1" destOrd="0" presId="urn:microsoft.com/office/officeart/2005/8/layout/hList7"/>
    <dgm:cxn modelId="{A745E832-1534-4B92-A6BC-A0DFD555BAB6}" type="presParOf" srcId="{334304D8-EF0C-473E-85B4-42D712F7061A}" destId="{5080CC2D-4AD0-467C-942D-171AE8291F8C}" srcOrd="2" destOrd="0" presId="urn:microsoft.com/office/officeart/2005/8/layout/hList7"/>
    <dgm:cxn modelId="{8F5133CD-8999-4A1A-9410-1CAC86F1E271}" type="presParOf" srcId="{334304D8-EF0C-473E-85B4-42D712F7061A}" destId="{6221CBE3-2FB6-4EA5-8F30-D3DCC07EC55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459BAD-E67B-4C46-A572-E7B88B03063F}" type="doc">
      <dgm:prSet loTypeId="urn:microsoft.com/office/officeart/2005/8/layout/hList7" loCatId="list" qsTypeId="urn:microsoft.com/office/officeart/2005/8/quickstyle/simple1" qsCatId="simple" csTypeId="urn:microsoft.com/office/officeart/2005/8/colors/accent0_2" csCatId="mainScheme" phldr="1"/>
      <dgm:spPr/>
      <dgm:t>
        <a:bodyPr/>
        <a:lstStyle/>
        <a:p>
          <a:endParaRPr lang="ru-RU"/>
        </a:p>
      </dgm:t>
    </dgm:pt>
    <dgm:pt modelId="{91B85B1C-BDCA-429B-88B0-974F0C9DA199}">
      <dgm:prSet custT="1"/>
      <dgm:spPr/>
      <dgm:t>
        <a:bodyPr/>
        <a:lstStyle/>
        <a:p>
          <a:pPr algn="ctr" rtl="0">
            <a:spcBef>
              <a:spcPts val="600"/>
            </a:spcBef>
            <a:spcAft>
              <a:spcPct val="35000"/>
            </a:spcAft>
          </a:pPr>
          <a:r>
            <a:rPr lang="ru-RU" sz="1800" b="1" dirty="0">
              <a:solidFill>
                <a:schemeClr val="tx1"/>
              </a:solidFill>
            </a:rPr>
            <a:t>5.1. Доля получателей услуг, которые готовы рекомендовать организацию родственникам и знакомым (могли бы ее рекомендовать, если бы была возможность выбора организации культуры) (в % от общего числа опрошенных получателей услуг)</a:t>
          </a: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Bef>
              <a:spcPct val="0"/>
            </a:spcBef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E4ED0F27-1E2A-47C5-B620-866A3D8E4B88}" type="par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67D7CBD6-7C00-4AC8-AAB5-E5B49519A1A1}" type="sibTrans" cxnId="{EEAFC7FA-12C6-417E-A42A-3444584E988B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8A39B6F4-AA10-4AC8-8947-1EC8343D43CE}">
      <dgm:prSet custT="1"/>
      <dgm:spPr/>
      <dgm:t>
        <a:bodyPr/>
        <a:lstStyle/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r>
            <a:rPr lang="ru-RU" sz="1800" b="1" dirty="0">
              <a:solidFill>
                <a:schemeClr val="tx1"/>
              </a:solidFill>
            </a:rPr>
            <a:t>5.2.  Доля получателей услуг, удовлетворенных удобством графика работы организации (в % от общего числа опрошенных получателей услуг)</a:t>
          </a: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marL="36000" algn="ctr" rtl="0">
            <a:spcAft>
              <a:spcPts val="3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  <a:p>
          <a:pPr algn="ctr" rtl="0">
            <a:spcAft>
              <a:spcPct val="35000"/>
            </a:spcAft>
          </a:pPr>
          <a:endParaRPr lang="ru-RU" sz="1800" b="1" dirty="0">
            <a:solidFill>
              <a:schemeClr val="tx1"/>
            </a:solidFill>
          </a:endParaRPr>
        </a:p>
      </dgm:t>
    </dgm:pt>
    <dgm:pt modelId="{F9D04BC9-976D-4005-8972-0A51C57E1C47}" type="par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50A30282-5CAA-4340-9916-69D5D3BCAC66}" type="sibTrans" cxnId="{EDC41D7F-D9B0-43E0-A542-F36A82849714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560FE01-E61D-419A-86E6-3B48F2274978}">
      <dgm:prSet custT="1"/>
      <dgm:spPr/>
      <dgm:t>
        <a:bodyPr/>
        <a:lstStyle/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r>
            <a:rPr lang="ru-RU" sz="1800" b="1" dirty="0">
              <a:solidFill>
                <a:schemeClr val="tx1"/>
              </a:solidFill>
            </a:rPr>
            <a:t>5.3. Доля получателей услуг, удовлетворенных в целом условиями оказания услуг в организации (в % от общего числа опрошенных получателей услуг)</a:t>
          </a: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  <a:p>
          <a:pPr algn="ctr" rtl="0"/>
          <a:endParaRPr lang="ru-RU" sz="1800" b="1" dirty="0">
            <a:solidFill>
              <a:schemeClr val="tx1"/>
            </a:solidFill>
          </a:endParaRPr>
        </a:p>
      </dgm:t>
    </dgm:pt>
    <dgm:pt modelId="{C249AE82-DF43-43AB-9650-13A6B5160DCB}" type="par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07F5D109-C169-4295-898E-770FEF4567CC}" type="sibTrans" cxnId="{B0854024-515B-486F-B629-25199D0E40E7}">
      <dgm:prSet/>
      <dgm:spPr/>
      <dgm:t>
        <a:bodyPr/>
        <a:lstStyle/>
        <a:p>
          <a:endParaRPr lang="ru-RU" sz="1800" b="1">
            <a:solidFill>
              <a:schemeClr val="tx1"/>
            </a:solidFill>
          </a:endParaRPr>
        </a:p>
      </dgm:t>
    </dgm:pt>
    <dgm:pt modelId="{16BC5287-4063-4A7D-BD83-64C86727D22A}" type="pres">
      <dgm:prSet presAssocID="{87459BAD-E67B-4C46-A572-E7B88B03063F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9867D7-649E-4788-A66E-7BE7F45AAB80}" type="pres">
      <dgm:prSet presAssocID="{87459BAD-E67B-4C46-A572-E7B88B03063F}" presName="fgShape" presStyleLbl="fgShp" presStyleIdx="0" presStyleCnt="1" custScaleX="80756" custScaleY="82647" custLinFactNeighborX="5239" custLinFactNeighborY="15068"/>
      <dgm:spPr>
        <a:solidFill>
          <a:schemeClr val="accent2">
            <a:lumMod val="75000"/>
          </a:schemeClr>
        </a:solidFill>
      </dgm:spPr>
    </dgm:pt>
    <dgm:pt modelId="{734CB4BF-A739-4906-A917-F5B0EE00868E}" type="pres">
      <dgm:prSet presAssocID="{87459BAD-E67B-4C46-A572-E7B88B03063F}" presName="linComp" presStyleCnt="0"/>
      <dgm:spPr/>
    </dgm:pt>
    <dgm:pt modelId="{5F063131-C9B7-4373-AD24-01D8CD7A4CD3}" type="pres">
      <dgm:prSet presAssocID="{91B85B1C-BDCA-429B-88B0-974F0C9DA199}" presName="compNode" presStyleCnt="0"/>
      <dgm:spPr/>
    </dgm:pt>
    <dgm:pt modelId="{7AD5EE42-5CB6-4DAF-AEAE-92088C9C5883}" type="pres">
      <dgm:prSet presAssocID="{91B85B1C-BDCA-429B-88B0-974F0C9DA199}" presName="bkgdShape" presStyleLbl="node1" presStyleIdx="0" presStyleCnt="3" custScaleX="423140" custLinFactNeighborX="-16503"/>
      <dgm:spPr/>
      <dgm:t>
        <a:bodyPr/>
        <a:lstStyle/>
        <a:p>
          <a:endParaRPr lang="ru-RU"/>
        </a:p>
      </dgm:t>
    </dgm:pt>
    <dgm:pt modelId="{9839EDC6-532D-4308-85A8-EA50195FBF6B}" type="pres">
      <dgm:prSet presAssocID="{91B85B1C-BDCA-429B-88B0-974F0C9DA199}" presName="nodeTx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9480E4F-8F34-44A8-8595-80435038BC01}" type="pres">
      <dgm:prSet presAssocID="{91B85B1C-BDCA-429B-88B0-974F0C9DA199}" presName="invisiNode" presStyleLbl="node1" presStyleIdx="0" presStyleCnt="3"/>
      <dgm:spPr/>
    </dgm:pt>
    <dgm:pt modelId="{12C466C6-7BF0-4221-9512-5381D07664B0}" type="pres">
      <dgm:prSet presAssocID="{91B85B1C-BDCA-429B-88B0-974F0C9DA199}" presName="imagNode" presStyleLbl="fgImgPlace1" presStyleIdx="0" presStyleCnt="3" custFlipVert="1" custFlipHor="1" custScaleX="31063" custScaleY="6988" custLinFactY="100000" custLinFactNeighborX="65298" custLinFactNeighborY="102867"/>
      <dgm:spPr/>
    </dgm:pt>
    <dgm:pt modelId="{79AEB3DA-537A-45DE-8D9A-BA9ACAD9B127}" type="pres">
      <dgm:prSet presAssocID="{67D7CBD6-7C00-4AC8-AAB5-E5B49519A1A1}" presName="sibTrans" presStyleLbl="sibTrans2D1" presStyleIdx="0" presStyleCnt="0"/>
      <dgm:spPr/>
      <dgm:t>
        <a:bodyPr/>
        <a:lstStyle/>
        <a:p>
          <a:endParaRPr lang="ru-RU"/>
        </a:p>
      </dgm:t>
    </dgm:pt>
    <dgm:pt modelId="{7F2C630A-D4ED-4C6C-9F5B-E21CD4F5DBD3}" type="pres">
      <dgm:prSet presAssocID="{8A39B6F4-AA10-4AC8-8947-1EC8343D43CE}" presName="compNode" presStyleCnt="0"/>
      <dgm:spPr/>
    </dgm:pt>
    <dgm:pt modelId="{097CB35E-4D1D-456A-98A9-4A1A1B569A59}" type="pres">
      <dgm:prSet presAssocID="{8A39B6F4-AA10-4AC8-8947-1EC8343D43CE}" presName="bkgdShape" presStyleLbl="node1" presStyleIdx="1" presStyleCnt="3" custScaleX="368910" custLinFactNeighborX="-4365"/>
      <dgm:spPr/>
      <dgm:t>
        <a:bodyPr/>
        <a:lstStyle/>
        <a:p>
          <a:endParaRPr lang="ru-RU"/>
        </a:p>
      </dgm:t>
    </dgm:pt>
    <dgm:pt modelId="{9D93CFCF-0C53-42E2-9E2B-3ABC88BEE2EF}" type="pres">
      <dgm:prSet presAssocID="{8A39B6F4-AA10-4AC8-8947-1EC8343D43CE}" presName="nodeTx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9C6D7-5049-4B9B-B40A-05372B22D666}" type="pres">
      <dgm:prSet presAssocID="{8A39B6F4-AA10-4AC8-8947-1EC8343D43CE}" presName="invisiNode" presStyleLbl="node1" presStyleIdx="1" presStyleCnt="3"/>
      <dgm:spPr/>
    </dgm:pt>
    <dgm:pt modelId="{B95BA888-A802-416A-9302-4EACACBFEAFE}" type="pres">
      <dgm:prSet presAssocID="{8A39B6F4-AA10-4AC8-8947-1EC8343D43CE}" presName="imagNode" presStyleLbl="fgImgPlace1" presStyleIdx="1" presStyleCnt="3" custFlipVert="1" custScaleX="28672" custScaleY="2612" custLinFactY="100000" custLinFactNeighborX="-9428" custLinFactNeighborY="100679"/>
      <dgm:spPr/>
    </dgm:pt>
    <dgm:pt modelId="{04427EE9-C451-4C53-A4EF-F9BD555347FC}" type="pres">
      <dgm:prSet presAssocID="{50A30282-5CAA-4340-9916-69D5D3BCAC66}" presName="sibTrans" presStyleLbl="sibTrans2D1" presStyleIdx="0" presStyleCnt="0"/>
      <dgm:spPr/>
      <dgm:t>
        <a:bodyPr/>
        <a:lstStyle/>
        <a:p>
          <a:endParaRPr lang="ru-RU"/>
        </a:p>
      </dgm:t>
    </dgm:pt>
    <dgm:pt modelId="{334304D8-EF0C-473E-85B4-42D712F7061A}" type="pres">
      <dgm:prSet presAssocID="{0560FE01-E61D-419A-86E6-3B48F2274978}" presName="compNode" presStyleCnt="0"/>
      <dgm:spPr/>
    </dgm:pt>
    <dgm:pt modelId="{D14AEF2E-0E21-4C8D-A27B-F95CCC2EF78E}" type="pres">
      <dgm:prSet presAssocID="{0560FE01-E61D-419A-86E6-3B48F2274978}" presName="bkgdShape" presStyleLbl="node1" presStyleIdx="2" presStyleCnt="3" custScaleX="311528" custLinFactNeighborX="-8063"/>
      <dgm:spPr/>
      <dgm:t>
        <a:bodyPr/>
        <a:lstStyle/>
        <a:p>
          <a:endParaRPr lang="ru-RU"/>
        </a:p>
      </dgm:t>
    </dgm:pt>
    <dgm:pt modelId="{B2416D54-6A51-4761-A3EF-EACB4A756C7E}" type="pres">
      <dgm:prSet presAssocID="{0560FE01-E61D-419A-86E6-3B48F2274978}" presName="nodeTx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080CC2D-4AD0-467C-942D-171AE8291F8C}" type="pres">
      <dgm:prSet presAssocID="{0560FE01-E61D-419A-86E6-3B48F2274978}" presName="invisiNode" presStyleLbl="node1" presStyleIdx="2" presStyleCnt="3"/>
      <dgm:spPr/>
    </dgm:pt>
    <dgm:pt modelId="{6221CBE3-2FB6-4EA5-8F30-D3DCC07EC55E}" type="pres">
      <dgm:prSet presAssocID="{0560FE01-E61D-419A-86E6-3B48F2274978}" presName="imagNode" presStyleLbl="fgImgPlace1" presStyleIdx="2" presStyleCnt="3" custScaleX="28671" custScaleY="2612" custLinFactY="100000" custLinFactNeighborX="-42562" custLinFactNeighborY="104792"/>
      <dgm:spPr/>
    </dgm:pt>
  </dgm:ptLst>
  <dgm:cxnLst>
    <dgm:cxn modelId="{5C70CF40-3FEC-472E-A2A1-485BCF2A1DE6}" type="presOf" srcId="{87459BAD-E67B-4C46-A572-E7B88B03063F}" destId="{16BC5287-4063-4A7D-BD83-64C86727D22A}" srcOrd="0" destOrd="0" presId="urn:microsoft.com/office/officeart/2005/8/layout/hList7"/>
    <dgm:cxn modelId="{A0DBF932-8A5B-4BF8-AD52-B464533A40C2}" type="presOf" srcId="{0560FE01-E61D-419A-86E6-3B48F2274978}" destId="{B2416D54-6A51-4761-A3EF-EACB4A756C7E}" srcOrd="1" destOrd="0" presId="urn:microsoft.com/office/officeart/2005/8/layout/hList7"/>
    <dgm:cxn modelId="{6C58756E-F01E-46EF-8081-A90831DE6B5A}" type="presOf" srcId="{91B85B1C-BDCA-429B-88B0-974F0C9DA199}" destId="{9839EDC6-532D-4308-85A8-EA50195FBF6B}" srcOrd="1" destOrd="0" presId="urn:microsoft.com/office/officeart/2005/8/layout/hList7"/>
    <dgm:cxn modelId="{B0854024-515B-486F-B629-25199D0E40E7}" srcId="{87459BAD-E67B-4C46-A572-E7B88B03063F}" destId="{0560FE01-E61D-419A-86E6-3B48F2274978}" srcOrd="2" destOrd="0" parTransId="{C249AE82-DF43-43AB-9650-13A6B5160DCB}" sibTransId="{07F5D109-C169-4295-898E-770FEF4567CC}"/>
    <dgm:cxn modelId="{EEAFC7FA-12C6-417E-A42A-3444584E988B}" srcId="{87459BAD-E67B-4C46-A572-E7B88B03063F}" destId="{91B85B1C-BDCA-429B-88B0-974F0C9DA199}" srcOrd="0" destOrd="0" parTransId="{E4ED0F27-1E2A-47C5-B620-866A3D8E4B88}" sibTransId="{67D7CBD6-7C00-4AC8-AAB5-E5B49519A1A1}"/>
    <dgm:cxn modelId="{687CE354-4D31-46EC-B247-B81C28DA41BC}" type="presOf" srcId="{67D7CBD6-7C00-4AC8-AAB5-E5B49519A1A1}" destId="{79AEB3DA-537A-45DE-8D9A-BA9ACAD9B127}" srcOrd="0" destOrd="0" presId="urn:microsoft.com/office/officeart/2005/8/layout/hList7"/>
    <dgm:cxn modelId="{90844B9E-14BC-4F7E-B51B-110C87D4046A}" type="presOf" srcId="{50A30282-5CAA-4340-9916-69D5D3BCAC66}" destId="{04427EE9-C451-4C53-A4EF-F9BD555347FC}" srcOrd="0" destOrd="0" presId="urn:microsoft.com/office/officeart/2005/8/layout/hList7"/>
    <dgm:cxn modelId="{63AA2CBC-979D-4530-B6FF-16DE81DB12D2}" type="presOf" srcId="{0560FE01-E61D-419A-86E6-3B48F2274978}" destId="{D14AEF2E-0E21-4C8D-A27B-F95CCC2EF78E}" srcOrd="0" destOrd="0" presId="urn:microsoft.com/office/officeart/2005/8/layout/hList7"/>
    <dgm:cxn modelId="{EDC41D7F-D9B0-43E0-A542-F36A82849714}" srcId="{87459BAD-E67B-4C46-A572-E7B88B03063F}" destId="{8A39B6F4-AA10-4AC8-8947-1EC8343D43CE}" srcOrd="1" destOrd="0" parTransId="{F9D04BC9-976D-4005-8972-0A51C57E1C47}" sibTransId="{50A30282-5CAA-4340-9916-69D5D3BCAC66}"/>
    <dgm:cxn modelId="{C5B3F303-79E1-4998-B94F-E62E5186703A}" type="presOf" srcId="{8A39B6F4-AA10-4AC8-8947-1EC8343D43CE}" destId="{097CB35E-4D1D-456A-98A9-4A1A1B569A59}" srcOrd="0" destOrd="0" presId="urn:microsoft.com/office/officeart/2005/8/layout/hList7"/>
    <dgm:cxn modelId="{1CC5090B-2E3D-41E3-B3DA-E1F4EF7BE72F}" type="presOf" srcId="{8A39B6F4-AA10-4AC8-8947-1EC8343D43CE}" destId="{9D93CFCF-0C53-42E2-9E2B-3ABC88BEE2EF}" srcOrd="1" destOrd="0" presId="urn:microsoft.com/office/officeart/2005/8/layout/hList7"/>
    <dgm:cxn modelId="{A2AAA62C-801C-4AA2-80CB-7DCC6CD03874}" type="presOf" srcId="{91B85B1C-BDCA-429B-88B0-974F0C9DA199}" destId="{7AD5EE42-5CB6-4DAF-AEAE-92088C9C5883}" srcOrd="0" destOrd="0" presId="urn:microsoft.com/office/officeart/2005/8/layout/hList7"/>
    <dgm:cxn modelId="{A03699E3-294D-495C-BA7C-D1F1386CB6BA}" type="presParOf" srcId="{16BC5287-4063-4A7D-BD83-64C86727D22A}" destId="{5E9867D7-649E-4788-A66E-7BE7F45AAB80}" srcOrd="0" destOrd="0" presId="urn:microsoft.com/office/officeart/2005/8/layout/hList7"/>
    <dgm:cxn modelId="{65A8AF9A-FF26-4C5C-9E9A-D8DE0A13A37C}" type="presParOf" srcId="{16BC5287-4063-4A7D-BD83-64C86727D22A}" destId="{734CB4BF-A739-4906-A917-F5B0EE00868E}" srcOrd="1" destOrd="0" presId="urn:microsoft.com/office/officeart/2005/8/layout/hList7"/>
    <dgm:cxn modelId="{1A8DCE91-6D0E-4EE6-8B08-860ECAE609EF}" type="presParOf" srcId="{734CB4BF-A739-4906-A917-F5B0EE00868E}" destId="{5F063131-C9B7-4373-AD24-01D8CD7A4CD3}" srcOrd="0" destOrd="0" presId="urn:microsoft.com/office/officeart/2005/8/layout/hList7"/>
    <dgm:cxn modelId="{37FEBFB5-9BA2-4F2E-899F-2A7D6B434340}" type="presParOf" srcId="{5F063131-C9B7-4373-AD24-01D8CD7A4CD3}" destId="{7AD5EE42-5CB6-4DAF-AEAE-92088C9C5883}" srcOrd="0" destOrd="0" presId="urn:microsoft.com/office/officeart/2005/8/layout/hList7"/>
    <dgm:cxn modelId="{04942E13-101A-45A5-984A-68EE2093DAF2}" type="presParOf" srcId="{5F063131-C9B7-4373-AD24-01D8CD7A4CD3}" destId="{9839EDC6-532D-4308-85A8-EA50195FBF6B}" srcOrd="1" destOrd="0" presId="urn:microsoft.com/office/officeart/2005/8/layout/hList7"/>
    <dgm:cxn modelId="{C0F311B0-CB3C-4377-B587-F8ABCF6291AA}" type="presParOf" srcId="{5F063131-C9B7-4373-AD24-01D8CD7A4CD3}" destId="{19480E4F-8F34-44A8-8595-80435038BC01}" srcOrd="2" destOrd="0" presId="urn:microsoft.com/office/officeart/2005/8/layout/hList7"/>
    <dgm:cxn modelId="{025C0C94-A3AA-41CC-8DAF-80FDFBEEAF1C}" type="presParOf" srcId="{5F063131-C9B7-4373-AD24-01D8CD7A4CD3}" destId="{12C466C6-7BF0-4221-9512-5381D07664B0}" srcOrd="3" destOrd="0" presId="urn:microsoft.com/office/officeart/2005/8/layout/hList7"/>
    <dgm:cxn modelId="{04E16FE4-3588-4F13-A464-F04AB895D51D}" type="presParOf" srcId="{734CB4BF-A739-4906-A917-F5B0EE00868E}" destId="{79AEB3DA-537A-45DE-8D9A-BA9ACAD9B127}" srcOrd="1" destOrd="0" presId="urn:microsoft.com/office/officeart/2005/8/layout/hList7"/>
    <dgm:cxn modelId="{B02F1C02-202D-423A-AFAC-52F992B535BF}" type="presParOf" srcId="{734CB4BF-A739-4906-A917-F5B0EE00868E}" destId="{7F2C630A-D4ED-4C6C-9F5B-E21CD4F5DBD3}" srcOrd="2" destOrd="0" presId="urn:microsoft.com/office/officeart/2005/8/layout/hList7"/>
    <dgm:cxn modelId="{EF9113F7-DC91-47AA-B157-6DF6BFC44812}" type="presParOf" srcId="{7F2C630A-D4ED-4C6C-9F5B-E21CD4F5DBD3}" destId="{097CB35E-4D1D-456A-98A9-4A1A1B569A59}" srcOrd="0" destOrd="0" presId="urn:microsoft.com/office/officeart/2005/8/layout/hList7"/>
    <dgm:cxn modelId="{B79F7D77-086C-43E6-8B3C-E68E77A683CE}" type="presParOf" srcId="{7F2C630A-D4ED-4C6C-9F5B-E21CD4F5DBD3}" destId="{9D93CFCF-0C53-42E2-9E2B-3ABC88BEE2EF}" srcOrd="1" destOrd="0" presId="urn:microsoft.com/office/officeart/2005/8/layout/hList7"/>
    <dgm:cxn modelId="{A24FA57C-7B51-4C25-A04B-41A562FAA520}" type="presParOf" srcId="{7F2C630A-D4ED-4C6C-9F5B-E21CD4F5DBD3}" destId="{78D9C6D7-5049-4B9B-B40A-05372B22D666}" srcOrd="2" destOrd="0" presId="urn:microsoft.com/office/officeart/2005/8/layout/hList7"/>
    <dgm:cxn modelId="{D780F726-D277-4C0E-AAFA-839A6F4A6FDB}" type="presParOf" srcId="{7F2C630A-D4ED-4C6C-9F5B-E21CD4F5DBD3}" destId="{B95BA888-A802-416A-9302-4EACACBFEAFE}" srcOrd="3" destOrd="0" presId="urn:microsoft.com/office/officeart/2005/8/layout/hList7"/>
    <dgm:cxn modelId="{DDB5AD55-7C1E-4E05-B304-F633BA8869E5}" type="presParOf" srcId="{734CB4BF-A739-4906-A917-F5B0EE00868E}" destId="{04427EE9-C451-4C53-A4EF-F9BD555347FC}" srcOrd="3" destOrd="0" presId="urn:microsoft.com/office/officeart/2005/8/layout/hList7"/>
    <dgm:cxn modelId="{4AF01249-6590-4644-A836-DE1C12F45624}" type="presParOf" srcId="{734CB4BF-A739-4906-A917-F5B0EE00868E}" destId="{334304D8-EF0C-473E-85B4-42D712F7061A}" srcOrd="4" destOrd="0" presId="urn:microsoft.com/office/officeart/2005/8/layout/hList7"/>
    <dgm:cxn modelId="{C1BF5599-3FDD-48AA-B3A7-35EB3FA43B05}" type="presParOf" srcId="{334304D8-EF0C-473E-85B4-42D712F7061A}" destId="{D14AEF2E-0E21-4C8D-A27B-F95CCC2EF78E}" srcOrd="0" destOrd="0" presId="urn:microsoft.com/office/officeart/2005/8/layout/hList7"/>
    <dgm:cxn modelId="{6DD91E73-D437-4C4D-A157-AC0EA31188FC}" type="presParOf" srcId="{334304D8-EF0C-473E-85B4-42D712F7061A}" destId="{B2416D54-6A51-4761-A3EF-EACB4A756C7E}" srcOrd="1" destOrd="0" presId="urn:microsoft.com/office/officeart/2005/8/layout/hList7"/>
    <dgm:cxn modelId="{F6FB40C2-5D82-41A9-9048-9F62BD53E450}" type="presParOf" srcId="{334304D8-EF0C-473E-85B4-42D712F7061A}" destId="{5080CC2D-4AD0-467C-942D-171AE8291F8C}" srcOrd="2" destOrd="0" presId="urn:microsoft.com/office/officeart/2005/8/layout/hList7"/>
    <dgm:cxn modelId="{0B3D5C7A-09D1-4955-A17D-CCBC6A5BC46E}" type="presParOf" srcId="{334304D8-EF0C-473E-85B4-42D712F7061A}" destId="{6221CBE3-2FB6-4EA5-8F30-D3DCC07EC55E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B76E6CE-BCEC-4DB3-8C2D-A3D18D98F949}">
      <dsp:nvSpPr>
        <dsp:cNvPr id="0" name=""/>
        <dsp:cNvSpPr/>
      </dsp:nvSpPr>
      <dsp:spPr>
        <a:xfrm>
          <a:off x="0" y="792468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BF7E485-EAEF-46A7-BDE0-6CC75B26E570}">
      <dsp:nvSpPr>
        <dsp:cNvPr id="0" name=""/>
        <dsp:cNvSpPr/>
      </dsp:nvSpPr>
      <dsp:spPr>
        <a:xfrm>
          <a:off x="374627" y="180923"/>
          <a:ext cx="7499882" cy="77390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1. Показатели, характеризующие </a:t>
          </a:r>
          <a:r>
            <a:rPr lang="ru-RU" sz="2000" u="sng" kern="1200" dirty="0"/>
            <a:t>открытость и доступность информации об организации культуры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u="sng" kern="1200" dirty="0"/>
        </a:p>
      </dsp:txBody>
      <dsp:txXfrm>
        <a:off x="412406" y="218702"/>
        <a:ext cx="7424324" cy="698347"/>
      </dsp:txXfrm>
    </dsp:sp>
    <dsp:sp modelId="{DA8DCE80-7FD4-4467-9CDA-EF391666E436}">
      <dsp:nvSpPr>
        <dsp:cNvPr id="0" name=""/>
        <dsp:cNvSpPr/>
      </dsp:nvSpPr>
      <dsp:spPr>
        <a:xfrm>
          <a:off x="0" y="1585403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C9B976C-4A95-41EC-A36C-40D5ED358730}">
      <dsp:nvSpPr>
        <dsp:cNvPr id="0" name=""/>
        <dsp:cNvSpPr/>
      </dsp:nvSpPr>
      <dsp:spPr>
        <a:xfrm>
          <a:off x="375011" y="1129068"/>
          <a:ext cx="7500232" cy="618695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2. Показатели, характеризующие </a:t>
          </a:r>
          <a:r>
            <a:rPr lang="ru-RU" sz="2000" u="sng" kern="1200" dirty="0"/>
            <a:t>доступность услуг для инвалидов</a:t>
          </a:r>
        </a:p>
      </dsp:txBody>
      <dsp:txXfrm>
        <a:off x="405213" y="1159270"/>
        <a:ext cx="7439828" cy="558291"/>
      </dsp:txXfrm>
    </dsp:sp>
    <dsp:sp modelId="{B62A625A-E886-47E4-B5CC-DFC3D5F3DB26}">
      <dsp:nvSpPr>
        <dsp:cNvPr id="0" name=""/>
        <dsp:cNvSpPr/>
      </dsp:nvSpPr>
      <dsp:spPr>
        <a:xfrm>
          <a:off x="0" y="2590326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1A8F8BF-F865-4488-9D49-8E5914682511}">
      <dsp:nvSpPr>
        <dsp:cNvPr id="0" name=""/>
        <dsp:cNvSpPr/>
      </dsp:nvSpPr>
      <dsp:spPr>
        <a:xfrm>
          <a:off x="388858" y="1922003"/>
          <a:ext cx="7484874" cy="83068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3. Показатели, характеризующие </a:t>
          </a:r>
          <a:r>
            <a:rPr lang="ru-RU" sz="2000" u="sng" kern="1200" dirty="0"/>
            <a:t>комфортность условий предоставления услуг</a:t>
          </a:r>
          <a:endParaRPr lang="ru-RU" sz="2000" kern="1200" dirty="0"/>
        </a:p>
      </dsp:txBody>
      <dsp:txXfrm>
        <a:off x="429409" y="1962554"/>
        <a:ext cx="7403772" cy="749580"/>
      </dsp:txXfrm>
    </dsp:sp>
    <dsp:sp modelId="{3315E85A-2206-49FC-A1EF-D0C3D0BA4FC3}">
      <dsp:nvSpPr>
        <dsp:cNvPr id="0" name=""/>
        <dsp:cNvSpPr/>
      </dsp:nvSpPr>
      <dsp:spPr>
        <a:xfrm>
          <a:off x="0" y="3449228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C6940CE-8C6B-4B28-9376-C733812D2ABF}">
      <dsp:nvSpPr>
        <dsp:cNvPr id="0" name=""/>
        <dsp:cNvSpPr/>
      </dsp:nvSpPr>
      <dsp:spPr>
        <a:xfrm>
          <a:off x="375011" y="2926926"/>
          <a:ext cx="7500232" cy="684662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4. . Показатели, характеризующие доброжелательность, вежливость работников организации культуры</a:t>
          </a:r>
        </a:p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000" kern="1200" dirty="0"/>
        </a:p>
      </dsp:txBody>
      <dsp:txXfrm>
        <a:off x="408433" y="2960348"/>
        <a:ext cx="7433388" cy="617818"/>
      </dsp:txXfrm>
    </dsp:sp>
    <dsp:sp modelId="{B2E38052-C386-4C18-ACE1-4705DBB92526}">
      <dsp:nvSpPr>
        <dsp:cNvPr id="0" name=""/>
        <dsp:cNvSpPr/>
      </dsp:nvSpPr>
      <dsp:spPr>
        <a:xfrm>
          <a:off x="0" y="4294404"/>
          <a:ext cx="7877175" cy="277200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AE1B760-6ECF-4802-8E07-C1573C0665D3}">
      <dsp:nvSpPr>
        <dsp:cNvPr id="0" name=""/>
        <dsp:cNvSpPr/>
      </dsp:nvSpPr>
      <dsp:spPr>
        <a:xfrm>
          <a:off x="375011" y="3785828"/>
          <a:ext cx="7500232" cy="670936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75000"/>
                <a:satMod val="120000"/>
                <a:lumMod val="90000"/>
              </a:schemeClr>
            </a:gs>
          </a:gsLst>
          <a:lin ang="5400000" scaled="0"/>
        </a:gradFill>
        <a:ln>
          <a:noFill/>
        </a:ln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lt1">
              <a:hueOff val="0"/>
              <a:satOff val="0"/>
              <a:lumOff val="0"/>
              <a:alphaOff val="0"/>
              <a:shade val="3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208417" tIns="0" rIns="208417" bIns="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/>
            <a:t> 5. Показатели, характеризующие </a:t>
          </a:r>
          <a:r>
            <a:rPr lang="ru-RU" sz="2000" u="sng" kern="1200" dirty="0"/>
            <a:t>удовлетворенность условиями оказания услуг</a:t>
          </a:r>
        </a:p>
      </dsp:txBody>
      <dsp:txXfrm>
        <a:off x="407763" y="3818580"/>
        <a:ext cx="7434728" cy="605432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889578" cy="496961"/>
          </a:xfrm>
          <a:prstGeom prst="rect">
            <a:avLst/>
          </a:prstGeom>
        </p:spPr>
        <p:txBody>
          <a:bodyPr vert="horz" lIns="90419" tIns="45210" rIns="90419" bIns="45210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777973" y="4"/>
            <a:ext cx="2889578" cy="496961"/>
          </a:xfrm>
          <a:prstGeom prst="rect">
            <a:avLst/>
          </a:prstGeom>
        </p:spPr>
        <p:txBody>
          <a:bodyPr vert="horz" lIns="90419" tIns="45210" rIns="90419" bIns="45210" rtlCol="0"/>
          <a:lstStyle>
            <a:lvl1pPr algn="r">
              <a:defRPr sz="1300"/>
            </a:lvl1pPr>
          </a:lstStyle>
          <a:p>
            <a:fld id="{28240839-B972-4D5D-B2EA-A21DDE1C8AF9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2" y="9428107"/>
            <a:ext cx="2889578" cy="496961"/>
          </a:xfrm>
          <a:prstGeom prst="rect">
            <a:avLst/>
          </a:prstGeom>
        </p:spPr>
        <p:txBody>
          <a:bodyPr vert="horz" lIns="90419" tIns="45210" rIns="90419" bIns="45210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777973" y="9428107"/>
            <a:ext cx="2889578" cy="496961"/>
          </a:xfrm>
          <a:prstGeom prst="rect">
            <a:avLst/>
          </a:prstGeom>
        </p:spPr>
        <p:txBody>
          <a:bodyPr vert="horz" lIns="90419" tIns="45210" rIns="90419" bIns="45210" rtlCol="0" anchor="b"/>
          <a:lstStyle>
            <a:lvl1pPr algn="r">
              <a:defRPr sz="1300"/>
            </a:lvl1pPr>
          </a:lstStyle>
          <a:p>
            <a:fld id="{35E1E2F1-DA42-4CD0-94E0-D8CE90672F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22060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3"/>
            <a:ext cx="2889938" cy="496333"/>
          </a:xfrm>
          <a:prstGeom prst="rect">
            <a:avLst/>
          </a:prstGeom>
        </p:spPr>
        <p:txBody>
          <a:bodyPr vert="horz" lIns="95516" tIns="47759" rIns="95516" bIns="47759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11" y="3"/>
            <a:ext cx="2889938" cy="496333"/>
          </a:xfrm>
          <a:prstGeom prst="rect">
            <a:avLst/>
          </a:prstGeom>
        </p:spPr>
        <p:txBody>
          <a:bodyPr vert="horz" lIns="95516" tIns="47759" rIns="95516" bIns="47759" rtlCol="0"/>
          <a:lstStyle>
            <a:lvl1pPr algn="r">
              <a:defRPr sz="1300"/>
            </a:lvl1pPr>
          </a:lstStyle>
          <a:p>
            <a:fld id="{EA601CB3-17B6-4952-A902-A94C25746A73}" type="datetimeFigureOut">
              <a:rPr lang="ru-RU" smtClean="0"/>
              <a:t>02.04.2025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55663" y="746125"/>
            <a:ext cx="4957762" cy="37195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516" tIns="47759" rIns="95516" bIns="47759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10" y="4715154"/>
            <a:ext cx="5335270" cy="4466988"/>
          </a:xfrm>
          <a:prstGeom prst="rect">
            <a:avLst/>
          </a:prstGeom>
        </p:spPr>
        <p:txBody>
          <a:bodyPr vert="horz" lIns="95516" tIns="47759" rIns="95516" bIns="47759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889938" cy="496333"/>
          </a:xfrm>
          <a:prstGeom prst="rect">
            <a:avLst/>
          </a:prstGeom>
        </p:spPr>
        <p:txBody>
          <a:bodyPr vert="horz" lIns="95516" tIns="47759" rIns="95516" bIns="47759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11" y="9428584"/>
            <a:ext cx="2889938" cy="496333"/>
          </a:xfrm>
          <a:prstGeom prst="rect">
            <a:avLst/>
          </a:prstGeom>
        </p:spPr>
        <p:txBody>
          <a:bodyPr vert="horz" lIns="95516" tIns="47759" rIns="95516" bIns="47759" rtlCol="0" anchor="b"/>
          <a:lstStyle>
            <a:lvl1pPr algn="r">
              <a:defRPr sz="1300"/>
            </a:lvl1pPr>
          </a:lstStyle>
          <a:p>
            <a:fld id="{F88DE4E5-C209-4148-8429-A87632AC94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68544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28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31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34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37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8DE4E5-C209-4148-8429-A87632AC9465}" type="slidenum">
              <a:rPr lang="ru-RU" smtClean="0"/>
              <a:t>40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8861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C8988E-0E4E-4450-BDBC-470F9342B0CF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0218-2838-4225-9FA5-9D16AD4C3DEA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AAFA9-28FE-4F8C-B51C-85981CDD3206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685CB47-B2D0-4CDF-9D2A-E10F415C025E}" type="datetime1">
              <a:rPr lang="ru-RU" smtClean="0"/>
              <a:t>02.04.2025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AE6027-9851-4395-91F6-79A2FAB535CF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542C4A-C040-43BB-9F8E-D97EB64E8A7F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D0766-8187-48E6-90CF-DE55A4DA6883}" type="datetime1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641787-7C87-4937-8842-0F16CB119C42}" type="datetime1">
              <a:rPr lang="ru-RU" smtClean="0"/>
              <a:t>02.04.2025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52BCCD-D289-4030-BDDF-74830747AD6F}" type="datetime1">
              <a:rPr lang="ru-RU" smtClean="0"/>
              <a:t>02.04.2025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F672F2-A63C-4175-A73A-5FA90B0A3E7E}" type="datetime1">
              <a:rPr lang="ru-RU" smtClean="0"/>
              <a:t>02.04.2025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E13AE5-36C7-4FBA-A306-AE139EAAFD06}" type="datetime1">
              <a:rPr lang="ru-RU" smtClean="0"/>
              <a:t>02.04.2025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86530-F8AB-4EE2-89FB-73BEB1337381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440E1-F1D8-4776-9366-F3EC8F991E9C}" type="datetime1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2D206-79D3-4DBE-8587-707EA1C57AD2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6CA1AC-0143-4BBE-8135-1E59C75B73FD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43D99C-6CEE-418E-98EA-1DC2B193819E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7BDDAE-0371-4BFB-AE43-2E185310520D}" type="datetime1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EA3DF-2DAB-4FD2-A985-033ED74DB0B6}" type="datetime1">
              <a:rPr lang="ru-RU" smtClean="0"/>
              <a:t>02.04.2025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5725E1-C0BB-430C-8632-09C9FEB3AADF}" type="datetime1">
              <a:rPr lang="ru-RU" smtClean="0"/>
              <a:t>02.04.2025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1F758-9CD4-47F8-B0AD-EAD193A5CA06}" type="datetime1">
              <a:rPr lang="ru-RU" smtClean="0"/>
              <a:t>02.04.2025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E69161-961A-4BE4-B371-130D0D2A1742}" type="datetime1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61C864-D940-4794-B53A-360B40F1B83F}" type="datetime1">
              <a:rPr lang="ru-RU" smtClean="0"/>
              <a:t>02.04.2025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86FDBBC3-D1FC-4907-9CA5-1D46946D7234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86FDBBC3-D1FC-4907-9CA5-1D46946D7234}" type="datetime1">
              <a:rPr lang="ru-RU" smtClean="0"/>
              <a:t>02.04.2025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CCD5371C-1535-41D0-98C8-C3D51D2A8D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8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8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18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8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одзаголовок 2"/>
          <p:cNvSpPr txBox="1">
            <a:spLocks/>
          </p:cNvSpPr>
          <p:nvPr/>
        </p:nvSpPr>
        <p:spPr>
          <a:xfrm>
            <a:off x="2843808" y="6241513"/>
            <a:ext cx="3024336" cy="504056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>
            <a:normAutofit fontScale="85000"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>
                <a:solidFill>
                  <a:schemeClr val="tx1"/>
                </a:solidFill>
              </a:rPr>
              <a:t>Кемерово, 2025</a:t>
            </a: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323528" y="1196752"/>
            <a:ext cx="8640960" cy="50405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>
              <a:spcBef>
                <a:spcPts val="0"/>
              </a:spcBef>
            </a:pPr>
            <a:r>
              <a:rPr lang="ru-RU" sz="2800" b="1" dirty="0">
                <a:solidFill>
                  <a:schemeClr val="tx1"/>
                </a:solidFill>
              </a:rPr>
              <a:t>Результаты проведения  независимой оценки качества  условий оказания услуг государственными и муниципальными учреждениями культуры и искусства, расположенными на территории Кемеровской области, за 2024 год</a:t>
            </a:r>
          </a:p>
          <a:p>
            <a:endParaRPr lang="ru-RU" sz="1600" dirty="0">
              <a:solidFill>
                <a:schemeClr val="tx1"/>
              </a:solidFill>
            </a:endParaRPr>
          </a:p>
          <a:p>
            <a:r>
              <a:rPr lang="ru-RU" dirty="0">
                <a:solidFill>
                  <a:schemeClr val="tx1"/>
                </a:solidFill>
              </a:rPr>
              <a:t>Исследование проводилось в рамках исполнения государственного контракта (договора) № 04/2025 от 12.02.2025 г.</a:t>
            </a:r>
          </a:p>
          <a:p>
            <a:endParaRPr lang="ru-RU" b="1" dirty="0">
              <a:solidFill>
                <a:schemeClr val="tx1"/>
              </a:solidFill>
            </a:endParaRP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Заказчик – Министерство культуры и национальной политики Кузбасса</a:t>
            </a:r>
          </a:p>
          <a:p>
            <a:pPr algn="l"/>
            <a:r>
              <a:rPr lang="ru-RU" b="1" dirty="0">
                <a:solidFill>
                  <a:schemeClr val="tx1"/>
                </a:solidFill>
              </a:rPr>
              <a:t>Исполнитель – общество с ограниченной ответственностью «Демиург»</a:t>
            </a:r>
          </a:p>
          <a:p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7982174" y="6517646"/>
            <a:ext cx="1161826" cy="365125"/>
          </a:xfrm>
        </p:spPr>
        <p:txBody>
          <a:bodyPr/>
          <a:lstStyle/>
          <a:p>
            <a:fld id="{CCD5371C-1535-41D0-98C8-C3D51D2A8D04}" type="slidenum">
              <a:rPr lang="ru-RU" sz="1200" smtClean="0"/>
              <a:t>1</a:t>
            </a:fld>
            <a:endParaRPr lang="ru-RU" sz="1200" dirty="0"/>
          </a:p>
        </p:txBody>
      </p:sp>
    </p:spTree>
    <p:extLst>
      <p:ext uri="{BB962C8B-B14F-4D97-AF65-F5344CB8AC3E}">
        <p14:creationId xmlns:p14="http://schemas.microsoft.com/office/powerpoint/2010/main" val="29696508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96680" y="332657"/>
            <a:ext cx="8784976" cy="151216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solidFill>
                  <a:schemeClr val="tx1"/>
                </a:solidFill>
              </a:rPr>
              <a:t>5 организаций культуры, занявших последние места рейтинга в Кемеровской области,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8916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10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8658062"/>
              </p:ext>
            </p:extLst>
          </p:nvPr>
        </p:nvGraphicFramePr>
        <p:xfrm>
          <a:off x="179512" y="1844824"/>
          <a:ext cx="8784976" cy="4725868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2241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32426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436380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2403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в рейтинге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МО</a:t>
                      </a: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ОО</a:t>
                      </a: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Общий показатель оценки качества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107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107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Киселевский городской округ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«Культурно–досуговый центр» (МБУК КДЦ)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87,74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94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108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Киселевский городской округ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 «Киноконцертный зал»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87,52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01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109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Юргинский городской округ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«Клуб «Современник г. Юрги»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00142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110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Таштагольский муниципальный район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«Музей этнографии и природы Горной Шории Таштагольского муниципального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85,92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4559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111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Мариинский муниципальный округ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«Городской парк имени А.В. Суворова»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695248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90418" y="188640"/>
            <a:ext cx="8784976" cy="79208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7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>
                <a:solidFill>
                  <a:srgbClr val="FF0000"/>
                </a:solidFill>
              </a:rPr>
              <a:t>Рейтинг средних значений общего показателя оценки качества условий оказания услуг государственными и муниципальными учреждениями культуры и искусства в разрезе муниципальных образований, в баллах</a:t>
            </a:r>
            <a:endParaRPr lang="ru-RU" sz="2400" b="1" dirty="0">
              <a:solidFill>
                <a:srgbClr val="FF0000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11</a:t>
            </a:fld>
            <a:endParaRPr lang="ru-RU" dirty="0"/>
          </a:p>
        </p:txBody>
      </p:sp>
      <p:graphicFrame>
        <p:nvGraphicFramePr>
          <p:cNvPr id="9" name="Диаграмма 8">
            <a:extLst>
              <a:ext uri="{FF2B5EF4-FFF2-40B4-BE49-F238E27FC236}">
                <a16:creationId xmlns="" xmlns:a16="http://schemas.microsoft.com/office/drawing/2014/main" id="{B403EE90-14B1-4683-8CB3-5538A1C1D3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588461"/>
              </p:ext>
            </p:extLst>
          </p:nvPr>
        </p:nvGraphicFramePr>
        <p:xfrm>
          <a:off x="107504" y="985260"/>
          <a:ext cx="8784976" cy="58180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1"/>
          <p:cNvSpPr txBox="1"/>
          <p:nvPr/>
        </p:nvSpPr>
        <p:spPr>
          <a:xfrm>
            <a:off x="250464" y="1297475"/>
            <a:ext cx="1444308" cy="259228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ru-RU" sz="1400" b="1" dirty="0">
                <a:solidFill>
                  <a:srgbClr val="C00000"/>
                </a:solidFill>
              </a:rPr>
              <a:t>Среднее значение общего показателя оценки качества в целом по региону – 93,24 балла</a:t>
            </a: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1EC8D728-1BAB-1C46-11BA-E6A4E9DCCB5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70925773"/>
              </p:ext>
            </p:extLst>
          </p:nvPr>
        </p:nvGraphicFramePr>
        <p:xfrm>
          <a:off x="1837732" y="999159"/>
          <a:ext cx="6550692" cy="6182041"/>
        </p:xfrm>
        <a:graphic>
          <a:graphicData uri="http://schemas.openxmlformats.org/drawingml/2006/table">
            <a:tbl>
              <a:tblPr firstRow="1" firstCol="1" bandRow="1"/>
              <a:tblGrid>
                <a:gridCol w="581330">
                  <a:extLst>
                    <a:ext uri="{9D8B030D-6E8A-4147-A177-3AD203B41FA5}">
                      <a16:colId xmlns="" xmlns:a16="http://schemas.microsoft.com/office/drawing/2014/main" val="1697581294"/>
                    </a:ext>
                  </a:extLst>
                </a:gridCol>
                <a:gridCol w="3745611">
                  <a:extLst>
                    <a:ext uri="{9D8B030D-6E8A-4147-A177-3AD203B41FA5}">
                      <a16:colId xmlns="" xmlns:a16="http://schemas.microsoft.com/office/drawing/2014/main" val="3289671749"/>
                    </a:ext>
                  </a:extLst>
                </a:gridCol>
                <a:gridCol w="2223751">
                  <a:extLst>
                    <a:ext uri="{9D8B030D-6E8A-4147-A177-3AD203B41FA5}">
                      <a16:colId xmlns="" xmlns:a16="http://schemas.microsoft.com/office/drawing/2014/main" val="3481798578"/>
                    </a:ext>
                  </a:extLst>
                </a:gridCol>
              </a:tblGrid>
              <a:tr h="491327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Муниципальное образование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Общий показатель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оценки качества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A2BF61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3381976"/>
                  </a:ext>
                </a:extLst>
              </a:tr>
              <a:tr h="18783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Учреждения регионального подчинения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97,48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08931426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Анжеро-Судженский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92,70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77124833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Беловский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95,17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842547514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Беловский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89,99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515639322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Березовский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93,46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63054975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Гурьевский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96,13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93053902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Ижморский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90,59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00028603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Калтанский</a:t>
                      </a: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91,82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907398569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Кемеровский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96,26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14807794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Кемеровский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97,22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301527878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Киселевский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88,46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74922986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Крапивинский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95,50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15643765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Ленинск-Кузнецкий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96,16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21042678"/>
                  </a:ext>
                </a:extLst>
              </a:tr>
              <a:tr h="20646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14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Ленинск-Кузнецкий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90,82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729279667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Мариинский муниципальный округ</a:t>
                      </a:r>
                      <a:endParaRPr lang="ru-RU" sz="12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91,13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89792964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16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Междуреченский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90,13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661900714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Новокузнецкий городской округ</a:t>
                      </a:r>
                      <a:endParaRPr lang="ru-RU" sz="12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93,74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208281197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18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Прокопьевский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94,89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937295795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19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Прокопьевский муниципальный округ</a:t>
                      </a:r>
                      <a:endParaRPr lang="ru-RU" sz="12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95,90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80241897"/>
                  </a:ext>
                </a:extLst>
              </a:tr>
              <a:tr h="19847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20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Промышленновский муниципальный округ</a:t>
                      </a:r>
                      <a:endParaRPr lang="ru-RU" sz="12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91,48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1804642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Тайгинский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90,28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46120604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Таштагольский муниципальный район</a:t>
                      </a:r>
                      <a:endParaRPr lang="ru-RU" sz="1200" b="1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90,94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776531724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Тисульский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91,06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71636355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24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Топкинский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91,84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866486618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Тяжинский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90,54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147646135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Чебулинский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90,54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25495313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27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Юргинский городской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90,11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1172746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Юргинский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90,83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661370262"/>
                  </a:ext>
                </a:extLst>
              </a:tr>
              <a:tr h="16601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29</a:t>
                      </a:r>
                      <a:endParaRPr lang="ru-RU" sz="1200" kern="10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Яшкинский муниципальный округ</a:t>
                      </a:r>
                      <a:endParaRPr lang="ru-RU" sz="1200" b="1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  <a:buNone/>
                      </a:pPr>
                      <a:r>
                        <a:rPr lang="ru-RU" sz="1200" b="1" kern="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95,08</a:t>
                      </a:r>
                      <a:endParaRPr lang="ru-RU" sz="1200" kern="1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37939" marR="3793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BBB59"/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80894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30787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792088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Анжеро-Судженского городского округа,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12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9768906"/>
              </p:ext>
            </p:extLst>
          </p:nvPr>
        </p:nvGraphicFramePr>
        <p:xfrm>
          <a:off x="32544" y="1124744"/>
          <a:ext cx="9111456" cy="547260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93189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4096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93755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01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Анжеро-Судженского городского округа «Клуб «Рудничный»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96,02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01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Анжеро-Судженского городского округа «Клуб «Физкультурник»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94,86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801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Анжеро-Судженского городского округа «Дворец культуры «Центральный»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94,76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801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4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Анжеро-Судженского городского округа «Центр национальной культуры»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90,1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80101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5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Анжеро-Судженского городского округа «Дворец культуры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Судженский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87,78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2996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rgbClr val="00B05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92,70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3604948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040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Беловского городского округа и Беловского муниципального округа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13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770781"/>
              </p:ext>
            </p:extLst>
          </p:nvPr>
        </p:nvGraphicFramePr>
        <p:xfrm>
          <a:off x="0" y="1253816"/>
          <a:ext cx="9111456" cy="6309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5348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067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4122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п/п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16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качества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44E1562B-948E-91E4-8C02-A0BC1AB354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0107606"/>
              </p:ext>
            </p:extLst>
          </p:nvPr>
        </p:nvGraphicFramePr>
        <p:xfrm>
          <a:off x="-31564" y="1873640"/>
          <a:ext cx="9111456" cy="17562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729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8293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512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29506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cs typeface="Times New Roman"/>
                        </a:rPr>
                        <a:t>Беловский городской округ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образовательной организации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83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 Культурный центр «Инской»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98,84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5420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 Дворец культуры «Угольщиков»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96,66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2837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МУК клуб «Строитель»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90,00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28374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95,17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622535378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33A5942C-B729-3540-3659-DD51EF78A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644393"/>
              </p:ext>
            </p:extLst>
          </p:nvPr>
        </p:nvGraphicFramePr>
        <p:xfrm>
          <a:off x="0" y="3500889"/>
          <a:ext cx="9098552" cy="298871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6197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113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5122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35135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Беловский муниципальный округ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443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«Культурно-досуговый центр Беловского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90,92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910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Историко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–этнографический музей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Чолкой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89,92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573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Межпоселенческая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централизованная библиотечная система Беловского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80903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89,99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08022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Березовского городского округа и  Гурьевского муниципального округа,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14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069517"/>
              </p:ext>
            </p:extLst>
          </p:nvPr>
        </p:nvGraphicFramePr>
        <p:xfrm>
          <a:off x="35496" y="1253816"/>
          <a:ext cx="9108504" cy="27233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44578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81434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п/п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16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качества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30585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Березовский городской округ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3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«Централизованная библиотечная система»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94,46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3058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Дворец культуры «Шахтеров»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92,46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6603356"/>
                  </a:ext>
                </a:extLst>
              </a:tr>
              <a:tr h="430585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93,46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8762855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33A5942C-B729-3540-3659-DD51EF78A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12293976"/>
              </p:ext>
            </p:extLst>
          </p:nvPr>
        </p:nvGraphicFramePr>
        <p:xfrm>
          <a:off x="0" y="3977140"/>
          <a:ext cx="9144000" cy="269467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004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634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683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Гурьевский муниципальный округ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39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 «Дворец культуры г. Салаира»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98,60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43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 «Гурьевский городской краеведческий музей»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95,54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398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«Районный Дом культуры с. М. 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Салаирка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94,26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58942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96,13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222815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71195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Ижморского муниципального округа и </a:t>
            </a:r>
            <a:r>
              <a:rPr lang="ru-RU" sz="2000" b="1" dirty="0" err="1"/>
              <a:t>Калтанского</a:t>
            </a:r>
            <a:r>
              <a:rPr lang="ru-RU" sz="2000" b="1" dirty="0"/>
              <a:t> городского округа,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15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1326705"/>
              </p:ext>
            </p:extLst>
          </p:nvPr>
        </p:nvGraphicFramePr>
        <p:xfrm>
          <a:off x="0" y="1253818"/>
          <a:ext cx="9144000" cy="325530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80554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п/п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16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качества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323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Ижморский муниципальный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65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МУК «Ижморская централизованная клубная система»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93,42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76593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МУК «Ижморская централизованная библиотечная система»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87,76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6603356"/>
                  </a:ext>
                </a:extLst>
              </a:tr>
              <a:tr h="474653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90,59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974467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33A5942C-B729-3540-3659-DD51EF78AD0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88876839"/>
              </p:ext>
            </p:extLst>
          </p:nvPr>
        </p:nvGraphicFramePr>
        <p:xfrm>
          <a:off x="0" y="4509122"/>
          <a:ext cx="9144000" cy="20214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9004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63468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3572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err="1"/>
                        <a:t>Калтанский</a:t>
                      </a:r>
                      <a:r>
                        <a:rPr lang="ru-RU" sz="2000" b="1" dirty="0"/>
                        <a:t> городской округ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5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Дворец культуры «Энергетик»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94,20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535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Дворец культуры «Прогресс»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89,44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170243925"/>
                  </a:ext>
                </a:extLst>
              </a:tr>
              <a:tr h="66068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91,82</a:t>
                      </a:r>
                    </a:p>
                  </a:txBody>
                  <a:tcPr marL="7620" marR="7620" marT="7620" marB="0"/>
                </a:tc>
                <a:extLst>
                  <a:ext uri="{0D108BD9-81ED-4DB2-BD59-A6C34878D82A}">
                    <a16:rowId xmlns="" xmlns:a16="http://schemas.microsoft.com/office/drawing/2014/main" val="256741989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63809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Кемеровского городского округа и Кемеровского муниципального округа,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16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1346938"/>
              </p:ext>
            </p:extLst>
          </p:nvPr>
        </p:nvGraphicFramePr>
        <p:xfrm>
          <a:off x="0" y="1253818"/>
          <a:ext cx="9144000" cy="303120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7638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п/п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16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качества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20316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Кемеровский городской округ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20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 «Музей-заповедник «Красная Горка»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98,78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2031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МАУК «Театр для детей и молодежи»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97,40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6603356"/>
                  </a:ext>
                </a:extLst>
              </a:tr>
              <a:tr h="45010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МАУК «Муниципальная информационно-библиотечная система»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86,82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974467"/>
                  </a:ext>
                </a:extLst>
              </a:tr>
              <a:tr h="450107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96,26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565313502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542DEB78-2BC1-7345-A7DA-F151C9D72A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7103772"/>
              </p:ext>
            </p:extLst>
          </p:nvPr>
        </p:nvGraphicFramePr>
        <p:xfrm>
          <a:off x="24659" y="4285023"/>
          <a:ext cx="9144001" cy="25010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1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26647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Кемеровский муниципальный округ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50615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«Дом культуры «</a:t>
                      </a: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Ягуновский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 Кемеровского муниципального округа»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97,68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  <a:tr h="506152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«Дом культуры «Ясногорский» Кемеровского муниципального округа»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97,02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430494870"/>
                  </a:ext>
                </a:extLst>
              </a:tr>
              <a:tr h="51677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«Централизованная библиотечная система Кемеровского муниципального округа»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96,96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2606673"/>
                  </a:ext>
                </a:extLst>
              </a:tr>
              <a:tr h="516778">
                <a:tc gridSpan="2">
                  <a:txBody>
                    <a:bodyPr/>
                    <a:lstStyle/>
                    <a:p>
                      <a:pPr algn="l"/>
                      <a:r>
                        <a:rPr lang="ru-RU" dirty="0"/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97,22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8836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1424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Киселевского городского округа и  Крапивинского муниципального округа,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17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2279118"/>
              </p:ext>
            </p:extLst>
          </p:nvPr>
        </p:nvGraphicFramePr>
        <p:xfrm>
          <a:off x="0" y="1253818"/>
          <a:ext cx="9144000" cy="383136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123655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  <a:endParaRPr lang="ru-RU" sz="2000" dirty="0">
                        <a:effectLst/>
                        <a:latin typeface="+mn-lt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20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качества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1170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Киселевский городской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11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клуб «Шахтера»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90,12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117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«Культурно–досуговый центр»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87,74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6603356"/>
                  </a:ext>
                </a:extLst>
              </a:tr>
              <a:tr h="5479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 «Киноконцертный зал»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87,52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974467"/>
                  </a:ext>
                </a:extLst>
              </a:tr>
              <a:tr h="511708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88,46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18762855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89E4350A-D52B-8F68-ED27-0641D7DA5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3345086"/>
              </p:ext>
            </p:extLst>
          </p:nvPr>
        </p:nvGraphicFramePr>
        <p:xfrm>
          <a:off x="0" y="5086422"/>
          <a:ext cx="9144000" cy="14389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60174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Крапивинский муниципальный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83717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«Клубная система Крапивинского округа»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95,50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2649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Ленинско-Кузнецкого городского округа и Ленинско-Кузнецкого муниципального округа,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18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2978831"/>
              </p:ext>
            </p:extLst>
          </p:nvPr>
        </p:nvGraphicFramePr>
        <p:xfrm>
          <a:off x="0" y="1253818"/>
          <a:ext cx="9144000" cy="289526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12572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20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2000" dirty="0">
                          <a:effectLst/>
                          <a:latin typeface="+mn-lt"/>
                        </a:rPr>
                        <a:t>качества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38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Ленинск-Кузнецкий городской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2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</a:rPr>
                        <a:t>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«Дом культуры Строитель»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97,92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238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«Центральный Дворец культуры»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94,40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6603356"/>
                  </a:ext>
                </a:extLst>
              </a:tr>
              <a:tr h="430900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96,16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484974467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89E4350A-D52B-8F68-ED27-0641D7DA5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6199757"/>
              </p:ext>
            </p:extLst>
          </p:nvPr>
        </p:nvGraphicFramePr>
        <p:xfrm>
          <a:off x="-29591" y="4149078"/>
          <a:ext cx="9144000" cy="252028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43005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Ленинск-Кузнецкий муниципальный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42216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 «Централизованная клубная система»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92,72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  <a:tr h="124589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«Централизованная библиотечная система Ленинск-Кузнецкого муниципального округа»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88,92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2606673"/>
                  </a:ext>
                </a:extLst>
              </a:tr>
              <a:tr h="422163">
                <a:tc gridSpan="2">
                  <a:txBody>
                    <a:bodyPr/>
                    <a:lstStyle/>
                    <a:p>
                      <a:pPr algn="l"/>
                      <a:r>
                        <a:rPr lang="ru-RU" sz="20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90,82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770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73386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792088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3">
            <a:schemeClr val="lt1"/>
          </a:lnRef>
          <a:fillRef idx="1003">
            <a:schemeClr val="lt2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 Рейтинг организаций культуры  Мариинского муниципального округа и Междуреченского муниципального округа,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716016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19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7626081"/>
              </p:ext>
            </p:extLst>
          </p:nvPr>
        </p:nvGraphicFramePr>
        <p:xfrm>
          <a:off x="32545" y="1124744"/>
          <a:ext cx="9291983" cy="3994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8202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17520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1347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71317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№ п/п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 качества</a:t>
                      </a:r>
                      <a:endParaRPr lang="ru-RU" sz="16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695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Мариинский муниципальный округ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2047806610"/>
                  </a:ext>
                </a:extLst>
              </a:tr>
              <a:tr h="40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1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МАУК «Культурно-досуговый центр «Юбилейный»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96,84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0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2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«Централизованная библиотечная система Мариинского муниципального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92,66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40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3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«Музей-заповедник «Мариинск исторический»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92,38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40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4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«Благовещенский сельский Дом культуры»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91,44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40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5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</a:t>
                      </a: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Сусловский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сельский Дом культуры»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89,36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4031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МБУК «Городской парк имени А.В. Суворова»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84,10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087020802"/>
                  </a:ext>
                </a:extLst>
              </a:tr>
              <a:tr h="403129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20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91,13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2499128396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1271A50A-F928-5949-9CFC-8EE397A3EAD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0542844"/>
              </p:ext>
            </p:extLst>
          </p:nvPr>
        </p:nvGraphicFramePr>
        <p:xfrm>
          <a:off x="36483" y="5118938"/>
          <a:ext cx="9320590" cy="16125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95139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633266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192785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430057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/>
                        <a:t>Междуреченский муниципальный округ</a:t>
                      </a:r>
                      <a:endParaRPr lang="ru-RU" sz="16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40028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 Дворец Культуры «Распадский»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92,44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/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Городской Дом Культуры «Юность»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87,82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2606673"/>
                  </a:ext>
                </a:extLst>
              </a:tr>
              <a:tr h="422163">
                <a:tc gridSpan="2">
                  <a:txBody>
                    <a:bodyPr/>
                    <a:lstStyle/>
                    <a:p>
                      <a:pPr algn="l"/>
                      <a:r>
                        <a:rPr lang="ru-RU" sz="1600" b="1" kern="1200" dirty="0"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dirty="0"/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90,13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77082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94419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2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755576" y="1484784"/>
            <a:ext cx="7772400" cy="4176713"/>
          </a:xfrm>
        </p:spPr>
        <p:txBody>
          <a:bodyPr>
            <a:noAutofit/>
          </a:bodyPr>
          <a:lstStyle/>
          <a:p>
            <a:pPr algn="l"/>
            <a:r>
              <a:rPr lang="ru-RU" sz="4000" b="1" i="1" u="sng" dirty="0">
                <a:solidFill>
                  <a:schemeClr val="accent1">
                    <a:lumMod val="75000"/>
                  </a:schemeClr>
                </a:solidFill>
              </a:rPr>
              <a:t>Раздел 1. </a:t>
            </a:r>
            <a:r>
              <a:rPr lang="ru-RU" sz="4000" i="1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sz="4000" i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b="1" i="1" dirty="0">
                <a:solidFill>
                  <a:schemeClr val="tx2"/>
                </a:solidFill>
              </a:rPr>
              <a:t>Методика расчета показателей независимой оценки качества условий осуществления деятельности организаций культуры</a:t>
            </a:r>
          </a:p>
        </p:txBody>
      </p:sp>
    </p:spTree>
    <p:extLst>
      <p:ext uri="{BB962C8B-B14F-4D97-AF65-F5344CB8AC3E}">
        <p14:creationId xmlns:p14="http://schemas.microsoft.com/office/powerpoint/2010/main" val="76585836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Новокузнецкого городского округа и Прокопьевского городского округа,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20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3840161"/>
              </p:ext>
            </p:extLst>
          </p:nvPr>
        </p:nvGraphicFramePr>
        <p:xfrm>
          <a:off x="0" y="1253818"/>
          <a:ext cx="9144000" cy="3471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68251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п/п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16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качества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6991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/>
                        <a:t>Новокузнецкий городской округ</a:t>
                      </a:r>
                      <a:endParaRPr lang="ru-RU" sz="17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6991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1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МАУК «Новокузнецкий художественный музей»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97,90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9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 «Многофункциональный культурно - досуговый комплекс Куйбышевского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93,02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6603356"/>
                  </a:ext>
                </a:extLst>
              </a:tr>
              <a:tr h="559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 «Многофункциональный культурно - досуговый комплекс Центрального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92,74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68363064"/>
                  </a:ext>
                </a:extLst>
              </a:tr>
              <a:tr h="5596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 «Многофункциональный культурно - досуговый комплекс Орджоникидзевского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91,30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06076682"/>
                  </a:ext>
                </a:extLst>
              </a:tr>
              <a:tr h="369914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93,74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8242923"/>
                  </a:ext>
                </a:extLst>
              </a:tr>
            </a:tbl>
          </a:graphicData>
        </a:graphic>
      </p:graphicFrame>
      <p:graphicFrame>
        <p:nvGraphicFramePr>
          <p:cNvPr id="7" name="Таблица 6">
            <a:extLst>
              <a:ext uri="{FF2B5EF4-FFF2-40B4-BE49-F238E27FC236}">
                <a16:creationId xmlns="" xmlns:a16="http://schemas.microsoft.com/office/drawing/2014/main" id="{89E4350A-D52B-8F68-ED27-0641D7DA5B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6584108"/>
              </p:ext>
            </p:extLst>
          </p:nvPr>
        </p:nvGraphicFramePr>
        <p:xfrm>
          <a:off x="0" y="4725144"/>
          <a:ext cx="9144000" cy="189132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383901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700" b="1" dirty="0"/>
                        <a:t>Прокопьевский городской округ</a:t>
                      </a:r>
                      <a:endParaRPr lang="ru-RU" sz="17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37685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МАУК «ДК им. Маяковского»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95,82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  <a:tr h="37685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«КВЦ Вернисаж»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94,56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372606673"/>
                  </a:ext>
                </a:extLst>
              </a:tr>
              <a:tr h="376855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3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«ДК </a:t>
                      </a:r>
                      <a:r>
                        <a:rPr lang="ru-RU" sz="17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Зенковский</a:t>
                      </a:r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им. Иосифа Кобзона»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94,28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16770821"/>
                  </a:ext>
                </a:extLst>
              </a:tr>
              <a:tr h="376855">
                <a:tc gridSpan="2">
                  <a:txBody>
                    <a:bodyPr/>
                    <a:lstStyle/>
                    <a:p>
                      <a:pPr algn="l"/>
                      <a:r>
                        <a:rPr lang="ru-RU" sz="1700" dirty="0"/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7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94,89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612286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3670128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58C3A94F-CFA7-3363-DADA-EA0AB7F6A3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21</a:t>
            </a:fld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281E03A6-6456-2450-0954-EE545D1F3EAB}"/>
              </a:ext>
            </a:extLst>
          </p:cNvPr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Прокопьевского муниципального округа, Промышленновского муниципального округа и Тайгинского городского округа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221CEC21-94ED-427F-D918-668BD64540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3198496"/>
              </p:ext>
            </p:extLst>
          </p:nvPr>
        </p:nvGraphicFramePr>
        <p:xfrm>
          <a:off x="0" y="1253818"/>
          <a:ext cx="9144000" cy="3023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812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п/п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16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качества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56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Прокопьевский муниципальный округ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2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1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 «Централизованная библиотечная система» Прокопьевского муниципального округа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96,94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МАУ «Культурно-досуговый центр» Прокопьевского муниципального округа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94,86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6603356"/>
                  </a:ext>
                </a:extLst>
              </a:tr>
              <a:tr h="44056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95,90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8242923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0117C585-4A35-7039-3D55-F1E2613539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5900679"/>
              </p:ext>
            </p:extLst>
          </p:nvPr>
        </p:nvGraphicFramePr>
        <p:xfrm>
          <a:off x="0" y="4276932"/>
          <a:ext cx="9144000" cy="1136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46413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Промышленновский муниципальный округ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67252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«Промышленновский районный Историко-краеведческий музей»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91,48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AA35FADB-F484-F58D-55F0-D330573434D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5384402"/>
              </p:ext>
            </p:extLst>
          </p:nvPr>
        </p:nvGraphicFramePr>
        <p:xfrm>
          <a:off x="0" y="5413594"/>
          <a:ext cx="9144000" cy="1136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38636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Тайгинский городской округ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75029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«Дворец культуры» Тайгинского городского округа»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90,28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388343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C67329A2-EC1D-EAE8-0568-50143B1130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22</a:t>
            </a:fld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0CB75841-AD3C-5341-748C-0AE3EF790427}"/>
              </a:ext>
            </a:extLst>
          </p:cNvPr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Таштагольского муниципального округа, Тисульского муниципального округа и Топкинского муниципального округа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0CF00F10-5D4E-0121-7D47-8FFCC6CAC17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4215316"/>
              </p:ext>
            </p:extLst>
          </p:nvPr>
        </p:nvGraphicFramePr>
        <p:xfrm>
          <a:off x="0" y="1253818"/>
          <a:ext cx="9144000" cy="302311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812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п/п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16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качества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56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Таштагольский муниципальный район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2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1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 «Централизованная библиотечная система Таштагольского муниципального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95,96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59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«Музей этнографии и природы Горной Шории Таштагольского муниципального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85,92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776603356"/>
                  </a:ext>
                </a:extLst>
              </a:tr>
              <a:tr h="440569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 fontAlgn="ctr"/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90,94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848242923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C3A62280-544E-6A5A-7D54-321C282B37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85955639"/>
              </p:ext>
            </p:extLst>
          </p:nvPr>
        </p:nvGraphicFramePr>
        <p:xfrm>
          <a:off x="0" y="4276932"/>
          <a:ext cx="9144000" cy="1136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46413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Тисульский муниципальный округ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67252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МКУК «</a:t>
                      </a:r>
                      <a:r>
                        <a:rPr lang="ru-RU" sz="18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Межпоселенческая</a:t>
                      </a:r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централизованная библиотечная система Тисульского района»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91,06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242E8B7D-A490-4D0E-97D8-78487F47C6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3049354"/>
              </p:ext>
            </p:extLst>
          </p:nvPr>
        </p:nvGraphicFramePr>
        <p:xfrm>
          <a:off x="0" y="5413594"/>
          <a:ext cx="9144000" cy="113666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38636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/>
                        <a:t>Топкинский муниципальный округ</a:t>
                      </a:r>
                      <a:endParaRPr lang="ru-RU" sz="18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75029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«Топкинский исторический музей»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91,84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1523046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634ADEA3-A115-DA8A-E794-4759CA0566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23</a:t>
            </a:fld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BC4BC940-79E3-29B3-E364-C2D8DB6027E0}"/>
              </a:ext>
            </a:extLst>
          </p:cNvPr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Тяжинского муниципального округа, Чебулинского муниципального округа и Юргинского городского округа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BC87BBB7-BDEF-4B3A-6DE0-D6F00D7BAE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58311783"/>
              </p:ext>
            </p:extLst>
          </p:nvPr>
        </p:nvGraphicFramePr>
        <p:xfrm>
          <a:off x="0" y="1253818"/>
          <a:ext cx="9144000" cy="19159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169368107"/>
                    </a:ext>
                  </a:extLst>
                </a:gridCol>
              </a:tblGrid>
              <a:tr h="81287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№ п/п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оценки</a:t>
                      </a:r>
                      <a:r>
                        <a:rPr lang="ru-RU" sz="1600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+mn-lt"/>
                        </a:rPr>
                        <a:t>качества</a:t>
                      </a:r>
                      <a:endParaRPr lang="ru-RU" sz="18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40569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Тяжинский муниципальный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62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1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 Дом культуры «Юбилейный»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90,54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5329EA21-4478-4341-D26E-24B35D0B3B0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5478963"/>
              </p:ext>
            </p:extLst>
          </p:nvPr>
        </p:nvGraphicFramePr>
        <p:xfrm>
          <a:off x="0" y="3169768"/>
          <a:ext cx="9144000" cy="13393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54690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Чебулинский муниципальный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79244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«Чебулинская 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межпоселенческая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центральная библиотека»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90,54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</a:tbl>
          </a:graphicData>
        </a:graphic>
      </p:graphicFrame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E5BADC21-7746-9543-E94C-31D009E0E6D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7856962"/>
              </p:ext>
            </p:extLst>
          </p:nvPr>
        </p:nvGraphicFramePr>
        <p:xfrm>
          <a:off x="0" y="4509120"/>
          <a:ext cx="9144000" cy="210739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363274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Юргинский городской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40078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«Клуб «Луч г. Юрги»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93,22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  <a:tr h="647523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«Клуб «Современник 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г.Юрги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87,00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552800"/>
                  </a:ext>
                </a:extLst>
              </a:tr>
              <a:tr h="695814">
                <a:tc gridSpan="2"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Среднее значение общего показателя</a:t>
                      </a:r>
                    </a:p>
                    <a:p>
                      <a:pPr algn="l"/>
                      <a:endParaRPr lang="ru-RU" sz="20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90,11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33223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545847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>
            <a:extLst>
              <a:ext uri="{FF2B5EF4-FFF2-40B4-BE49-F238E27FC236}">
                <a16:creationId xmlns="" xmlns:a16="http://schemas.microsoft.com/office/drawing/2014/main" id="{DB74F420-8059-4283-CB96-22C7CE559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24</a:t>
            </a:fld>
            <a:endParaRPr lang="ru-RU"/>
          </a:p>
        </p:txBody>
      </p:sp>
      <p:sp>
        <p:nvSpPr>
          <p:cNvPr id="3" name="Заголовок 1">
            <a:extLst>
              <a:ext uri="{FF2B5EF4-FFF2-40B4-BE49-F238E27FC236}">
                <a16:creationId xmlns="" xmlns:a16="http://schemas.microsoft.com/office/drawing/2014/main" id="{77F0A0A2-0005-7E73-481E-395F96B99781}"/>
              </a:ext>
            </a:extLst>
          </p:cNvPr>
          <p:cNvSpPr txBox="1">
            <a:spLocks/>
          </p:cNvSpPr>
          <p:nvPr/>
        </p:nvSpPr>
        <p:spPr>
          <a:xfrm>
            <a:off x="0" y="332656"/>
            <a:ext cx="9144000" cy="921160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Рейтинг организаций культуры Юргинского муниципального округа и Яшкинского муниципального округа, в баллах</a:t>
            </a:r>
            <a:endParaRPr lang="ru-RU" sz="19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4" name="Таблица 3">
            <a:extLst>
              <a:ext uri="{FF2B5EF4-FFF2-40B4-BE49-F238E27FC236}">
                <a16:creationId xmlns="" xmlns:a16="http://schemas.microsoft.com/office/drawing/2014/main" id="{973B7FA7-FDE4-4E2C-591F-1732AE617D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1213307"/>
              </p:ext>
            </p:extLst>
          </p:nvPr>
        </p:nvGraphicFramePr>
        <p:xfrm>
          <a:off x="-11840" y="1253816"/>
          <a:ext cx="9144000" cy="3399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452840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Юргинский муниципальный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1149344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МБУК «Юргинская районная </a:t>
                      </a:r>
                      <a:r>
                        <a:rPr lang="ru-RU" sz="20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межпоселенческая</a:t>
                      </a:r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централизованная клубная система»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91,70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  <a:tr h="929769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2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МКУК «Юргинский библиотечно-музейный комплекс»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89,96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98552800"/>
                  </a:ext>
                </a:extLst>
              </a:tr>
              <a:tr h="867367">
                <a:tc gridSpan="2">
                  <a:txBody>
                    <a:bodyPr/>
                    <a:lstStyle/>
                    <a:p>
                      <a:pPr algn="l"/>
                      <a:r>
                        <a:rPr lang="ru-RU" sz="2000" dirty="0"/>
                        <a:t>Среднее значение общего показателя</a:t>
                      </a:r>
                    </a:p>
                    <a:p>
                      <a:pPr algn="l"/>
                      <a:endParaRPr lang="ru-RU" sz="20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endParaRPr lang="ru-RU" sz="18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90,83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083322369"/>
                  </a:ext>
                </a:extLst>
              </a:tr>
            </a:tbl>
          </a:graphicData>
        </a:graphic>
      </p:graphicFrame>
      <p:graphicFrame>
        <p:nvGraphicFramePr>
          <p:cNvPr id="5" name="Таблица 4">
            <a:extLst>
              <a:ext uri="{FF2B5EF4-FFF2-40B4-BE49-F238E27FC236}">
                <a16:creationId xmlns="" xmlns:a16="http://schemas.microsoft.com/office/drawing/2014/main" id="{B893BE21-3FE1-0334-5591-0B00184B3D8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08036854"/>
              </p:ext>
            </p:extLst>
          </p:nvPr>
        </p:nvGraphicFramePr>
        <p:xfrm>
          <a:off x="-11840" y="4653136"/>
          <a:ext cx="9144000" cy="187220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80074">
                  <a:extLst>
                    <a:ext uri="{9D8B030D-6E8A-4147-A177-3AD203B41FA5}">
                      <a16:colId xmlns="" xmlns:a16="http://schemas.microsoft.com/office/drawing/2014/main" val="2356809930"/>
                    </a:ext>
                  </a:extLst>
                </a:gridCol>
                <a:gridCol w="5874396">
                  <a:extLst>
                    <a:ext uri="{9D8B030D-6E8A-4147-A177-3AD203B41FA5}">
                      <a16:colId xmlns="" xmlns:a16="http://schemas.microsoft.com/office/drawing/2014/main" val="3392128874"/>
                    </a:ext>
                  </a:extLst>
                </a:gridCol>
                <a:gridCol w="2489530">
                  <a:extLst>
                    <a:ext uri="{9D8B030D-6E8A-4147-A177-3AD203B41FA5}">
                      <a16:colId xmlns="" xmlns:a16="http://schemas.microsoft.com/office/drawing/2014/main" val="2614245288"/>
                    </a:ext>
                  </a:extLst>
                </a:gridCol>
              </a:tblGrid>
              <a:tr h="764488"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/>
                        <a:t>Яшкинский муниципальный округ</a:t>
                      </a:r>
                      <a:endParaRPr lang="ru-RU" sz="2000" b="1" dirty="0">
                        <a:solidFill>
                          <a:schemeClr val="bg1"/>
                        </a:solidFill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300" b="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3468464222"/>
                  </a:ext>
                </a:extLst>
              </a:tr>
              <a:tr h="1107720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1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МБУ «Центральный дом культуры»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0" hangingPunct="1"/>
                      <a:r>
                        <a:rPr lang="ru-RU" sz="2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95,08</a:t>
                      </a:r>
                    </a:p>
                  </a:txBody>
                  <a:tcPr marL="7620" marR="7620" marT="7620" marB="0" anchor="ctr"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35850565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3274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260648"/>
            <a:ext cx="9144000" cy="792088"/>
          </a:xfrm>
          <a:prstGeom prst="rect">
            <a:avLst/>
          </a:prstGeom>
          <a:blipFill>
            <a:blip r:embed="rId2">
              <a:alphaModFix amt="98000"/>
            </a:blip>
            <a:tile tx="0" ty="0" sx="100000" sy="100000" flip="none" algn="tl"/>
          </a:blip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1800" b="1" dirty="0"/>
              <a:t>Рейтинг государственных организаций культуры, в баллах</a:t>
            </a:r>
            <a:endParaRPr lang="ru-RU" sz="18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25</a:t>
            </a:fld>
            <a:endParaRPr lang="ru-RU" dirty="0"/>
          </a:p>
        </p:txBody>
      </p:sp>
      <p:graphicFrame>
        <p:nvGraphicFramePr>
          <p:cNvPr id="6" name="Таблица 5">
            <a:extLst>
              <a:ext uri="{FF2B5EF4-FFF2-40B4-BE49-F238E27FC236}">
                <a16:creationId xmlns="" xmlns:a16="http://schemas.microsoft.com/office/drawing/2014/main" id="{59C8055B-1D70-4C26-5C61-F9132C6435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5535985"/>
              </p:ext>
            </p:extLst>
          </p:nvPr>
        </p:nvGraphicFramePr>
        <p:xfrm>
          <a:off x="11825" y="1052736"/>
          <a:ext cx="9132175" cy="55462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7906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658617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766934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045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№ п/п</a:t>
                      </a:r>
                      <a:endParaRPr lang="ru-RU" sz="20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Наименование организации культуры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+mn-lt"/>
                        </a:rPr>
                        <a:t>Общий показатель </a:t>
                      </a:r>
                      <a:r>
                        <a:rPr lang="ru-RU" sz="1400" dirty="0">
                          <a:effectLst/>
                          <a:latin typeface="+mn-lt"/>
                        </a:rPr>
                        <a:t>оценки качества</a:t>
                      </a:r>
                      <a:endParaRPr lang="ru-RU" sz="1400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758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1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Государственное автономное учреждение культуры «Государственная научная библиотека Кузбасса им. В.Д. Федорова»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98,98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75885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2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Государственное автономное учреждение культуры «Государственный музыкальный театр Кузбасса имени народного артиста Российской Федерации А.К. Боброва»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98,52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29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3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Государственное автономное учреждение культуры «Кузбасский музей-заповедник «Томская Писаница»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992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4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Государственное автономное учреждение культуры Новокузнецкий театр кукол «Сказ»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97,96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08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</a:rPr>
                        <a:t>5</a:t>
                      </a:r>
                      <a:endParaRPr lang="ru-RU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Государственное автономное учреждение культуры «Филармония Кузбасса имени Б.Т. Штоколова»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97,86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08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Государственное автономное учреждение культуры «</a:t>
                      </a:r>
                      <a:r>
                        <a:rPr lang="ru-RU" sz="1600" b="1" kern="12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Кузбасскино</a:t>
                      </a:r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97,78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120568200"/>
                  </a:ext>
                </a:extLst>
              </a:tr>
              <a:tr h="50850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Государственное бюджетное учреждение здравоохранения «Кузбасская научная медицинская библиотека»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93,12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275086729"/>
                  </a:ext>
                </a:extLst>
              </a:tr>
              <a:tr h="436982">
                <a:tc gridSpan="2"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+mn-lt"/>
                          <a:ea typeface="Times New Roman"/>
                          <a:cs typeface="Times New Roman"/>
                        </a:rPr>
                        <a:t>Среднее значение общего показателя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l" fontAlgn="ctr"/>
                      <a:endParaRPr lang="ru-RU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97,48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33143446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087634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80502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26</a:t>
            </a:fld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69168" y="332657"/>
            <a:ext cx="8784976" cy="936104"/>
          </a:xfrm>
          <a:prstGeom prst="rect">
            <a:avLst/>
          </a:prstGeom>
          <a:ln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Средние значения отдельных групп  общего показателя оценки качества, в баллах</a:t>
            </a:r>
            <a:endParaRPr lang="ru-RU" sz="2000" b="1" dirty="0">
              <a:solidFill>
                <a:schemeClr val="bg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EB49A129-39FE-454A-A59B-EC173623E97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23180274"/>
              </p:ext>
            </p:extLst>
          </p:nvPr>
        </p:nvGraphicFramePr>
        <p:xfrm>
          <a:off x="323528" y="1268761"/>
          <a:ext cx="8630616" cy="525658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9032993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27</a:t>
            </a:fld>
            <a:endParaRPr lang="ru-RU" dirty="0"/>
          </a:p>
        </p:txBody>
      </p:sp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755576" y="1844824"/>
            <a:ext cx="7236296" cy="4012977"/>
          </a:xfrm>
        </p:spPr>
        <p:txBody>
          <a:bodyPr>
            <a:noAutofit/>
          </a:bodyPr>
          <a:lstStyle/>
          <a:p>
            <a:pPr algn="l"/>
            <a:r>
              <a:rPr lang="ru-RU" b="1" i="1" u="sng" dirty="0">
                <a:solidFill>
                  <a:schemeClr val="accent1">
                    <a:lumMod val="75000"/>
                  </a:schemeClr>
                </a:solidFill>
              </a:rPr>
              <a:t>Раздел 3. </a:t>
            </a:r>
            <a:br>
              <a:rPr lang="ru-RU" b="1" i="1" u="sng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условий оказания услуг организациями культуры по показателям первой группы «</a:t>
            </a:r>
            <a:r>
              <a:rPr lang="ru-RU" sz="3200" b="1" i="1" u="sng" dirty="0">
                <a:solidFill>
                  <a:schemeClr val="tx1"/>
                </a:solidFill>
              </a:rPr>
              <a:t>Открытость и доступность информации</a:t>
            </a:r>
            <a:r>
              <a:rPr lang="ru-RU" sz="3200" b="1" i="1" dirty="0">
                <a:solidFill>
                  <a:schemeClr val="tx1"/>
                </a:solidFill>
              </a:rPr>
              <a:t>»</a:t>
            </a:r>
          </a:p>
        </p:txBody>
      </p:sp>
    </p:spTree>
    <p:extLst>
      <p:ext uri="{BB962C8B-B14F-4D97-AF65-F5344CB8AC3E}">
        <p14:creationId xmlns:p14="http://schemas.microsoft.com/office/powerpoint/2010/main" val="389669372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28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395536" y="332656"/>
            <a:ext cx="8373616" cy="1186392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2500" b="1" dirty="0">
                <a:solidFill>
                  <a:schemeClr val="bg1"/>
                </a:solidFill>
              </a:rPr>
              <a:t>Первая группа критериев: </a:t>
            </a:r>
            <a:r>
              <a:rPr lang="ru-RU" sz="2500" b="1" i="1" u="sng" dirty="0">
                <a:solidFill>
                  <a:schemeClr val="bg1"/>
                </a:solidFill>
              </a:rPr>
              <a:t>Открытость и доступность информации </a:t>
            </a:r>
            <a:br>
              <a:rPr lang="ru-RU" sz="2500" b="1" i="1" u="sng" dirty="0">
                <a:solidFill>
                  <a:schemeClr val="bg1"/>
                </a:solidFill>
              </a:rPr>
            </a:br>
            <a:r>
              <a:rPr lang="ru-RU" sz="1800" b="1" dirty="0">
                <a:solidFill>
                  <a:schemeClr val="bg1"/>
                </a:solidFill>
              </a:rPr>
              <a:t>(максимальное  количество баллов </a:t>
            </a:r>
            <a:r>
              <a:rPr lang="ru-RU" sz="1600" dirty="0"/>
              <a:t>–</a:t>
            </a:r>
            <a:r>
              <a:rPr lang="ru-RU" sz="1800" b="1" dirty="0">
                <a:solidFill>
                  <a:schemeClr val="bg1"/>
                </a:solidFill>
              </a:rPr>
              <a:t> 100)</a:t>
            </a:r>
            <a:endParaRPr lang="ru-RU" sz="1800" dirty="0">
              <a:solidFill>
                <a:schemeClr val="bg1"/>
              </a:solidFill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="" xmlns:a16="http://schemas.microsoft.com/office/drawing/2014/main" id="{F66E3F8B-2537-133A-7302-64276AE4846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02296451"/>
              </p:ext>
            </p:extLst>
          </p:nvPr>
        </p:nvGraphicFramePr>
        <p:xfrm>
          <a:off x="0" y="1484784"/>
          <a:ext cx="8892480" cy="53732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0601599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8459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29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70700" y="332656"/>
            <a:ext cx="8712968" cy="814988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Средние значения </a:t>
            </a:r>
            <a:r>
              <a:rPr lang="ru-RU" sz="1800" b="1" dirty="0"/>
              <a:t>показателей группы «</a:t>
            </a:r>
            <a:r>
              <a:rPr lang="ru-RU" sz="1800" b="1" i="1" u="sng" dirty="0"/>
              <a:t>Открытость и доступность информации об организации</a:t>
            </a:r>
            <a:r>
              <a:rPr lang="ru-RU" sz="1800" b="1" dirty="0"/>
              <a:t>», в баллах </a:t>
            </a:r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FD9F1DD1-30E7-4A0B-9306-9C55D987C37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09189019"/>
              </p:ext>
            </p:extLst>
          </p:nvPr>
        </p:nvGraphicFramePr>
        <p:xfrm>
          <a:off x="270700" y="1147644"/>
          <a:ext cx="8873300" cy="56657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62453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6553" y="511956"/>
            <a:ext cx="8045086" cy="782960"/>
          </a:xfrm>
          <a:solidFill>
            <a:schemeClr val="bg1">
              <a:lumMod val="85000"/>
            </a:schemeClr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ru-RU" sz="3200" b="1" dirty="0">
                <a:solidFill>
                  <a:schemeClr val="accent1">
                    <a:lumMod val="75000"/>
                  </a:schemeClr>
                </a:solidFill>
              </a:rPr>
              <a:t>Методика проведения исследования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3</a:t>
            </a:fld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13372" y="1294916"/>
            <a:ext cx="827144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b="1" i="1" u="sng" dirty="0">
                <a:effectLst/>
              </a:rPr>
              <a:t>Объект исследования: </a:t>
            </a:r>
            <a:r>
              <a:rPr lang="ru-RU" b="1" i="1" dirty="0">
                <a:effectLst/>
              </a:rPr>
              <a:t> </a:t>
            </a:r>
            <a:r>
              <a:rPr lang="ru-RU" dirty="0" smtClean="0">
                <a:effectLst/>
              </a:rPr>
              <a:t>71 организация </a:t>
            </a:r>
            <a:r>
              <a:rPr lang="ru-RU" dirty="0">
                <a:effectLst/>
              </a:rPr>
              <a:t>культуры в соответствии с утвержденным  Заказчиком </a:t>
            </a:r>
            <a:r>
              <a:rPr lang="ru-RU" dirty="0" smtClean="0">
                <a:effectLst/>
              </a:rPr>
              <a:t>и Общественным советом перечнем</a:t>
            </a:r>
            <a:r>
              <a:rPr lang="ru-RU" dirty="0"/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529545" y="2086516"/>
            <a:ext cx="831692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u="sng" dirty="0"/>
              <a:t>Задачи исследования: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открытости и доступности информации об организации культуры;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комфортности условий предоставления услуг; 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доступности услуг для инвалидов;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доброжелательности, вежливости работников организации культуры;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dirty="0"/>
              <a:t>оценка удовлетворенности условиями осуществления деятельности организаций культуры.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529545" y="4941168"/>
            <a:ext cx="7930887" cy="156966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>
              <a:spcAft>
                <a:spcPts val="600"/>
              </a:spcAft>
            </a:pPr>
            <a:r>
              <a:rPr lang="ru-RU" sz="1600" i="1" dirty="0"/>
              <a:t>Методика расчета утверждена Единым порядком расчета показателей, характеризующих общие критерии оценки качества условий оказания услуг организациями в сфере культуры, охраны здоровья, образования, социального обслуживания и федеральными учреждениями медико-социальной экспертизы,   утвержденного   приказом  Минтруда  России  от  31 мая  2018  г. № 344н.</a:t>
            </a:r>
          </a:p>
        </p:txBody>
      </p:sp>
    </p:spTree>
    <p:extLst>
      <p:ext uri="{BB962C8B-B14F-4D97-AF65-F5344CB8AC3E}">
        <p14:creationId xmlns:p14="http://schemas.microsoft.com/office/powerpoint/2010/main" val="399453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057520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>
                <a:solidFill>
                  <a:srgbClr val="669900"/>
                </a:solidFill>
              </a:rPr>
              <a:t>Раздел 4. </a:t>
            </a:r>
            <a:br>
              <a:rPr lang="ru-RU" sz="3200" b="1" i="1" u="sng" dirty="0">
                <a:solidFill>
                  <a:srgbClr val="669900"/>
                </a:solidFill>
              </a:rPr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</a:t>
            </a:r>
            <a:r>
              <a:rPr lang="ru-RU" sz="3200" b="1" dirty="0">
                <a:solidFill>
                  <a:schemeClr val="tx1"/>
                </a:solidFill>
              </a:rPr>
              <a:t>условий </a:t>
            </a:r>
            <a:r>
              <a:rPr lang="ru-RU" sz="3200" b="1" i="1" dirty="0">
                <a:solidFill>
                  <a:schemeClr val="tx1"/>
                </a:solidFill>
              </a:rPr>
              <a:t>осуществления деятельности организаций культуры по показателям второй группы:  «</a:t>
            </a:r>
            <a:r>
              <a:rPr lang="ru-RU" sz="3200" b="1" i="1" u="sng" dirty="0">
                <a:solidFill>
                  <a:schemeClr val="tx1"/>
                </a:solidFill>
              </a:rPr>
              <a:t>Комфортность условий предоставления услуг</a:t>
            </a:r>
            <a:r>
              <a:rPr lang="ru-RU" sz="3200" b="1" i="1" dirty="0">
                <a:solidFill>
                  <a:schemeClr val="tx1"/>
                </a:solidFill>
              </a:rPr>
              <a:t>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30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536964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0" y="404664"/>
            <a:ext cx="8280920" cy="11430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500" b="1" dirty="0"/>
              <a:t>Вторая группа критериев: </a:t>
            </a:r>
            <a:r>
              <a:rPr lang="ru-RU" sz="2500" b="1" i="1" u="sng" dirty="0"/>
              <a:t>Комфортность условий предоставления услуг</a:t>
            </a:r>
            <a:r>
              <a:rPr lang="ru-RU" sz="2500" b="1" dirty="0"/>
              <a:t> (максимальное  количество баллов </a:t>
            </a:r>
            <a:r>
              <a:rPr lang="ru-RU" sz="2400" dirty="0"/>
              <a:t>–</a:t>
            </a:r>
            <a:r>
              <a:rPr lang="ru-RU" sz="2500" b="1" dirty="0"/>
              <a:t> 100)</a:t>
            </a:r>
            <a:endParaRPr lang="ru-RU" sz="2500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31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149841602"/>
              </p:ext>
            </p:extLst>
          </p:nvPr>
        </p:nvGraphicFramePr>
        <p:xfrm>
          <a:off x="179512" y="1268760"/>
          <a:ext cx="8784976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812692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41975" y="237748"/>
            <a:ext cx="8712968" cy="110302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300" b="1" dirty="0"/>
              <a:t>Средние значения показателей группы «</a:t>
            </a:r>
            <a:r>
              <a:rPr lang="ru-RU" sz="2300" b="1" i="1" u="sng" dirty="0"/>
              <a:t>Комфортность условий предоставления услуг</a:t>
            </a:r>
            <a:r>
              <a:rPr lang="ru-RU" sz="2300" b="1" dirty="0"/>
              <a:t>», в баллах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630953" y="-107993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32</a:t>
            </a:fld>
            <a:endParaRPr lang="ru-RU" dirty="0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73141EA3-4DFE-40BA-A2C9-25764B756CB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31973522"/>
              </p:ext>
            </p:extLst>
          </p:nvPr>
        </p:nvGraphicFramePr>
        <p:xfrm>
          <a:off x="241974" y="1340768"/>
          <a:ext cx="8712967" cy="5328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61446471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129528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>
                <a:solidFill>
                  <a:srgbClr val="669900"/>
                </a:solidFill>
              </a:rPr>
              <a:t>Раздел  5. </a:t>
            </a: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условий осуществления деятельности организаций культуры по показателям </a:t>
            </a:r>
            <a:r>
              <a:rPr lang="ru-RU" sz="3200" b="1" i="1" u="sng" dirty="0">
                <a:solidFill>
                  <a:schemeClr val="tx1"/>
                </a:solidFill>
              </a:rPr>
              <a:t>третьей группы  «Доступность услуг для инвалидов»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33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746654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64400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34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914400" y="260648"/>
            <a:ext cx="8229600" cy="100263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2500" b="1" dirty="0"/>
              <a:t>Третья группа критериев: </a:t>
            </a:r>
            <a:r>
              <a:rPr lang="ru-RU" sz="2800" b="1" i="1" u="sng" dirty="0"/>
              <a:t>Доступность услуг для инвалидов</a:t>
            </a:r>
            <a:r>
              <a:rPr lang="ru-RU" sz="2500" b="1" dirty="0"/>
              <a:t>  </a:t>
            </a:r>
            <a:r>
              <a:rPr lang="ru-RU" sz="2200" b="1" dirty="0"/>
              <a:t>(максимальное  количество баллов </a:t>
            </a:r>
            <a:r>
              <a:rPr lang="ru-RU" sz="2000" dirty="0"/>
              <a:t>–</a:t>
            </a:r>
            <a:r>
              <a:rPr lang="ru-RU" sz="2200" b="1" dirty="0"/>
              <a:t> 100)</a:t>
            </a:r>
            <a:endParaRPr lang="ru-RU" sz="2200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4154186802"/>
              </p:ext>
            </p:extLst>
          </p:nvPr>
        </p:nvGraphicFramePr>
        <p:xfrm>
          <a:off x="0" y="1268760"/>
          <a:ext cx="9252520" cy="55892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1381269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/>
        </p:nvSpPr>
        <p:spPr>
          <a:xfrm>
            <a:off x="241975" y="237748"/>
            <a:ext cx="8712968" cy="110302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300" b="1" dirty="0"/>
              <a:t>Средние значения </a:t>
            </a:r>
            <a:r>
              <a:rPr lang="ru-RU" sz="2400" b="1" dirty="0"/>
              <a:t>показателей группы «Доступность услуг для инвалидов», в баллах 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8459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35</a:t>
            </a:fld>
            <a:endParaRPr lang="ru-RU"/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6427D90C-E48E-4137-A86D-0449DE2CD8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602438797"/>
              </p:ext>
            </p:extLst>
          </p:nvPr>
        </p:nvGraphicFramePr>
        <p:xfrm>
          <a:off x="241975" y="1383030"/>
          <a:ext cx="8712968" cy="5237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20775486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633584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>
                <a:solidFill>
                  <a:srgbClr val="669900"/>
                </a:solidFill>
              </a:rPr>
              <a:t>Раздел  6. </a:t>
            </a:r>
            <a:r>
              <a:rPr lang="ru-RU" sz="3200" b="1" i="1" u="sng" dirty="0"/>
              <a:t/>
            </a:r>
            <a:br>
              <a:rPr lang="ru-RU" sz="3200" b="1" i="1" u="sng" dirty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условий осуществления деятельности организаций культуры по показателям </a:t>
            </a:r>
            <a:r>
              <a:rPr lang="ru-RU" sz="3200" b="1" i="1" u="sng" dirty="0">
                <a:solidFill>
                  <a:schemeClr val="tx1"/>
                </a:solidFill>
              </a:rPr>
              <a:t>четвертой группы  «Доброжелательность, вежливость работников организаций культуры»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36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7162431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4644008" y="-34898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37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3015626599"/>
              </p:ext>
            </p:extLst>
          </p:nvPr>
        </p:nvGraphicFramePr>
        <p:xfrm>
          <a:off x="179512" y="1628800"/>
          <a:ext cx="8964488" cy="5040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83568" y="332656"/>
            <a:ext cx="8460432" cy="1152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500" b="1" dirty="0"/>
              <a:t>Четвертая группа критериев: </a:t>
            </a:r>
            <a:r>
              <a:rPr lang="ru-RU" sz="2800" b="1" i="1" u="sng" dirty="0"/>
              <a:t>Доброжелательность, вежливость работников организаций культуры</a:t>
            </a:r>
            <a:r>
              <a:rPr lang="ru-RU" sz="2500" b="1" dirty="0"/>
              <a:t>  </a:t>
            </a:r>
            <a:r>
              <a:rPr lang="ru-RU" sz="2000" b="1" dirty="0"/>
              <a:t>(максимальное  количество баллов </a:t>
            </a:r>
            <a:r>
              <a:rPr lang="ru-RU" sz="1800" dirty="0"/>
              <a:t>– </a:t>
            </a:r>
            <a:r>
              <a:rPr lang="ru-RU" sz="2000" b="1" dirty="0"/>
              <a:t>100)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338311024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8459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38</a:t>
            </a:fld>
            <a:endParaRPr lang="ru-RU" dirty="0"/>
          </a:p>
        </p:txBody>
      </p:sp>
      <p:graphicFrame>
        <p:nvGraphicFramePr>
          <p:cNvPr id="7" name="Диаграмма 6">
            <a:extLst>
              <a:ext uri="{FF2B5EF4-FFF2-40B4-BE49-F238E27FC236}">
                <a16:creationId xmlns="" xmlns:a16="http://schemas.microsoft.com/office/drawing/2014/main" id="{B8EC17AC-6AA3-4B75-A35E-2F36076E38B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26407498"/>
              </p:ext>
            </p:extLst>
          </p:nvPr>
        </p:nvGraphicFramePr>
        <p:xfrm>
          <a:off x="241975" y="1150620"/>
          <a:ext cx="8712968" cy="5518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122284" y="236709"/>
            <a:ext cx="9000999" cy="108012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Средние значения показателей группы «Доброжелательность, вежливость работников организаций культуры», в баллах </a:t>
            </a:r>
          </a:p>
        </p:txBody>
      </p:sp>
    </p:spTree>
    <p:extLst>
      <p:ext uri="{BB962C8B-B14F-4D97-AF65-F5344CB8AC3E}">
        <p14:creationId xmlns:p14="http://schemas.microsoft.com/office/powerpoint/2010/main" val="88903894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4489568"/>
          </a:xfrm>
        </p:spPr>
        <p:txBody>
          <a:bodyPr>
            <a:noAutofit/>
          </a:bodyPr>
          <a:lstStyle/>
          <a:p>
            <a:pPr algn="l"/>
            <a:r>
              <a:rPr lang="ru-RU" sz="3200" b="1" i="1" u="sng" dirty="0">
                <a:solidFill>
                  <a:srgbClr val="669900"/>
                </a:solidFill>
              </a:rPr>
              <a:t>Раздел  7. </a:t>
            </a:r>
            <a:r>
              <a:rPr lang="ru-RU" sz="3200" b="1" i="1" u="sng" dirty="0"/>
              <a:t/>
            </a:r>
            <a:br>
              <a:rPr lang="ru-RU" sz="3200" b="1" i="1" u="sng" dirty="0"/>
            </a:br>
            <a:r>
              <a:rPr lang="ru-RU" sz="3200" i="1" dirty="0"/>
              <a:t/>
            </a:r>
            <a:br>
              <a:rPr lang="ru-RU" sz="3200" i="1" dirty="0"/>
            </a:br>
            <a:r>
              <a:rPr lang="ru-RU" sz="3200" b="1" i="1" dirty="0">
                <a:solidFill>
                  <a:schemeClr val="tx1"/>
                </a:solidFill>
              </a:rPr>
              <a:t>Оценка качества условий осуществления деятельности организаций культуры по показателям </a:t>
            </a:r>
            <a:r>
              <a:rPr lang="ru-RU" sz="3200" b="1" i="1" u="sng" dirty="0">
                <a:solidFill>
                  <a:schemeClr val="tx1"/>
                </a:solidFill>
              </a:rPr>
              <a:t>пятой группы  «Удовлетворенность условиями оказания услуг»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39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96030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4</a:t>
            </a:fld>
            <a:endParaRPr lang="ru-RU" dirty="0"/>
          </a:p>
        </p:txBody>
      </p:sp>
      <p:graphicFrame>
        <p:nvGraphicFramePr>
          <p:cNvPr id="8" name="Объект 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707752811"/>
              </p:ext>
            </p:extLst>
          </p:nvPr>
        </p:nvGraphicFramePr>
        <p:xfrm>
          <a:off x="539552" y="1700808"/>
          <a:ext cx="7877175" cy="47525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323528" y="620688"/>
            <a:ext cx="84969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>
                <a:solidFill>
                  <a:schemeClr val="accent1">
                    <a:lumMod val="75000"/>
                  </a:schemeClr>
                </a:solidFill>
              </a:rPr>
              <a:t> Группы показателей независимой оценки качества условий  осуществления  деятельности</a:t>
            </a:r>
          </a:p>
        </p:txBody>
      </p:sp>
    </p:spTree>
    <p:extLst>
      <p:ext uri="{BB962C8B-B14F-4D97-AF65-F5344CB8AC3E}">
        <p14:creationId xmlns:p14="http://schemas.microsoft.com/office/powerpoint/2010/main" val="37373614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40</a:t>
            </a:fld>
            <a:endParaRPr lang="ru-RU" dirty="0"/>
          </a:p>
        </p:txBody>
      </p:sp>
      <p:graphicFrame>
        <p:nvGraphicFramePr>
          <p:cNvPr id="6" name="Схема 5"/>
          <p:cNvGraphicFramePr/>
          <p:nvPr>
            <p:extLst>
              <p:ext uri="{D42A27DB-BD31-4B8C-83A1-F6EECF244321}">
                <p14:modId xmlns:p14="http://schemas.microsoft.com/office/powerpoint/2010/main" val="2438544620"/>
              </p:ext>
            </p:extLst>
          </p:nvPr>
        </p:nvGraphicFramePr>
        <p:xfrm>
          <a:off x="195500" y="1470654"/>
          <a:ext cx="8964488" cy="525658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5" name="Заголовок 1"/>
          <p:cNvSpPr txBox="1">
            <a:spLocks/>
          </p:cNvSpPr>
          <p:nvPr/>
        </p:nvSpPr>
        <p:spPr>
          <a:xfrm>
            <a:off x="683568" y="332656"/>
            <a:ext cx="8460432" cy="1152128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lIns="91440" tIns="45720" rIns="91440" bIns="45720" rtlCol="0" anchor="b">
            <a:normAutofit fontScale="97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500" b="1" dirty="0"/>
              <a:t>Пятая группа критериев «</a:t>
            </a:r>
            <a:r>
              <a:rPr lang="ru-RU" sz="2800" b="1" dirty="0"/>
              <a:t>Удовлетворенность условиями оказания услуг» </a:t>
            </a:r>
            <a:r>
              <a:rPr lang="ru-RU" sz="2000" b="1" dirty="0"/>
              <a:t>(максимальное  количество баллов </a:t>
            </a:r>
            <a:r>
              <a:rPr lang="ru-RU" sz="2000" dirty="0"/>
              <a:t>–</a:t>
            </a:r>
            <a:r>
              <a:rPr lang="ru-RU" sz="2000" b="1" dirty="0"/>
              <a:t> 100)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229077663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98459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41</a:t>
            </a:fld>
            <a:endParaRPr lang="ru-RU" dirty="0"/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231855" y="331416"/>
            <a:ext cx="8712968" cy="1080120"/>
          </a:xfrm>
          <a:prstGeom prst="rect">
            <a:avLst/>
          </a:prstGeom>
          <a:ln/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000" b="1" dirty="0"/>
              <a:t>Средние, наибольшие и наименьшие значения показателей группы «Удовлетворенность условиями оказания услуг», </a:t>
            </a:r>
          </a:p>
          <a:p>
            <a:r>
              <a:rPr lang="ru-RU" sz="2000" b="1" dirty="0"/>
              <a:t>в баллах </a:t>
            </a:r>
          </a:p>
        </p:txBody>
      </p:sp>
      <p:graphicFrame>
        <p:nvGraphicFramePr>
          <p:cNvPr id="6" name="Диаграмма 5">
            <a:extLst>
              <a:ext uri="{FF2B5EF4-FFF2-40B4-BE49-F238E27FC236}">
                <a16:creationId xmlns="" xmlns:a16="http://schemas.microsoft.com/office/drawing/2014/main" id="{71D31B3F-EB23-4A38-81E2-7BE56FCB4F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557677318"/>
              </p:ext>
            </p:extLst>
          </p:nvPr>
        </p:nvGraphicFramePr>
        <p:xfrm>
          <a:off x="467544" y="1436370"/>
          <a:ext cx="7848872" cy="537700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8855380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36912"/>
            <a:ext cx="7579176" cy="1702160"/>
          </a:xfr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ru-RU" b="1" i="1" dirty="0"/>
              <a:t>Спасибо за внимание!</a:t>
            </a:r>
            <a:br>
              <a:rPr lang="ru-RU" b="1" i="1" dirty="0"/>
            </a:br>
            <a:endParaRPr lang="ru-RU" b="1" i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42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10782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310170" y="641845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b="1" u="sng" dirty="0">
                <a:solidFill>
                  <a:schemeClr val="accent1">
                    <a:lumMod val="75000"/>
                  </a:schemeClr>
                </a:solidFill>
              </a:rPr>
              <a:t>Каналы сбора информации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5</a:t>
            </a:fld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395536" y="1772816"/>
            <a:ext cx="8352928" cy="5109091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ru-RU" sz="2000" b="1" i="1" u="sng" dirty="0"/>
              <a:t>Для оценки качества предоставления услуг организациями были использованы следующие источники сбора информации: </a:t>
            </a:r>
          </a:p>
          <a:p>
            <a:endParaRPr lang="ru-RU" b="1" i="1" u="sng" dirty="0"/>
          </a:p>
          <a:p>
            <a:r>
              <a:rPr lang="ru-RU" b="1" dirty="0"/>
              <a:t>а) официальные сайты организаций культуры </a:t>
            </a:r>
            <a:r>
              <a:rPr lang="ru-RU" dirty="0"/>
              <a:t>в </a:t>
            </a:r>
            <a:r>
              <a:rPr lang="ru-RU" dirty="0" smtClean="0"/>
              <a:t>информационно-телекоммуникационной </a:t>
            </a:r>
            <a:r>
              <a:rPr lang="ru-RU" dirty="0"/>
              <a:t>сети «Интернет», </a:t>
            </a:r>
            <a:r>
              <a:rPr lang="ru-RU" b="1" dirty="0"/>
              <a:t>информационные стенды </a:t>
            </a:r>
            <a:r>
              <a:rPr lang="ru-RU" dirty="0"/>
              <a:t>в помещениях указанных организаций;</a:t>
            </a:r>
          </a:p>
          <a:p>
            <a:pPr>
              <a:spcAft>
                <a:spcPts val="600"/>
              </a:spcAft>
            </a:pPr>
            <a:r>
              <a:rPr lang="ru-RU" b="1" dirty="0"/>
              <a:t>б) мнение получателей услуг </a:t>
            </a:r>
            <a:r>
              <a:rPr lang="ru-RU" dirty="0"/>
              <a:t>о качестве условий оказания услуг в целях установления удовлетворенности граждан условиями оказания услуг (интернет-опрос, в том числе на официальном сайте организации культуры);</a:t>
            </a:r>
          </a:p>
          <a:p>
            <a:pPr>
              <a:spcAft>
                <a:spcPts val="600"/>
              </a:spcAft>
            </a:pPr>
            <a:r>
              <a:rPr lang="ru-RU" b="1" dirty="0"/>
              <a:t>в) запросы </a:t>
            </a:r>
            <a:r>
              <a:rPr lang="ru-RU" dirty="0"/>
              <a:t>в организации культуры</a:t>
            </a:r>
          </a:p>
          <a:p>
            <a:pPr>
              <a:spcAft>
                <a:spcPts val="600"/>
              </a:spcAft>
            </a:pPr>
            <a:endParaRPr lang="ru-RU" sz="1200" dirty="0"/>
          </a:p>
          <a:p>
            <a:pPr>
              <a:spcAft>
                <a:spcPts val="600"/>
              </a:spcAft>
            </a:pPr>
            <a:endParaRPr lang="ru-RU" sz="1200" dirty="0"/>
          </a:p>
          <a:p>
            <a:r>
              <a:rPr lang="ru-RU" sz="2000" b="1" dirty="0"/>
              <a:t>Максимально возможное количество баллов по итогам оценки качества предоставления услуг составляет 100. </a:t>
            </a: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2835434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611560" y="2150096"/>
            <a:ext cx="7978522" cy="2585323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ru-RU" b="1" dirty="0"/>
              <a:t>Численность</a:t>
            </a:r>
            <a:r>
              <a:rPr lang="ru-RU" dirty="0"/>
              <a:t> выборочной совокупности </a:t>
            </a:r>
            <a:r>
              <a:rPr lang="ru-RU" b="1" dirty="0"/>
              <a:t>респондентов</a:t>
            </a:r>
            <a:r>
              <a:rPr lang="ru-RU" dirty="0"/>
              <a:t> </a:t>
            </a:r>
            <a:r>
              <a:rPr lang="ru-RU" b="1" dirty="0"/>
              <a:t>при проведении Интернет-опроса </a:t>
            </a:r>
            <a:r>
              <a:rPr lang="ru-RU" dirty="0"/>
              <a:t>составила </a:t>
            </a:r>
            <a:r>
              <a:rPr lang="ru-RU" b="1" dirty="0"/>
              <a:t>49 </a:t>
            </a:r>
            <a:r>
              <a:rPr lang="ru-RU" b="1" dirty="0" smtClean="0"/>
              <a:t>183 человек, </a:t>
            </a:r>
            <a:r>
              <a:rPr lang="ru-RU" dirty="0" smtClean="0"/>
              <a:t>в том числе </a:t>
            </a:r>
            <a:r>
              <a:rPr lang="ru-RU" b="1" dirty="0" smtClean="0"/>
              <a:t>в государственных организациях культуры </a:t>
            </a:r>
            <a:r>
              <a:rPr lang="ru-RU" b="1" smtClean="0"/>
              <a:t>– </a:t>
            </a:r>
            <a:r>
              <a:rPr lang="ru-RU" b="1" smtClean="0"/>
              <a:t>4593, </a:t>
            </a: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smtClean="0"/>
              <a:t>в муниципальных организациях культуры – 44510 </a:t>
            </a:r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  <a:p>
            <a:endParaRPr lang="ru-RU" b="1" dirty="0" smtClean="0"/>
          </a:p>
          <a:p>
            <a:endParaRPr lang="ru-RU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6</a:t>
            </a:fld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547664" y="764704"/>
            <a:ext cx="5688632" cy="576064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algn="ctr"/>
            <a:r>
              <a:rPr lang="ru-RU" sz="2800" b="1" dirty="0">
                <a:solidFill>
                  <a:schemeClr val="tx2"/>
                </a:solidFill>
              </a:rPr>
              <a:t>Процедурный раздел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611560" y="4437112"/>
            <a:ext cx="7560840" cy="12464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500" b="1" i="1" dirty="0"/>
              <a:t>При мониторинге  показателей обследуемых организаций культуры были привлечены специалисты, имеющие опыт работы по проведению независимой оценки качества, в том числе образовательных организациях, учреждений культуры, социального обслуживания и здравоохранения.  </a:t>
            </a:r>
          </a:p>
        </p:txBody>
      </p:sp>
      <p:sp>
        <p:nvSpPr>
          <p:cNvPr id="19" name="Прямоугольник 18"/>
          <p:cNvSpPr/>
          <p:nvPr/>
        </p:nvSpPr>
        <p:spPr>
          <a:xfrm>
            <a:off x="575555" y="3468281"/>
            <a:ext cx="8014527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i="1" dirty="0" smtClean="0"/>
              <a:t>Во    </a:t>
            </a:r>
            <a:r>
              <a:rPr lang="ru-RU" b="1" i="1" dirty="0"/>
              <a:t>всех    государственных и муниципальных организациях культуры пройден порог голосования – 600 </a:t>
            </a:r>
            <a:r>
              <a:rPr lang="ru-RU" b="1" i="1" dirty="0" smtClean="0"/>
              <a:t>респондентов </a:t>
            </a:r>
            <a:endParaRPr lang="ru-RU" b="1" i="1" dirty="0"/>
          </a:p>
        </p:txBody>
      </p:sp>
    </p:spTree>
    <p:extLst>
      <p:ext uri="{BB962C8B-B14F-4D97-AF65-F5344CB8AC3E}">
        <p14:creationId xmlns:p14="http://schemas.microsoft.com/office/powerpoint/2010/main" val="1625108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D5371C-1535-41D0-98C8-C3D51D2A8D04}" type="slidenum">
              <a:rPr lang="ru-RU" smtClean="0"/>
              <a:t>7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ctrTitle" idx="4294967295"/>
          </p:nvPr>
        </p:nvSpPr>
        <p:spPr>
          <a:xfrm>
            <a:off x="683568" y="1052736"/>
            <a:ext cx="7848872" cy="4536503"/>
          </a:xfrm>
        </p:spPr>
        <p:txBody>
          <a:bodyPr>
            <a:noAutofit/>
          </a:bodyPr>
          <a:lstStyle/>
          <a:p>
            <a:pPr algn="l"/>
            <a:r>
              <a:rPr lang="ru-RU" b="1" i="1" u="sng" dirty="0">
                <a:solidFill>
                  <a:schemeClr val="accent1">
                    <a:lumMod val="75000"/>
                  </a:schemeClr>
                </a:solidFill>
              </a:rPr>
              <a:t/>
            </a:r>
            <a:br>
              <a:rPr lang="ru-RU" b="1" i="1" u="sng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b="1" i="1" u="sng" dirty="0">
                <a:solidFill>
                  <a:schemeClr val="accent1">
                    <a:lumMod val="75000"/>
                  </a:schemeClr>
                </a:solidFill>
              </a:rPr>
              <a:t>Раздел 2. </a:t>
            </a:r>
            <a:r>
              <a:rPr lang="ru-RU" sz="3200" i="1" dirty="0">
                <a:solidFill>
                  <a:schemeClr val="tx2"/>
                </a:solidFill>
              </a:rPr>
              <a:t/>
            </a:r>
            <a:br>
              <a:rPr lang="ru-RU" sz="3200" i="1" dirty="0">
                <a:solidFill>
                  <a:schemeClr val="tx2"/>
                </a:solidFill>
              </a:rPr>
            </a:br>
            <a:r>
              <a:rPr lang="ru-RU" sz="3200" i="1" dirty="0">
                <a:solidFill>
                  <a:schemeClr val="tx2"/>
                </a:solidFill>
              </a:rPr>
              <a:t/>
            </a:r>
            <a:br>
              <a:rPr lang="ru-RU" sz="3200" i="1" dirty="0">
                <a:solidFill>
                  <a:schemeClr val="tx2"/>
                </a:solidFill>
              </a:rPr>
            </a:br>
            <a:r>
              <a:rPr lang="ru-RU" sz="3200" b="1" i="1" dirty="0">
                <a:solidFill>
                  <a:schemeClr val="tx2"/>
                </a:solidFill>
              </a:rPr>
              <a:t>Общий рейтинг организаций культуры Кемеровской области по результатам независимой оценки качества условий оказания услуг государственными и муниципальными учреждениями культуры и искусства за 2024 год</a:t>
            </a:r>
            <a:br>
              <a:rPr lang="ru-RU" sz="3200" b="1" i="1" dirty="0">
                <a:solidFill>
                  <a:schemeClr val="tx2"/>
                </a:solidFill>
              </a:rPr>
            </a:br>
            <a:endParaRPr lang="ru-RU" sz="3200" b="1" i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3815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7987818" y="6492875"/>
            <a:ext cx="116182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8</a:t>
            </a:fld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194444"/>
            <a:ext cx="8856984" cy="6601807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endParaRPr lang="ru-RU" dirty="0"/>
          </a:p>
          <a:p>
            <a:pPr algn="ctr"/>
            <a:r>
              <a:rPr lang="ru-RU" sz="2800" b="1" dirty="0">
                <a:solidFill>
                  <a:schemeClr val="tx2"/>
                </a:solidFill>
              </a:rPr>
              <a:t>Рейтинг Кемеровской области по результатам независимой оценки качества условий оказания услуг государственными и муниципальными учреждениями культуры и искусства за 2024 год составляет </a:t>
            </a:r>
          </a:p>
          <a:p>
            <a:pPr algn="ctr"/>
            <a:r>
              <a:rPr lang="ru-RU" sz="2800" b="1" u="sng" dirty="0">
                <a:solidFill>
                  <a:srgbClr val="C00000"/>
                </a:solidFill>
              </a:rPr>
              <a:t>93,24 балла  из 100</a:t>
            </a:r>
            <a:r>
              <a:rPr lang="ru-RU" sz="2800" b="1" u="sng" dirty="0">
                <a:solidFill>
                  <a:schemeClr val="tx2"/>
                </a:solidFill>
              </a:rPr>
              <a:t> возможных. </a:t>
            </a:r>
          </a:p>
          <a:p>
            <a:endParaRPr lang="ru-RU" sz="2500" b="1" u="sng" dirty="0"/>
          </a:p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  <a:p>
            <a:endParaRPr lang="ru-RU" b="1" u="sng" dirty="0"/>
          </a:p>
          <a:p>
            <a:pPr algn="just"/>
            <a:r>
              <a:rPr lang="ru-RU" sz="2000" b="1" i="1" dirty="0"/>
              <a:t>Значение показателя дает усредненную величину качества условий предоставляемых услуг по всем обследованным организациям, находящимся на территории региона</a:t>
            </a:r>
            <a:endParaRPr lang="ru-RU" b="1" dirty="0"/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1465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179512" y="365125"/>
            <a:ext cx="8784976" cy="1119659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 fontScale="975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eaLnBrk="1" hangingPunct="1"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2400" b="1" dirty="0"/>
              <a:t>Топ-5 лучших организаций культуры </a:t>
            </a:r>
          </a:p>
          <a:p>
            <a:r>
              <a:rPr lang="ru-RU" sz="2400" b="1" dirty="0"/>
              <a:t>Кемеровской области, в баллах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4589168" y="0"/>
            <a:ext cx="1332156" cy="365125"/>
          </a:xfrm>
        </p:spPr>
        <p:txBody>
          <a:bodyPr/>
          <a:lstStyle/>
          <a:p>
            <a:fld id="{CCD5371C-1535-41D0-98C8-C3D51D2A8D04}" type="slidenum">
              <a:rPr lang="ru-RU" smtClean="0"/>
              <a:t>9</a:t>
            </a:fld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37123667"/>
              </p:ext>
            </p:extLst>
          </p:nvPr>
        </p:nvGraphicFramePr>
        <p:xfrm>
          <a:off x="196680" y="1488138"/>
          <a:ext cx="8784976" cy="5392317"/>
        </p:xfrm>
        <a:graphic>
          <a:graphicData uri="http://schemas.openxmlformats.org/drawingml/2006/table">
            <a:tbl>
              <a:tblPr firstRow="1" firstCol="1" bandRow="1">
                <a:tableStyleId>{85BE263C-DBD7-4A20-BB59-AAB30ACAA65A}</a:tableStyleId>
              </a:tblPr>
              <a:tblGrid>
                <a:gridCol w="122413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92704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10445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  <a:gridCol w="1529336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</a:tblGrid>
              <a:tr h="13334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№ в рейтинге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МО</a:t>
                      </a: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Наименование ОО</a:t>
                      </a: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Общий показатель оценки качества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/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3544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1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Учреждения регионального подчинения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ГАУК «Государственная научная библиотека Кузбасса им. В.Д. Федорова»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98,98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200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2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Беловский городской округ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Муниципальное учреждение Культурный центр «Инской»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98,84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66672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3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Кемеровский городской округ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Муниципальное автономное учреждение «Музей-заповедник «Красная Горка»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98,78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15666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4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Гурьевский муниципальный округ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Муниципальное автономное учреждение «Дворец культуры г. Салаира»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98,6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9404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5</a:t>
                      </a:r>
                      <a:endParaRPr lang="ru-RU" sz="1600" dirty="0">
                        <a:effectLst/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27" marR="68527" marT="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Учреждения регионального подчинения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5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ГАУК «Государственный музыкальный театр Кузбасса имени народного артиста Российской Федерации А.К. Боброва»</a:t>
                      </a: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1" kern="1200" dirty="0">
                          <a:solidFill>
                            <a:srgbClr val="C0000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98,52</a:t>
                      </a: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8355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Overrid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Презентация (1)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Остин">
    <a:dk1>
      <a:sysClr val="windowText" lastClr="000000"/>
    </a:dk1>
    <a:lt1>
      <a:sysClr val="window" lastClr="FFFFFF"/>
    </a:lt1>
    <a:dk2>
      <a:srgbClr val="3E3D2D"/>
    </a:dk2>
    <a:lt2>
      <a:srgbClr val="CAF278"/>
    </a:lt2>
    <a:accent1>
      <a:srgbClr val="94C600"/>
    </a:accent1>
    <a:accent2>
      <a:srgbClr val="71685A"/>
    </a:accent2>
    <a:accent3>
      <a:srgbClr val="FF6700"/>
    </a:accent3>
    <a:accent4>
      <a:srgbClr val="909465"/>
    </a:accent4>
    <a:accent5>
      <a:srgbClr val="956B43"/>
    </a:accent5>
    <a:accent6>
      <a:srgbClr val="FEA022"/>
    </a:accent6>
    <a:hlink>
      <a:srgbClr val="E68200"/>
    </a:hlink>
    <a:folHlink>
      <a:srgbClr val="FFA94A"/>
    </a:folHlink>
  </a:clrScheme>
  <a:fontScheme name="Остин">
    <a:maj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ahoma"/>
      <a:font script="Uigh" typeface="Microsoft Uighur"/>
      <a:font script="Geor" typeface="Sylfaen"/>
    </a:majorFont>
    <a:minorFont>
      <a:latin typeface="Century Gothic"/>
      <a:ea typeface=""/>
      <a:cs typeface=""/>
      <a:font script="Jpan" typeface="ＭＳ ゴシック"/>
      <a:font script="Hang" typeface="HY중고딕"/>
      <a:font script="Hans" typeface="幼圆"/>
      <a:font script="Hant" typeface="微軟正黑體"/>
      <a:font script="Arab" typeface="Tahoma"/>
      <a:font script="Hebr" typeface="Gisha"/>
      <a:font script="Thai" typeface="DilleniaUPC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Verdana"/>
      <a:font script="Uigh" typeface="Microsoft Uighur"/>
      <a:font script="Geor" typeface="Sylfaen"/>
    </a:minorFont>
  </a:fontScheme>
  <a:fmtScheme name="Остин">
    <a:fillStyleLst>
      <a:solidFill>
        <a:schemeClr val="phClr"/>
      </a:solidFill>
      <a:gradFill rotWithShape="1">
        <a:gsLst>
          <a:gs pos="0">
            <a:schemeClr val="phClr">
              <a:tint val="20000"/>
              <a:satMod val="180000"/>
              <a:lumMod val="98000"/>
            </a:schemeClr>
          </a:gs>
          <a:gs pos="40000">
            <a:schemeClr val="phClr">
              <a:tint val="30000"/>
              <a:satMod val="260000"/>
              <a:lumMod val="84000"/>
            </a:schemeClr>
          </a:gs>
          <a:gs pos="100000">
            <a:schemeClr val="phClr">
              <a:tint val="100000"/>
              <a:satMod val="110000"/>
              <a:lumMod val="100000"/>
            </a:schemeClr>
          </a:gs>
        </a:gsLst>
        <a:lin ang="5040000" scaled="1"/>
      </a:gradFill>
      <a:gradFill rotWithShape="1">
        <a:gsLst>
          <a:gs pos="0">
            <a:schemeClr val="phClr"/>
          </a:gs>
          <a:gs pos="100000">
            <a:schemeClr val="phClr">
              <a:shade val="75000"/>
              <a:satMod val="120000"/>
              <a:lumMod val="90000"/>
            </a:schemeClr>
          </a:gs>
        </a:gsLst>
        <a:lin ang="5400000" scaled="0"/>
      </a:gradFill>
    </a:fillStyleLst>
    <a:lnStyleLst>
      <a:ln w="9525" cap="flat" cmpd="sng" algn="ctr">
        <a:solidFill>
          <a:schemeClr val="phClr"/>
        </a:solidFill>
        <a:prstDash val="solid"/>
      </a:ln>
      <a:ln w="15875" cap="flat" cmpd="sng" algn="ctr">
        <a:solidFill>
          <a:schemeClr val="phClr"/>
        </a:solidFill>
        <a:prstDash val="solid"/>
      </a:ln>
      <a:ln w="22225" cap="flat" cmpd="sng" algn="ctr">
        <a:solidFill>
          <a:schemeClr val="phClr"/>
        </a:solidFill>
        <a:prstDash val="solid"/>
      </a:ln>
    </a:lnStyleLst>
    <a:effectStyleLst>
      <a:effectStyle>
        <a:effectLst/>
      </a:effectStyle>
      <a:effectStyle>
        <a:effectLst>
          <a:outerShdw blurRad="50800" dist="25400" dir="5400000" rotWithShape="0">
            <a:srgbClr val="000000">
              <a:alpha val="28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>
          <a:bevelT w="50800" h="12700" prst="softRound"/>
        </a:sp3d>
      </a:effectStyle>
      <a:effectStyle>
        <a:effectLst>
          <a:outerShdw blurRad="44450" dist="50800" dir="5400000" sx="96000" rotWithShape="0">
            <a:srgbClr val="000000">
              <a:alpha val="34000"/>
            </a:srgbClr>
          </a:outerShdw>
        </a:effectLst>
        <a:scene3d>
          <a:camera prst="orthographicFront">
            <a:rot lat="0" lon="0" rev="0"/>
          </a:camera>
          <a:lightRig rig="threePt" dir="tl">
            <a:rot lat="0" lon="0" rev="20400000"/>
          </a:lightRig>
        </a:scene3d>
        <a:sp3d contourW="15875" prstMaterial="metal">
          <a:bevelT w="101600" h="25400" prst="softRound"/>
          <a:contourClr>
            <a:schemeClr val="phClr">
              <a:shade val="30000"/>
            </a:schemeClr>
          </a:contourClr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shade val="94000"/>
              <a:satMod val="114000"/>
              <a:lumMod val="96000"/>
            </a:schemeClr>
          </a:gs>
          <a:gs pos="62000">
            <a:schemeClr val="phClr">
              <a:tint val="92000"/>
              <a:shade val="66000"/>
              <a:satMod val="110000"/>
              <a:lumMod val="80000"/>
            </a:schemeClr>
          </a:gs>
          <a:gs pos="100000">
            <a:schemeClr val="phClr">
              <a:tint val="89000"/>
              <a:shade val="62000"/>
              <a:satMod val="110000"/>
              <a:lumMod val="72000"/>
            </a:schemeClr>
          </a:gs>
        </a:gsLst>
        <a:lin ang="5400000" scaled="0"/>
      </a:gradFill>
      <a:blipFill rotWithShape="1">
        <a:blip xmlns:r="http://schemas.openxmlformats.org/officeDocument/2006/relationships" r:embed="rId1">
          <a:duotone>
            <a:schemeClr val="phClr">
              <a:tint val="80000"/>
              <a:shade val="58000"/>
            </a:schemeClr>
            <a:schemeClr val="phClr">
              <a:tint val="73000"/>
              <a:shade val="68000"/>
              <a:satMod val="150000"/>
            </a:schemeClr>
          </a:duotone>
        </a:blip>
        <a:tile tx="0" ty="0" sx="100000" sy="100000" flip="none" algn="tl"/>
      </a:blip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(1)</Template>
  <TotalTime>21788</TotalTime>
  <Words>2818</Words>
  <Application>Microsoft Office PowerPoint</Application>
  <PresentationFormat>Экран (4:3)</PresentationFormat>
  <Paragraphs>723</Paragraphs>
  <Slides>42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42</vt:i4>
      </vt:variant>
    </vt:vector>
  </HeadingPairs>
  <TitlesOfParts>
    <vt:vector size="44" baseType="lpstr">
      <vt:lpstr>Презентация (1)</vt:lpstr>
      <vt:lpstr>Остин</vt:lpstr>
      <vt:lpstr>Презентация PowerPoint</vt:lpstr>
      <vt:lpstr>Раздел 1.  Методика расчета показателей независимой оценки качества условий осуществления деятельности организаций культуры</vt:lpstr>
      <vt:lpstr>Методика проведения исследования</vt:lpstr>
      <vt:lpstr>Презентация PowerPoint</vt:lpstr>
      <vt:lpstr>Презентация PowerPoint</vt:lpstr>
      <vt:lpstr>Процедурный раздел</vt:lpstr>
      <vt:lpstr> Раздел 2.   Общий рейтинг организаций культуры Кемеровской области по результатам независимой оценки качества условий оказания услуг государственными и муниципальными учреждениями культуры и искусства за 2024 год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Раздел 3.   Оценка качества условий оказания услуг организациями культуры по показателям первой группы «Открытость и доступность информации»</vt:lpstr>
      <vt:lpstr>Первая группа критериев: Открытость и доступность информации  (максимальное  количество баллов – 100)</vt:lpstr>
      <vt:lpstr>Презентация PowerPoint</vt:lpstr>
      <vt:lpstr>Раздел 4.   Оценка качества условий осуществления деятельности организаций культуры по показателям второй группы:  «Комфортность условий предоставления услуг»</vt:lpstr>
      <vt:lpstr>Вторая группа критериев: Комфортность условий предоставления услуг (максимальное  количество баллов – 100)</vt:lpstr>
      <vt:lpstr>Презентация PowerPoint</vt:lpstr>
      <vt:lpstr>Раздел  5.  Оценка качества условий осуществления деятельности организаций культуры по показателям третьей группы  «Доступность услуг для инвалидов»</vt:lpstr>
      <vt:lpstr>Третья группа критериев: Доступность услуг для инвалидов  (максимальное  количество баллов – 100)</vt:lpstr>
      <vt:lpstr>Презентация PowerPoint</vt:lpstr>
      <vt:lpstr>Раздел  6.   Оценка качества условий осуществления деятельности организаций культуры по показателям четвертой группы  «Доброжелательность, вежливость работников организаций культуры»</vt:lpstr>
      <vt:lpstr>Презентация PowerPoint</vt:lpstr>
      <vt:lpstr>Презентация PowerPoint</vt:lpstr>
      <vt:lpstr>Раздел  7.   Оценка качества условий осуществления деятельности организаций культуры по показателям пятой группы  «Удовлетворенность условиями оказания услуг»</vt:lpstr>
      <vt:lpstr>Презентация PowerPoint</vt:lpstr>
      <vt:lpstr>Презентация PowerPoint</vt:lpstr>
      <vt:lpstr>Спасибо за внимание!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Общество с ограниченной ответственностью «Демиург»</dc:title>
  <dc:creator>г</dc:creator>
  <cp:lastModifiedBy>Кононец Елизавета Вячеславовна</cp:lastModifiedBy>
  <cp:revision>482</cp:revision>
  <cp:lastPrinted>2021-11-24T01:12:04Z</cp:lastPrinted>
  <dcterms:created xsi:type="dcterms:W3CDTF">2014-11-27T16:38:27Z</dcterms:created>
  <dcterms:modified xsi:type="dcterms:W3CDTF">2025-04-02T06:09:46Z</dcterms:modified>
</cp:coreProperties>
</file>