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22" r:id="rId3"/>
    <p:sldId id="32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329" r:id="rId14"/>
    <p:sldId id="330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9" r:id="rId28"/>
    <p:sldId id="313" r:id="rId29"/>
    <p:sldId id="314" r:id="rId30"/>
    <p:sldId id="315" r:id="rId31"/>
    <p:sldId id="316" r:id="rId32"/>
    <p:sldId id="318" r:id="rId33"/>
    <p:sldId id="317" r:id="rId34"/>
    <p:sldId id="310" r:id="rId35"/>
    <p:sldId id="311" r:id="rId36"/>
    <p:sldId id="326" r:id="rId37"/>
    <p:sldId id="325" r:id="rId38"/>
    <p:sldId id="324" r:id="rId39"/>
    <p:sldId id="328" r:id="rId40"/>
    <p:sldId id="319" r:id="rId41"/>
    <p:sldId id="32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B0B0B"/>
    <a:srgbClr val="640000"/>
    <a:srgbClr val="00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87" autoAdjust="0"/>
  </p:normalViewPr>
  <p:slideViewPr>
    <p:cSldViewPr>
      <p:cViewPr>
        <p:scale>
          <a:sx n="107" d="100"/>
          <a:sy n="107" d="100"/>
        </p:scale>
        <p:origin x="-9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1000" y="319088"/>
            <a:ext cx="13716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latin typeface="Verdana" pitchFamily="34" charset="0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5410200"/>
            <a:ext cx="5181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289156A1-1B4D-4E2B-ADBF-35C470E27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80AA-ED9C-42B7-BE1A-126F5CABC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88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3343-EEA6-4A5B-94E2-34A713C69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6CBC1-93FA-4002-94D8-7D9CFCA5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29718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1000" y="319088"/>
            <a:ext cx="13716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latin typeface="Verdana" pitchFamily="34" charset="0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895600"/>
            <a:ext cx="8229600" cy="914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05000" y="5410200"/>
            <a:ext cx="5181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924800" cy="68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573DBFA-FFC9-48CA-BA42-E24DD8E4D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21C2-3408-495D-9689-C94BADE57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7914-7131-44AF-B630-2FD376C45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B700-FCEF-41D9-AB54-1BE64B0B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99E9E-9F48-42B8-9607-E419B3EF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8619E-9CA1-4D82-B8A8-E36E66CF5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C5755-D4FE-4CFD-A425-227F384CD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28F19-CA92-4E15-B980-CCDFECB2D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CDE8-F208-456B-8626-D708A201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3146-E2AE-4A7F-8601-F56212C28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1FEF-5FB0-47B9-9282-634E47E50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883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3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A4B81-4BDC-4E97-A1EB-CE8F5171E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6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8263"/>
            <a:ext cx="8229600" cy="50927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D8E-C2A4-4EA1-8A65-3A04C252A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5E2D-A67F-4BCD-A11E-D86716C66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E258-F798-429F-B8EC-AEFE6783F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CE642-CD06-4CE4-9430-68D05C87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114A-47C1-4711-8311-BE9C1BEA2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4EC1-D596-4D2A-AB6C-7AF1CC3E2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5485-C324-4030-8DF3-2D2AC938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E3FD-CBC8-4AE9-A34C-099341C74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69875"/>
            <a:ext cx="2133600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0975"/>
            <a:ext cx="28956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E9544D95-0C5F-4103-8428-20A8B6B32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533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12549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457200"/>
            <a:ext cx="8229600" cy="685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81800" y="269875"/>
            <a:ext cx="2133600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0975"/>
            <a:ext cx="28956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553200"/>
            <a:ext cx="2133600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A5F4B1E4-54A6-460F-8D8E-C88FBDD4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547688"/>
            <a:ext cx="7391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ta-sh09@mail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4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8964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cap="all" dirty="0" smtClean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algn="ctr"/>
            <a:r>
              <a:rPr lang="ru-RU" sz="5400" b="1" cap="all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</a:t>
            </a:r>
          </a:p>
          <a:p>
            <a:pPr algn="ctr"/>
            <a:r>
              <a:rPr lang="ru-RU" sz="5400" b="1" cap="all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     </a:t>
            </a:r>
          </a:p>
        </p:txBody>
      </p:sp>
      <p:sp>
        <p:nvSpPr>
          <p:cNvPr id="12" name="Заголовок 6"/>
          <p:cNvSpPr txBox="1">
            <a:spLocks/>
          </p:cNvSpPr>
          <p:nvPr/>
        </p:nvSpPr>
        <p:spPr bwMode="white">
          <a:xfrm>
            <a:off x="1115616" y="4221088"/>
            <a:ext cx="68208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174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346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www.kemerovo.ru/pictures/7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1800749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08557" y="390255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 smtClean="0"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Город </a:t>
            </a:r>
            <a:r>
              <a:rPr lang="ru-RU" sz="5400" b="1" cap="all" dirty="0" err="1" smtClean="0"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кемерово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123728" y="1484784"/>
            <a:ext cx="6768752" cy="4686320"/>
          </a:xfrm>
        </p:spPr>
        <p:txBody>
          <a:bodyPr/>
          <a:lstStyle/>
          <a:p>
            <a:pPr lvl="0">
              <a:buNone/>
            </a:pPr>
            <a:r>
              <a:rPr lang="ru-RU" sz="2800" b="1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Ответственный за организацию экскурсий – Шелепова Наталья Анатольевна, директор музея-заповедника «Красная Горка»</a:t>
            </a:r>
            <a:endParaRPr lang="en-US" sz="2800" b="1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  <a:p>
            <a:pPr lvl="0">
              <a:buNone/>
            </a:pPr>
            <a:endParaRPr lang="ru-RU" sz="2800" b="1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  <a:p>
            <a:r>
              <a:rPr lang="ru-RU" dirty="0" smtClean="0"/>
              <a:t>Адрес: г. Кемерово, ул.Красная Горка, 17</a:t>
            </a:r>
          </a:p>
          <a:p>
            <a:r>
              <a:rPr lang="ru-RU" dirty="0" smtClean="0"/>
              <a:t>Тел. (3842)-64-24-12</a:t>
            </a:r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nata-sh09@mail.ru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86808" cy="4500594"/>
          </a:xfrm>
        </p:spPr>
        <p:txBody>
          <a:bodyPr/>
          <a:lstStyle/>
          <a:p>
            <a:pPr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Памятник </a:t>
            </a:r>
            <a:r>
              <a:rPr lang="ru-RU" dirty="0" err="1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воинам-кузбассовцам</a:t>
            </a: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, павшим за родину в 1941 - 1945 гг.</a:t>
            </a:r>
          </a:p>
          <a:p>
            <a:r>
              <a:rPr lang="ru-RU" sz="1800" dirty="0" smtClean="0"/>
              <a:t>Открыт 9 мая 1970 г. </a:t>
            </a:r>
          </a:p>
          <a:p>
            <a:pPr>
              <a:buNone/>
            </a:pPr>
            <a:r>
              <a:rPr lang="ru-RU" sz="1800" dirty="0" smtClean="0"/>
              <a:t>Перед памятником установлен </a:t>
            </a:r>
            <a:br>
              <a:rPr lang="ru-RU" sz="1800" dirty="0" smtClean="0"/>
            </a:br>
            <a:r>
              <a:rPr lang="ru-RU" sz="1800" dirty="0" smtClean="0"/>
              <a:t>вечный огонь.</a:t>
            </a:r>
          </a:p>
          <a:p>
            <a:r>
              <a:rPr lang="ru-RU" sz="1800" dirty="0" smtClean="0"/>
              <a:t>Высота – 18 м. </a:t>
            </a:r>
          </a:p>
          <a:p>
            <a:r>
              <a:rPr lang="ru-RU" sz="1800" dirty="0" smtClean="0"/>
              <a:t>Авторы - А. Щербаков, </a:t>
            </a:r>
            <a:br>
              <a:rPr lang="ru-RU" sz="1800" dirty="0" smtClean="0"/>
            </a:br>
            <a:r>
              <a:rPr lang="ru-RU" sz="1800" dirty="0" smtClean="0"/>
              <a:t>Н. Ковальчук.</a:t>
            </a:r>
          </a:p>
          <a:p>
            <a:r>
              <a:rPr lang="ru-RU" sz="1800" dirty="0" smtClean="0"/>
              <a:t>Монумент завершает аллею </a:t>
            </a:r>
            <a:br>
              <a:rPr lang="ru-RU" sz="1800" dirty="0" smtClean="0"/>
            </a:br>
            <a:r>
              <a:rPr lang="ru-RU" sz="1800" dirty="0" smtClean="0"/>
              <a:t>Героев, </a:t>
            </a:r>
            <a:br>
              <a:rPr lang="ru-RU" sz="1800" dirty="0" smtClean="0"/>
            </a:br>
            <a:r>
              <a:rPr lang="ru-RU" sz="1800" dirty="0" smtClean="0"/>
              <a:t>деревья на которой посадили </a:t>
            </a:r>
            <a:br>
              <a:rPr lang="ru-RU" sz="1800" dirty="0" smtClean="0"/>
            </a:br>
            <a:r>
              <a:rPr lang="ru-RU" sz="1800" dirty="0" err="1" smtClean="0"/>
              <a:t>кемеровчане</a:t>
            </a:r>
            <a:r>
              <a:rPr lang="ru-RU" sz="1800" dirty="0" smtClean="0"/>
              <a:t> – Герои </a:t>
            </a:r>
            <a:br>
              <a:rPr lang="ru-RU" sz="1800" dirty="0" smtClean="0"/>
            </a:br>
            <a:r>
              <a:rPr lang="ru-RU" sz="1800" dirty="0" smtClean="0"/>
              <a:t>Советского Союза.</a:t>
            </a:r>
          </a:p>
          <a:p>
            <a:endParaRPr lang="ru-RU" dirty="0"/>
          </a:p>
        </p:txBody>
      </p:sp>
      <p:pic>
        <p:nvPicPr>
          <p:cNvPr id="7" name="Picture 2" descr="J:\1301468106_CIMG63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3" y="3000372"/>
            <a:ext cx="3810027" cy="2857520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4572032" cy="4572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Памятник </a:t>
            </a:r>
            <a:b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А.А. Леонову</a:t>
            </a:r>
          </a:p>
          <a:p>
            <a:r>
              <a:rPr lang="ru-RU" sz="1800" dirty="0" smtClean="0"/>
              <a:t>Памятник известному космонавту, нашему земляку, торжественно открыт в День космонавтики, 12 апреля 2003 года.</a:t>
            </a:r>
          </a:p>
          <a:p>
            <a:r>
              <a:rPr lang="ru-RU" sz="1800" dirty="0" smtClean="0"/>
              <a:t>А.Леонов сам выбрал скульптора - Льва </a:t>
            </a:r>
            <a:r>
              <a:rPr lang="ru-RU" sz="1800" dirty="0" err="1" smtClean="0"/>
              <a:t>Кербеля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J:\Byust-letchika-kosmonavta-dvazhdy-Geroya-Sovetskogo-Soyuza-pochetnogo-grazhdanina-Kemerovskoj-oblasti-A.-A.-Leonova-g.-Kemerov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643050"/>
            <a:ext cx="3614750" cy="4819667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286808" cy="18573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Скульптура </a:t>
            </a: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«Мать»</a:t>
            </a:r>
            <a:endParaRPr lang="ru-RU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800" dirty="0" smtClean="0"/>
              <a:t>Установлена в 2011 году в Кузбасском парке</a:t>
            </a:r>
            <a:endParaRPr lang="ru-RU" sz="1800" dirty="0" smtClean="0"/>
          </a:p>
          <a:p>
            <a:r>
              <a:rPr lang="ru-RU" sz="1800" dirty="0" smtClean="0"/>
              <a:t>Скульптор - В. Треска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8" name="Picture 2" descr="\\dkinpko\share\Баранова Т.Л\Золотое кольцо\МАТЬ\139_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112568" cy="36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268760"/>
            <a:ext cx="4392487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Скульптурные композиции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DDDDDD">
                    <a:lumMod val="25000"/>
                    <a:alpha val="60000"/>
                  </a:srgbClr>
                </a:glow>
              </a:effectLst>
              <a:uLnTx/>
              <a:uFillTx/>
            </a:endParaRPr>
          </a:p>
        </p:txBody>
      </p:sp>
      <p:pic>
        <p:nvPicPr>
          <p:cNvPr id="9" name="Picture 2" descr="E:\КУЗБАССКИНО\Фильм о культуре Кемеровской области 2013 к году культуры и туризма!\год культуры(материал)\Новая папка\скульптуры\IMG_1061_редак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6" y="1638092"/>
            <a:ext cx="3312370" cy="44589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060" y="6165304"/>
            <a:ext cx="4392487" cy="5539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 «Модница»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Скульптор – А.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Тырышкин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DDDDDD">
                    <a:lumMod val="25000"/>
                    <a:alpha val="60000"/>
                  </a:srgbClr>
                </a:glow>
              </a:effectLst>
              <a:uLnTx/>
              <a:uFillTx/>
            </a:endParaRPr>
          </a:p>
        </p:txBody>
      </p:sp>
      <p:pic>
        <p:nvPicPr>
          <p:cNvPr id="11" name="Picture 3" descr="E:\КУЗБАССКИНО\06.12.12 Фильм о культуре Кемеровской области. Видео и файлы\files\18 крупные проекты\скульптуры губернатора\скульптурная композиция_Погода в дом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12" y="1628800"/>
            <a:ext cx="3435812" cy="45378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1999" y="6165304"/>
            <a:ext cx="4392487" cy="5539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«Погода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доме»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DDDDDD">
                      <a:lumMod val="25000"/>
                      <a:alpha val="60000"/>
                    </a:srgbClr>
                  </a:glow>
                </a:effectLst>
                <a:uLnTx/>
                <a:uFillTx/>
                <a:latin typeface="Arial Black" pitchFamily="34" charset="0"/>
              </a:rPr>
              <a:t>Группа художников под рук. Е. Бабкина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DDDDDD">
                    <a:lumMod val="25000"/>
                    <a:alpha val="6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3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4429156" cy="4572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Скульптурная композиция «В 6 часов вечера после войны»</a:t>
            </a:r>
          </a:p>
          <a:p>
            <a:r>
              <a:rPr lang="ru-RU" sz="1800" dirty="0" smtClean="0"/>
              <a:t>Открыта 9 мая 2010 года. </a:t>
            </a:r>
          </a:p>
          <a:p>
            <a:r>
              <a:rPr lang="ru-RU" sz="1800" dirty="0" smtClean="0"/>
              <a:t>Символизирует Победу, стремление всех поколений к миру, счастью и любви.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J:\0_690ad_b71cd7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526370" cy="4884169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4429156" cy="4572032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r>
              <a:rPr lang="ru-RU" sz="1900" kern="1200" dirty="0" smtClean="0">
                <a:solidFill>
                  <a:srgbClr val="64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Black" pitchFamily="34" charset="0"/>
              </a:rPr>
              <a:t>Памятник «Дружба народов»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Установлен 5 ноября 1980 года на пересечении с улицей </a:t>
            </a:r>
            <a:r>
              <a:rPr lang="ru-RU" sz="1800" dirty="0" err="1" smtClean="0"/>
              <a:t>Ноградской</a:t>
            </a:r>
            <a:r>
              <a:rPr lang="ru-RU" sz="1800" dirty="0" smtClean="0"/>
              <a:t> (названа в честь города </a:t>
            </a:r>
            <a:r>
              <a:rPr lang="ru-RU" sz="1800" dirty="0" err="1" smtClean="0"/>
              <a:t>Нограда</a:t>
            </a:r>
            <a:r>
              <a:rPr lang="ru-RU" sz="1800" dirty="0" smtClean="0"/>
              <a:t> Венгерской Народной Республики – побратима города Кемерово).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Автор – А.П. Хмелевской.</a:t>
            </a:r>
          </a:p>
          <a:p>
            <a:pPr marL="0" lvl="0" indent="0" eaLnBrk="1" fontAlgn="auto" hangingPunct="1">
              <a:spcAft>
                <a:spcPts val="0"/>
              </a:spcAft>
              <a:buClr>
                <a:srgbClr val="00B050"/>
              </a:buClr>
              <a:buNone/>
            </a:pPr>
            <a:r>
              <a:rPr lang="ru-RU" sz="1900" kern="1200" dirty="0" smtClean="0">
                <a:solidFill>
                  <a:srgbClr val="64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Black" pitchFamily="34" charset="0"/>
              </a:rPr>
              <a:t> </a:t>
            </a:r>
          </a:p>
          <a:p>
            <a:pPr marL="0" lvl="0" indent="0" eaLnBrk="1" fontAlgn="auto" hangingPunct="1">
              <a:spcAft>
                <a:spcPts val="0"/>
              </a:spcAft>
              <a:buClr>
                <a:srgbClr val="00B050"/>
              </a:buClr>
              <a:buNone/>
            </a:pPr>
            <a:r>
              <a:rPr lang="ru-RU" sz="1900" kern="1200" dirty="0" smtClean="0">
                <a:solidFill>
                  <a:srgbClr val="640000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 Black" pitchFamily="34" charset="0"/>
              </a:rPr>
              <a:t>Кузбасский технический университет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Создан в 1950 году.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На 9 факультетах и 50 кафедрах обучаются по 37 специальностям около 12 тысяч студентов.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 descr="8b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5786446" y="1571612"/>
            <a:ext cx="2259355" cy="2434047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J:\KuzSTU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286380" y="4336970"/>
            <a:ext cx="3305337" cy="2132103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4357718" cy="4572032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Памятник </a:t>
            </a:r>
            <a:b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М. Волкову</a:t>
            </a:r>
          </a:p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endParaRPr lang="ru-RU" sz="1900" kern="1200" dirty="0" smtClean="0">
              <a:solidFill>
                <a:srgbClr val="640000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Скульптор - Баранов Г.Н.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Именно этот образ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М. Волкова помещен 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на эмблему нашего города.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" name="Picture 2" descr="Волков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619512" cy="4840046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4000560" cy="2928958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r>
              <a:rPr lang="ru-RU" sz="1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ru-RU" sz="105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marL="0" lv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Здание построено </a:t>
            </a:r>
            <a:br>
              <a:rPr lang="ru-RU" sz="1800" dirty="0" smtClean="0"/>
            </a:br>
            <a:r>
              <a:rPr lang="ru-RU" sz="1800" dirty="0" smtClean="0"/>
              <a:t>в 1963 году. </a:t>
            </a:r>
          </a:p>
          <a:p>
            <a:pPr marL="0" lv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Самая большая библиотека Кузбасса, входит в 20 лучших библиотек России.</a:t>
            </a:r>
          </a:p>
        </p:txBody>
      </p:sp>
      <p:pic>
        <p:nvPicPr>
          <p:cNvPr id="5" name="Picture 2" descr="J:\Scientific_library1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786058"/>
            <a:ext cx="4929222" cy="3371996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1500174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Областная научная библиотека </a:t>
            </a:r>
          </a:p>
          <a:p>
            <a:pPr lvl="0"/>
            <a:r>
              <a:rPr lang="ru-RU" sz="2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имени В.Д. Федорова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7358114" cy="185738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ru-RU" sz="1800" dirty="0" smtClean="0"/>
              <a:t>Здание построено в 1937 году. Было одним из крупнейших общественных зданий города того времени. </a:t>
            </a:r>
          </a:p>
          <a:p>
            <a:pPr marL="0" lvl="0" indent="0" eaLnBrk="1" fontAlgn="auto" hangingPunct="1">
              <a:spcAft>
                <a:spcPts val="0"/>
              </a:spcAft>
              <a:buClr>
                <a:srgbClr val="00B050"/>
              </a:buClr>
            </a:pPr>
            <a:r>
              <a:rPr lang="ru-RU" sz="1800" dirty="0" smtClean="0"/>
              <a:t>В годы войны в кинотеатре работал драматический театр им. Луначарского.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500174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Дом кино «Москва»</a:t>
            </a:r>
          </a:p>
        </p:txBody>
      </p:sp>
      <p:pic>
        <p:nvPicPr>
          <p:cNvPr id="8" name="Picture 2" descr="moscou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786190"/>
            <a:ext cx="4714908" cy="2743220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307183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Стадион «Химик»</a:t>
            </a:r>
          </a:p>
          <a:p>
            <a:pPr marL="0" indent="0"/>
            <a:r>
              <a:rPr lang="ru-RU" sz="1200" dirty="0" smtClean="0"/>
              <a:t>Построен в 1948 году. Реконструирован в 2006 году.</a:t>
            </a:r>
          </a:p>
          <a:p>
            <a:pPr marL="0" indent="0"/>
            <a:r>
              <a:rPr lang="ru-RU" sz="1200" dirty="0" smtClean="0"/>
              <a:t>В настоящее время отвечает всем современным требованиям: игровое поле с прожекторным освещением, четыре трибуны, вмещающие 25 000 человек, </a:t>
            </a:r>
            <a:r>
              <a:rPr lang="ru-RU" sz="1200" dirty="0" err="1" smtClean="0"/>
              <a:t>электротабло</a:t>
            </a:r>
            <a:r>
              <a:rPr lang="ru-RU" sz="1200" dirty="0" smtClean="0"/>
              <a:t> с автоматическим пультом управления, техника для звуковое сопровождения.</a:t>
            </a:r>
          </a:p>
          <a:p>
            <a:pPr marL="0" indent="0"/>
            <a:r>
              <a:rPr lang="ru-RU" sz="1200" dirty="0" smtClean="0"/>
              <a:t>В 2007 году к чемпионату мира по хоккею с мячом построен ледовый дворец.</a:t>
            </a:r>
          </a:p>
          <a:p>
            <a:pPr marL="0" indent="0">
              <a:buNone/>
            </a:pPr>
            <a:endParaRPr lang="ru-RU" sz="105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Скульптурная композиция «Бенди»</a:t>
            </a:r>
          </a:p>
          <a:p>
            <a:pPr marL="0" indent="0"/>
            <a:r>
              <a:rPr lang="ru-RU" sz="1200" dirty="0" smtClean="0"/>
              <a:t>Установлен к чемпионату мира по хоккею с мячом 26 января 2007 года.</a:t>
            </a:r>
          </a:p>
          <a:p>
            <a:pPr marL="0" indent="0"/>
            <a:r>
              <a:rPr lang="ru-RU" sz="1200" dirty="0" smtClean="0"/>
              <a:t>Состоит из 7 тысяч настоящих хоккейных мячей, значительная часть которых приобретена на средства болельщиков, имена которых перечислены на основании памятника-символа. Это второй в мире памятник, посвященный бенди. </a:t>
            </a:r>
          </a:p>
          <a:p>
            <a:pPr marL="0" indent="0"/>
            <a:r>
              <a:rPr lang="ru-RU" sz="1200" dirty="0" smtClean="0"/>
              <a:t>Первый такой знак в виде бетонного шара установлен в Швеции. </a:t>
            </a:r>
          </a:p>
        </p:txBody>
      </p:sp>
      <p:pic>
        <p:nvPicPr>
          <p:cNvPr id="9" name="Picture 2" descr="J:\abou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4429132"/>
            <a:ext cx="3979345" cy="2174918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7688"/>
            <a:ext cx="9144000" cy="563562"/>
          </a:xfrm>
        </p:spPr>
        <p:txBody>
          <a:bodyPr/>
          <a:lstStyle/>
          <a:p>
            <a:r>
              <a:rPr lang="ru-RU" cap="all" dirty="0" smtClean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Экскурсии По Городу </a:t>
            </a:r>
            <a:r>
              <a:rPr lang="ru-RU" cap="all" dirty="0" err="1" smtClean="0"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кемерово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1"/>
            <a:ext cx="8352928" cy="5112568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hlinkClick r:id="rId2" action="ppaction://hlinksldjump"/>
              </a:rPr>
              <a:t>Кемерово – столица Кузбасса</a:t>
            </a:r>
            <a:endParaRPr lang="ru-RU" sz="2400" dirty="0" smtClean="0"/>
          </a:p>
          <a:p>
            <a:endParaRPr lang="ru-RU" sz="1200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hlinkClick r:id="rId3" action="ppaction://hlinksldjump"/>
              </a:rPr>
              <a:t>Красная Горка - историческое сердце города Кемерово</a:t>
            </a:r>
            <a:endParaRPr lang="ru-RU" sz="2400" dirty="0" smtClean="0"/>
          </a:p>
          <a:p>
            <a:endParaRPr lang="ru-RU" sz="1200" dirty="0" smtClean="0"/>
          </a:p>
          <a:p>
            <a:r>
              <a:rPr lang="ru-RU" sz="2400" dirty="0" smtClean="0">
                <a:hlinkClick r:id="rId4" action="ppaction://hlinksldjump"/>
              </a:rPr>
              <a:t>История угледобычи в Кузбассе</a:t>
            </a:r>
            <a:endParaRPr lang="ru-RU" sz="2400" dirty="0" smtClean="0"/>
          </a:p>
          <a:p>
            <a:endParaRPr lang="ru-RU" sz="1200" dirty="0" smtClean="0"/>
          </a:p>
          <a:p>
            <a:r>
              <a:rPr lang="ru-RU" sz="2400" dirty="0" smtClean="0"/>
              <a:t> </a:t>
            </a:r>
            <a:r>
              <a:rPr lang="ru-RU" sz="2400" dirty="0" smtClean="0">
                <a:hlinkClick r:id="rId5" action="ppaction://hlinksldjump"/>
              </a:rPr>
              <a:t>Семь чудес Кузбасса: монумент «Память шахтерам Кузбасса»</a:t>
            </a:r>
            <a:endParaRPr lang="ru-RU" sz="2400" dirty="0" smtClean="0"/>
          </a:p>
          <a:p>
            <a:endParaRPr lang="ru-RU" sz="1200" dirty="0" smtClean="0"/>
          </a:p>
          <a:p>
            <a:r>
              <a:rPr lang="ru-RU" sz="2400" dirty="0" smtClean="0">
                <a:hlinkClick r:id="rId6" action="ppaction://hlinksldjump"/>
              </a:rPr>
              <a:t>От Красной Горки до Лесной поляны</a:t>
            </a:r>
            <a:endParaRPr lang="ru-RU" sz="2400" dirty="0" smtClean="0"/>
          </a:p>
          <a:p>
            <a:endParaRPr lang="ru-RU" sz="1200" dirty="0" smtClean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2400" dirty="0" smtClean="0">
                <a:hlinkClick r:id="rId7" action="ppaction://hlinksldjump"/>
              </a:rPr>
              <a:t>Музейный экспресс: станция </a:t>
            </a:r>
            <a:r>
              <a:rPr lang="ru-RU" dirty="0" smtClean="0">
                <a:hlinkClick r:id="rId7" action="ppaction://hlinksldjump"/>
              </a:rPr>
              <a:t>«Кузбасс» </a:t>
            </a:r>
            <a:endParaRPr lang="ru-RU" dirty="0" smtClean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021C2-3408-495D-9689-C94BADE57B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30718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Центральный универмаг</a:t>
            </a:r>
          </a:p>
          <a:p>
            <a:pPr marL="0" indent="0"/>
            <a:r>
              <a:rPr lang="ru-RU" sz="1800" dirty="0" smtClean="0"/>
              <a:t>Старая часть здания построена в конце </a:t>
            </a:r>
            <a:br>
              <a:rPr lang="ru-RU" sz="1800" dirty="0" smtClean="0"/>
            </a:br>
            <a:r>
              <a:rPr lang="ru-RU" sz="1800" dirty="0" smtClean="0"/>
              <a:t>1930-х годов.</a:t>
            </a:r>
          </a:p>
          <a:p>
            <a:pPr marL="0" indent="0"/>
            <a:r>
              <a:rPr lang="ru-RU" sz="1800" dirty="0" smtClean="0"/>
              <a:t>В годы войны в здании располагались цеха Кемеровского электромеханического завода, выпускавшего моторы для танков.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5" name="Picture 2" descr="J:\29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429000"/>
            <a:ext cx="4024341" cy="3018255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001056" cy="30718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Кемеровский государственный университет</a:t>
            </a:r>
          </a:p>
          <a:p>
            <a:pPr marL="0" indent="0"/>
            <a:endParaRPr lang="ru-RU" sz="1200" dirty="0" smtClean="0"/>
          </a:p>
          <a:p>
            <a:pPr marL="0" indent="0"/>
            <a:r>
              <a:rPr lang="ru-RU" sz="1800" dirty="0" smtClean="0"/>
              <a:t>Образован в 1974 году.</a:t>
            </a:r>
          </a:p>
          <a:p>
            <a:pPr marL="0" indent="0"/>
            <a:r>
              <a:rPr lang="ru-RU" sz="1800" dirty="0" smtClean="0"/>
              <a:t>Головной вуз имеет 12 факультетов.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7" name="Picture 2" descr="J:\24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071810"/>
            <a:ext cx="4866340" cy="3420119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001056" cy="307183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Государственная филармония Кузбасса </a:t>
            </a:r>
            <a:br>
              <a:rPr lang="ru-RU" sz="20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z="20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имени Б.Т. </a:t>
            </a:r>
            <a:r>
              <a:rPr lang="ru-RU" sz="2000" dirty="0" err="1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Штоколова</a:t>
            </a:r>
            <a:endParaRPr lang="ru-RU" sz="20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marL="0" indent="0"/>
            <a:endParaRPr lang="ru-RU" sz="700" dirty="0" smtClean="0"/>
          </a:p>
          <a:p>
            <a:pPr marL="0" indent="0"/>
            <a:r>
              <a:rPr lang="ru-RU" sz="1400" dirty="0" smtClean="0"/>
              <a:t>Единственная профессиональная концертная организация на территории Кемеровской области. Площадь здания филармонии составляет 10.000 кв.м.</a:t>
            </a:r>
          </a:p>
          <a:p>
            <a:pPr marL="0" indent="0"/>
            <a:r>
              <a:rPr lang="ru-RU" sz="1400" dirty="0" smtClean="0"/>
              <a:t>Здание построено в 1979 году по проекту кемеровского архитектора Ю.С. </a:t>
            </a:r>
            <a:r>
              <a:rPr lang="ru-RU" sz="1400" dirty="0" err="1" smtClean="0"/>
              <a:t>Зюзькова</a:t>
            </a:r>
            <a:r>
              <a:rPr lang="ru-RU" sz="1400" dirty="0" smtClean="0"/>
              <a:t>.</a:t>
            </a:r>
          </a:p>
          <a:p>
            <a:pPr marL="0" indent="0"/>
            <a:r>
              <a:rPr lang="ru-RU" sz="1400" dirty="0" smtClean="0"/>
              <a:t>В филармонии установлен уникальный механический орган фирмы «</a:t>
            </a:r>
            <a:r>
              <a:rPr lang="ru-RU" sz="1400" dirty="0" err="1" smtClean="0"/>
              <a:t>Зауэр</a:t>
            </a:r>
            <a:r>
              <a:rPr lang="ru-RU" sz="1400" dirty="0" smtClean="0"/>
              <a:t>» (Германия), один из лучших за Уралом.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5" name="Picture 2" descr="J:\191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4000504"/>
            <a:ext cx="3714776" cy="2560144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001056" cy="30718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Театр для детей и молодежи</a:t>
            </a:r>
          </a:p>
          <a:p>
            <a:pPr marL="0" indent="0"/>
            <a:endParaRPr lang="ru-RU" sz="1200" dirty="0" smtClean="0"/>
          </a:p>
          <a:p>
            <a:pPr marL="0" indent="0"/>
            <a:r>
              <a:rPr lang="ru-RU" sz="1800" dirty="0" smtClean="0"/>
              <a:t>Создан в 1991 г. В 2005 году переехал в реконструированное здание бывшего ДК </a:t>
            </a:r>
            <a:r>
              <a:rPr lang="ru-RU" sz="1800" dirty="0" err="1" smtClean="0"/>
              <a:t>Коксохимзавода</a:t>
            </a:r>
            <a:r>
              <a:rPr lang="ru-RU" sz="1800" dirty="0" smtClean="0"/>
              <a:t>,  которые было построено сразу после войны.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5" name="Picture 3" descr="J:\1351541262_kemerovskiy-teatr-dlya-detey-i-molodezhi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286124"/>
            <a:ext cx="4894644" cy="3261057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6552728" cy="3880422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30718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Дворец труда</a:t>
            </a:r>
          </a:p>
          <a:p>
            <a:pPr marL="0" indent="0"/>
            <a:endParaRPr lang="ru-RU" sz="600" dirty="0" smtClean="0"/>
          </a:p>
          <a:p>
            <a:pPr marL="0" indent="0"/>
            <a:r>
              <a:rPr lang="ru-RU" sz="1600" dirty="0" smtClean="0"/>
              <a:t>Здание построено в 1927 году по проекту архитектора А.Д. </a:t>
            </a:r>
            <a:r>
              <a:rPr lang="ru-RU" sz="1600" dirty="0" err="1" smtClean="0"/>
              <a:t>Крячкова</a:t>
            </a:r>
            <a:r>
              <a:rPr lang="ru-RU" sz="1600" dirty="0" smtClean="0"/>
              <a:t>.</a:t>
            </a:r>
          </a:p>
          <a:p>
            <a:pPr marL="0" indent="0"/>
            <a:r>
              <a:rPr lang="ru-RU" sz="1600" dirty="0" smtClean="0"/>
              <a:t>Дворец Труда – одно из первых капитальных зданий, в городе.</a:t>
            </a:r>
          </a:p>
          <a:p>
            <a:pPr marL="0" indent="0"/>
            <a:r>
              <a:rPr lang="ru-RU" sz="1600" dirty="0" smtClean="0"/>
              <a:t>В разное время в нем располагались биржа труда, областная библиотека, краеведческий музей, цеха эвакуированного в военное время завода «Карболит», драматический театр, филармония.</a:t>
            </a:r>
          </a:p>
          <a:p>
            <a:pPr marL="0" indent="0"/>
            <a:r>
              <a:rPr lang="ru-RU" sz="1600" dirty="0" smtClean="0"/>
              <a:t>Ныне в здании располагается  Кемеровский областной колледж культуры и искусств.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371477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Кузнецкий мост</a:t>
            </a:r>
          </a:p>
          <a:p>
            <a:pPr marL="0" indent="0"/>
            <a:endParaRPr lang="ru-RU" sz="400" dirty="0" smtClean="0"/>
          </a:p>
          <a:p>
            <a:pPr marL="180975" indent="-180975"/>
            <a:r>
              <a:rPr lang="ru-RU" sz="1200" dirty="0" smtClean="0"/>
              <a:t>Самый длинный и широкий за Уралом мостовой переход открыт 16 октября 2006 г. </a:t>
            </a:r>
          </a:p>
          <a:p>
            <a:pPr marL="180975" indent="-180975"/>
            <a:r>
              <a:rPr lang="ru-RU" sz="1200" dirty="0" smtClean="0"/>
              <a:t>Длина - 638 м.</a:t>
            </a:r>
          </a:p>
          <a:p>
            <a:pPr marL="180975" indent="-180975"/>
            <a:r>
              <a:rPr lang="ru-RU" sz="1200" dirty="0" smtClean="0"/>
              <a:t>Ширина – 40,5 м.</a:t>
            </a:r>
          </a:p>
          <a:p>
            <a:pPr marL="180975" indent="-180975"/>
            <a:r>
              <a:rPr lang="ru-RU" sz="1200" dirty="0" smtClean="0"/>
              <a:t>Ширина проезда для автотранспорта - 2 </a:t>
            </a:r>
            <a:r>
              <a:rPr lang="ru-RU" sz="1200" dirty="0" err="1" smtClean="0"/>
              <a:t>х</a:t>
            </a:r>
            <a:r>
              <a:rPr lang="ru-RU" sz="1200" dirty="0" smtClean="0"/>
              <a:t> 13,25 м.</a:t>
            </a:r>
          </a:p>
          <a:p>
            <a:pPr marL="180975" indent="-180975"/>
            <a:r>
              <a:rPr lang="ru-RU" sz="1200" dirty="0" smtClean="0"/>
              <a:t>Ширина проезда для трамваев – 7,5 м </a:t>
            </a:r>
          </a:p>
          <a:p>
            <a:pPr marL="180975" indent="-180975"/>
            <a:r>
              <a:rPr lang="ru-RU" sz="1200" dirty="0" smtClean="0"/>
              <a:t>Ширина пешеходных тротуаров – 2,25 м. </a:t>
            </a:r>
          </a:p>
          <a:p>
            <a:pPr marL="180975" indent="-180975"/>
            <a:r>
              <a:rPr lang="ru-RU" sz="1200" dirty="0" smtClean="0"/>
              <a:t>Вес металлического пролетного строения – 9108 т.</a:t>
            </a:r>
          </a:p>
          <a:p>
            <a:pPr marL="180975" indent="-180975"/>
            <a:r>
              <a:rPr lang="ru-RU" sz="1200" dirty="0" smtClean="0"/>
              <a:t>Вес опорных частей - 216 т.</a:t>
            </a:r>
          </a:p>
          <a:p>
            <a:pPr marL="180975" indent="-180975"/>
            <a:r>
              <a:rPr lang="ru-RU" sz="1200" dirty="0" smtClean="0"/>
              <a:t>Имеет государственное значение, так как является частью федеральной трассы «Москва – Новосибирск - Иркутск» (М-53).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5" name="Picture 2" descr="J:\2009_09_16__08_31_01__1__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2000232" y="4143380"/>
            <a:ext cx="5167322" cy="2395537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Красная Горка - историческое сердце города Кемерово</a:t>
            </a:r>
            <a:endParaRPr lang="ru-RU" sz="2200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207170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Музей-заповедник «Красная Горка»</a:t>
            </a:r>
          </a:p>
          <a:p>
            <a:pPr marL="0" indent="0"/>
            <a:endParaRPr lang="ru-RU" sz="400" dirty="0" smtClean="0"/>
          </a:p>
          <a:p>
            <a:pPr marL="180975" indent="-180975"/>
            <a:r>
              <a:rPr lang="ru-RU" sz="1400" dirty="0" smtClean="0"/>
              <a:t>Создан в 1991 году га на территории отметившего в 2007 году своё 100-летие Кемеровского рудника – исторического центра города. </a:t>
            </a:r>
          </a:p>
          <a:p>
            <a:pPr marL="180975" indent="-180975"/>
            <a:r>
              <a:rPr lang="ru-RU" sz="1400" dirty="0" smtClean="0"/>
              <a:t>На территории музея-заповедника находятся: скульптурная композиция </a:t>
            </a:r>
            <a:br>
              <a:rPr lang="ru-RU" sz="1400" dirty="0" smtClean="0"/>
            </a:br>
            <a:r>
              <a:rPr lang="ru-RU" sz="1400" dirty="0" smtClean="0"/>
              <a:t>Великомученицы Варвары – покровительницы шахтеров, уникальные</a:t>
            </a:r>
            <a:br>
              <a:rPr lang="ru-RU" sz="1400" dirty="0" smtClean="0"/>
            </a:br>
            <a:r>
              <a:rPr lang="ru-RU" sz="1400" dirty="0" smtClean="0"/>
              <a:t> экспозиции горнодобывающей техники, музей-шахта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146" name="Picture 2" descr="D:\Documents and Settings\user\Мои документы\Культура Кемерово\Кемерово - Красная Горка\Золотое кольцо Кузбасса-Красная Горка\Снимки для визитки 2 вариант\18.JPG"/>
          <p:cNvPicPr>
            <a:picLocks noChangeAspect="1" noChangeArrowheads="1"/>
          </p:cNvPicPr>
          <p:nvPr/>
        </p:nvPicPr>
        <p:blipFill>
          <a:blip r:embed="rId2" cstate="print"/>
          <a:srcRect t="2941" b="11765"/>
          <a:stretch>
            <a:fillRect/>
          </a:stretch>
        </p:blipFill>
        <p:spPr bwMode="auto">
          <a:xfrm>
            <a:off x="2928926" y="4572008"/>
            <a:ext cx="3143272" cy="2010769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D:\Documents and Settings\user\Мои документы\Культура Кемерово\Кемерово - Красная Горка\Золотое кольцо Кузбасса-Красная Горка\Снимки для визитки 2 вариант\14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286124"/>
            <a:ext cx="3143272" cy="2072499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Documents and Settings\user\Мои документы\Культура Кемерово\Кемерово - Красная Горка\Золотое кольцо Кузбасса-Красная Горка\Снимки для визитки 2 вариант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286124"/>
            <a:ext cx="3094441" cy="2071702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Красная Горка – историческое сердце города Кемерово</a:t>
            </a:r>
          </a:p>
        </p:txBody>
      </p:sp>
      <p:pic>
        <p:nvPicPr>
          <p:cNvPr id="2050" name="Picture 2" descr="D:\Documents and Settings\user\Мои документы\Культура Кемерово\Кемерово - Красная Горка\Золотое кольцо Кузбасса-Красная Горка\Снимки для визитки 2 вариант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500174"/>
            <a:ext cx="7429552" cy="4953035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Красная Горка – историческое сердце города Кемерово</a:t>
            </a:r>
          </a:p>
        </p:txBody>
      </p:sp>
      <p:pic>
        <p:nvPicPr>
          <p:cNvPr id="3074" name="Picture 2" descr="D:\Documents and Settings\user\Мои документы\Культура Кемерово\Кемерово - Красная Горка\Золотое кольцо Кузбасса-Красная Горка\Снимки для визитки 2 вариант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571612"/>
            <a:ext cx="6572296" cy="4929380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Красная Горка – историческое сердце города Кемерово</a:t>
            </a:r>
          </a:p>
        </p:txBody>
      </p:sp>
      <p:pic>
        <p:nvPicPr>
          <p:cNvPr id="4098" name="Picture 2" descr="D:\Documents and Settings\user\Мои документы\Культура Кемерово\Кемерово - Красная Горка\Золотое кольцо Кузбасса-Красная Горка\Снимки для визитки 2 вариант\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159" y="1571612"/>
            <a:ext cx="7501055" cy="4999177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pic>
        <p:nvPicPr>
          <p:cNvPr id="7171" name="Picture 3" descr="J:\12952.jpg"/>
          <p:cNvPicPr>
            <a:picLocks noChangeAspect="1" noChangeArrowheads="1"/>
          </p:cNvPicPr>
          <p:nvPr/>
        </p:nvPicPr>
        <p:blipFill>
          <a:blip r:embed="rId2" cstate="print"/>
          <a:srcRect l="9166" r="21666" b="28889"/>
          <a:stretch>
            <a:fillRect/>
          </a:stretch>
        </p:blipFill>
        <p:spPr bwMode="auto">
          <a:xfrm>
            <a:off x="1457749" y="1571612"/>
            <a:ext cx="6299970" cy="4857784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 descr="http://www.kemerovo.ru/pictures/7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05902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Красная Горка – историческое сердце города Кемерово</a:t>
            </a:r>
          </a:p>
        </p:txBody>
      </p:sp>
      <p:pic>
        <p:nvPicPr>
          <p:cNvPr id="5122" name="Picture 2" descr="D:\Documents and Settings\user\Мои документы\Культура Кемерово\Кемерово - Красная Горка\Золотое кольцо Кузбасса-Красная Горка\Снимки для визитки 2 вариант\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00174"/>
            <a:ext cx="7572428" cy="5048286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 and Settings\user\Мои документы\Культура Кемерово\Кемерово - Красная Горка\Золотое кольцо Кузбасса-Красная Горка\Снимки для визитки 2 вариант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928934"/>
            <a:ext cx="4143374" cy="3535679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D:\Documents and Settings\user\Мои документы\Культура Кемерово\Кемерово - Красная Горка\Золотое кольцо Кузбасса-Красная Горка\Снимки для визитки 2 вариант\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000240"/>
            <a:ext cx="3585883" cy="4477685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7747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История угледобычи в Кузбассе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Documents and Settings\user\Мои документы\Культура Кемерово\Кемерово - Красная Горка\Золотое кольцо Кузбасса-Красная Горка\Снимки для визитки 2 вариант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3612" y="1428736"/>
            <a:ext cx="3839769" cy="5119691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D:\Documents and Settings\user\Мои документы\Культура Кемерово\Кемерово - Красная Горка\Золотое кольцо Кузбасса-Красная Горка\Снимки для визитки 2 вариант\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2734" y="1428736"/>
            <a:ext cx="3839793" cy="5119724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747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История угледобычи в Кузбассе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Семь чудес Кузбасса: Монумент </a:t>
            </a:r>
            <a:r>
              <a:rPr lang="ru-RU" sz="32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«Память шахтерам Кузбасса»</a:t>
            </a: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 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07504" y="1772816"/>
            <a:ext cx="4929222" cy="4714908"/>
          </a:xfrm>
        </p:spPr>
        <p:txBody>
          <a:bodyPr/>
          <a:lstStyle/>
          <a:p>
            <a:pPr marL="180975" indent="-180975"/>
            <a:r>
              <a:rPr lang="ru-RU" sz="1600" dirty="0" smtClean="0"/>
              <a:t>Автор – скульптор </a:t>
            </a:r>
            <a:br>
              <a:rPr lang="ru-RU" sz="1600" dirty="0" smtClean="0"/>
            </a:br>
            <a:r>
              <a:rPr lang="ru-RU" sz="1600" dirty="0" smtClean="0"/>
              <a:t>Эрнст Неизвестный. </a:t>
            </a:r>
          </a:p>
          <a:p>
            <a:pPr marL="180975" indent="-180975"/>
            <a:r>
              <a:rPr lang="ru-RU" sz="1600" dirty="0" smtClean="0"/>
              <a:t>Установлен в 2003 году. </a:t>
            </a:r>
          </a:p>
          <a:p>
            <a:pPr marL="180975" indent="-180975"/>
            <a:r>
              <a:rPr lang="ru-RU" sz="1600" dirty="0" smtClean="0"/>
              <a:t>Высота скульптуры - 7 метров, </a:t>
            </a:r>
            <a:br>
              <a:rPr lang="ru-RU" sz="1600" dirty="0" smtClean="0"/>
            </a:br>
            <a:r>
              <a:rPr lang="ru-RU" sz="1600" dirty="0" smtClean="0"/>
              <a:t>высота пьедестала – 4,5 м; </a:t>
            </a:r>
            <a:br>
              <a:rPr lang="ru-RU" sz="1600" dirty="0" smtClean="0"/>
            </a:br>
            <a:r>
              <a:rPr lang="ru-RU" sz="1600" dirty="0" smtClean="0"/>
              <a:t>вес памятника - 5 тонн.</a:t>
            </a:r>
          </a:p>
          <a:p>
            <a:pPr marL="180975" indent="-180975"/>
            <a:r>
              <a:rPr lang="ru-RU" sz="1600" dirty="0" smtClean="0"/>
              <a:t>Воплощенный в бронзе «шахтерский ангел» — </a:t>
            </a:r>
            <a:br>
              <a:rPr lang="ru-RU" sz="1600" dirty="0" smtClean="0"/>
            </a:br>
            <a:r>
              <a:rPr lang="ru-RU" sz="1600" dirty="0" smtClean="0"/>
              <a:t>это символ-напоминание о той цене, которая заплачена </a:t>
            </a:r>
            <a:br>
              <a:rPr lang="ru-RU" sz="1600" dirty="0" smtClean="0"/>
            </a:br>
            <a:r>
              <a:rPr lang="ru-RU" sz="1600" dirty="0" smtClean="0"/>
              <a:t>за «черное золото». </a:t>
            </a:r>
            <a:br>
              <a:rPr lang="ru-RU" sz="1600" dirty="0" smtClean="0"/>
            </a:br>
            <a:r>
              <a:rPr lang="ru-RU" sz="1600" dirty="0" smtClean="0"/>
              <a:t>Идея памятника - «В каждой лампочке, которая горит, есть капля крови шахтера». </a:t>
            </a:r>
            <a:br>
              <a:rPr lang="ru-RU" sz="1600" dirty="0" smtClean="0"/>
            </a:br>
            <a:r>
              <a:rPr lang="ru-RU" sz="1600" dirty="0" smtClean="0"/>
              <a:t>Гонорар автор не взял: </a:t>
            </a:r>
            <a:br>
              <a:rPr lang="ru-RU" sz="1600" dirty="0" smtClean="0"/>
            </a:br>
            <a:r>
              <a:rPr lang="ru-RU" sz="1600" dirty="0" smtClean="0"/>
              <a:t>это его подарок всем </a:t>
            </a:r>
            <a:r>
              <a:rPr lang="ru-RU" sz="1600" dirty="0" err="1" smtClean="0"/>
              <a:t>кузбассовцам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050" name="Picture 2" descr="D:\Documents and Settings\user\Мои документы\Культура Кемерово\Кемерово - Красная Горка\Золотое кольцо Кузбасса-Красная Горка\Снимки для визитки 2 вариант\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700808"/>
            <a:ext cx="3316357" cy="2211984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Documents and Settings\user\Мои документы\Культура Кемерово\Кемерово - Красная Горка\Золотое кольцо Кузбасса-Красная Горка\Снимки для визитки 2 вариант\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933056"/>
            <a:ext cx="3355404" cy="2244582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От Красной Горки до Лесной поляны</a:t>
            </a:r>
          </a:p>
        </p:txBody>
      </p:sp>
      <p:pic>
        <p:nvPicPr>
          <p:cNvPr id="3076" name="Picture 4" descr="D:\Documents and Settings\user\Мои документы\Культура Кемерово\Кемерово - Красная Горка\Золотое кольцо Кузбасса-Красная Горка\Снимки для визитки 2 вариант\19б.jpg"/>
          <p:cNvPicPr>
            <a:picLocks noChangeAspect="1" noChangeArrowheads="1"/>
          </p:cNvPicPr>
          <p:nvPr/>
        </p:nvPicPr>
        <p:blipFill>
          <a:blip r:embed="rId2" cstate="print"/>
          <a:srcRect t="3001" b="389"/>
          <a:stretch>
            <a:fillRect/>
          </a:stretch>
        </p:blipFill>
        <p:spPr bwMode="auto">
          <a:xfrm>
            <a:off x="683568" y="1340767"/>
            <a:ext cx="7776864" cy="5032087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От Красной Горки до Лесной поляны</a:t>
            </a:r>
          </a:p>
        </p:txBody>
      </p:sp>
      <p:pic>
        <p:nvPicPr>
          <p:cNvPr id="5" name="Picture 3" descr="J:\54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28800"/>
            <a:ext cx="8352928" cy="4698520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От Красной Горки до Лесной поляны</a:t>
            </a:r>
          </a:p>
        </p:txBody>
      </p:sp>
      <p:pic>
        <p:nvPicPr>
          <p:cNvPr id="3075" name="Picture 3" descr="J:\57755790.jpg"/>
          <p:cNvPicPr>
            <a:picLocks noChangeAspect="1" noChangeArrowheads="1"/>
          </p:cNvPicPr>
          <p:nvPr/>
        </p:nvPicPr>
        <p:blipFill>
          <a:blip r:embed="rId2" cstate="print"/>
          <a:srcRect b="14012"/>
          <a:stretch>
            <a:fillRect/>
          </a:stretch>
        </p:blipFill>
        <p:spPr bwMode="auto">
          <a:xfrm>
            <a:off x="467544" y="1628800"/>
            <a:ext cx="8239027" cy="4449106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От Красной Горки до Лесной поляны</a:t>
            </a:r>
          </a:p>
        </p:txBody>
      </p:sp>
      <p:pic>
        <p:nvPicPr>
          <p:cNvPr id="3074" name="Picture 2" descr="D:\Documents and Settings\user\Мои документы\Культура Кемерово\25581581.jpg"/>
          <p:cNvPicPr>
            <a:picLocks noChangeAspect="1" noChangeArrowheads="1"/>
          </p:cNvPicPr>
          <p:nvPr/>
        </p:nvPicPr>
        <p:blipFill>
          <a:blip r:embed="rId2" cstate="print"/>
          <a:srcRect t="2721" b="14074"/>
          <a:stretch>
            <a:fillRect/>
          </a:stretch>
        </p:blipFill>
        <p:spPr bwMode="auto">
          <a:xfrm>
            <a:off x="500034" y="1473487"/>
            <a:ext cx="8176422" cy="5102386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Музейный экспресс: станция «Кузбасс»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390166" cy="415518"/>
          </a:xfrm>
        </p:spPr>
        <p:txBody>
          <a:bodyPr/>
          <a:lstStyle/>
          <a:p>
            <a:pPr marL="266700" indent="-266700" algn="ctr"/>
            <a:r>
              <a:rPr lang="ru-RU" sz="2000" dirty="0" smtClean="0"/>
              <a:t>Кузнецкий геологический музей </a:t>
            </a:r>
            <a:r>
              <a:rPr lang="ru-RU" sz="2000" dirty="0" err="1" smtClean="0"/>
              <a:t>КузГТУ</a:t>
            </a:r>
            <a:endParaRPr lang="ru-RU" sz="2000" dirty="0" smtClean="0"/>
          </a:p>
        </p:txBody>
      </p:sp>
      <p:pic>
        <p:nvPicPr>
          <p:cNvPr id="4100" name="Picture 4" descr="J:\0_6c475_d7001b2c_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776864" cy="4286257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Музейный экспресс: станция «Кузбасс»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1008112"/>
          </a:xfrm>
        </p:spPr>
        <p:txBody>
          <a:bodyPr/>
          <a:lstStyle/>
          <a:p>
            <a:pPr marL="266700" indent="-266700"/>
            <a:r>
              <a:rPr lang="ru-RU" sz="2000" spc="-70" dirty="0" smtClean="0"/>
              <a:t>Музей «Археология, этнография и экология Сибири» </a:t>
            </a:r>
            <a:r>
              <a:rPr lang="ru-RU" sz="2000" spc="-70" dirty="0" err="1" smtClean="0"/>
              <a:t>КемГУ</a:t>
            </a:r>
            <a:endParaRPr lang="ru-RU" sz="2000" spc="-70" dirty="0" smtClean="0"/>
          </a:p>
        </p:txBody>
      </p:sp>
      <p:pic>
        <p:nvPicPr>
          <p:cNvPr id="4098" name="Picture 2" descr="J:\inde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39"/>
            <a:ext cx="8136904" cy="4198851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4786346" cy="4686320"/>
          </a:xfrm>
        </p:spPr>
        <p:txBody>
          <a:bodyPr/>
          <a:lstStyle/>
          <a:p>
            <a:pPr lvl="0">
              <a:buNone/>
            </a:pPr>
            <a:r>
              <a:rPr lang="ru-RU" sz="2800" b="1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Памятник Пушкину</a:t>
            </a:r>
          </a:p>
          <a:p>
            <a:r>
              <a:rPr lang="ru-RU" dirty="0" smtClean="0"/>
              <a:t>Автор – </a:t>
            </a:r>
            <a:br>
              <a:rPr lang="ru-RU" dirty="0" smtClean="0"/>
            </a:br>
            <a:r>
              <a:rPr lang="ru-RU" dirty="0" smtClean="0"/>
              <a:t>И.Г. </a:t>
            </a:r>
            <a:r>
              <a:rPr lang="ru-RU" dirty="0" err="1" smtClean="0"/>
              <a:t>Манизер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Открытие памятника состоялось </a:t>
            </a:r>
            <a:br>
              <a:rPr lang="ru-RU" dirty="0" smtClean="0"/>
            </a:br>
            <a:r>
              <a:rPr lang="ru-RU" dirty="0" smtClean="0"/>
              <a:t>5 ноября 1954 года.</a:t>
            </a:r>
          </a:p>
          <a:p>
            <a:r>
              <a:rPr lang="ru-RU" dirty="0" smtClean="0"/>
              <a:t>Единственный за </a:t>
            </a:r>
            <a:br>
              <a:rPr lang="ru-RU" dirty="0" smtClean="0"/>
            </a:br>
            <a:r>
              <a:rPr lang="ru-RU" dirty="0" smtClean="0"/>
              <a:t>Уралом памятник Пушкину.</a:t>
            </a:r>
          </a:p>
          <a:p>
            <a:endParaRPr lang="ru-RU" dirty="0"/>
          </a:p>
        </p:txBody>
      </p:sp>
      <p:pic>
        <p:nvPicPr>
          <p:cNvPr id="7" name="Picture 2" descr="07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1857364"/>
            <a:ext cx="3133731" cy="3789323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7148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Музейный экспресс: станция «Кузбасс» 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318158" cy="775558"/>
          </a:xfrm>
        </p:spPr>
        <p:txBody>
          <a:bodyPr/>
          <a:lstStyle/>
          <a:p>
            <a:pPr marL="266700" indent="-266700" algn="ctr"/>
            <a:r>
              <a:rPr lang="ru-RU" sz="2000" dirty="0" smtClean="0"/>
              <a:t>Музей-заповедник «Красная Горка»</a:t>
            </a:r>
            <a:endParaRPr lang="ru-RU" sz="2000" b="0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099" name="Picture 3" descr="D:\Documents and Settings\user\Мои документы\Культура Кемерово\Кемерово - Красная Горка\Золотое кольцо Кузбасса-Красная Горка\Снимки для визитки 2 вариант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76664" cy="4482498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5000660" cy="46863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Памятник Ленину на площади Советов</a:t>
            </a:r>
          </a:p>
          <a:p>
            <a:pPr>
              <a:buNone/>
            </a:pPr>
            <a:endParaRPr lang="ru-RU" dirty="0" smtClean="0">
              <a:solidFill>
                <a:srgbClr val="64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ea typeface="+mj-ea"/>
              <a:cs typeface="+mj-cs"/>
            </a:endParaRPr>
          </a:p>
          <a:p>
            <a:r>
              <a:rPr lang="ru-RU" dirty="0" smtClean="0"/>
              <a:t>Открыт 17 апреля 1970 года. </a:t>
            </a:r>
          </a:p>
          <a:p>
            <a:r>
              <a:rPr lang="ru-RU" dirty="0" smtClean="0"/>
              <a:t>Скульптор Лев </a:t>
            </a:r>
            <a:r>
              <a:rPr lang="ru-RU" dirty="0" err="1" smtClean="0"/>
              <a:t>Кербель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Высота - 12 м</a:t>
            </a:r>
          </a:p>
          <a:p>
            <a:endParaRPr lang="ru-RU" dirty="0"/>
          </a:p>
        </p:txBody>
      </p:sp>
      <p:pic>
        <p:nvPicPr>
          <p:cNvPr id="5" name="Picture 2" descr="2007_08_09_2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571612"/>
            <a:ext cx="3133172" cy="4757172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5143536" cy="490063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Музыкальный театр Кузбасса </a:t>
            </a:r>
            <a:r>
              <a:rPr lang="ru-RU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имени </a:t>
            </a:r>
            <a:br>
              <a:rPr lang="ru-RU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ru-RU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А.К</a:t>
            </a: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. Боброва</a:t>
            </a:r>
          </a:p>
          <a:p>
            <a:r>
              <a:rPr lang="ru-RU" dirty="0" smtClean="0"/>
              <a:t>История театра началась </a:t>
            </a:r>
            <a:br>
              <a:rPr lang="ru-RU" dirty="0" smtClean="0"/>
            </a:br>
            <a:r>
              <a:rPr lang="ru-RU" dirty="0" smtClean="0"/>
              <a:t>в 1944 году. </a:t>
            </a:r>
          </a:p>
          <a:p>
            <a:r>
              <a:rPr lang="ru-RU" dirty="0" smtClean="0"/>
              <a:t>В 1999 году присвоено имя народного артиста Александра Боброва.</a:t>
            </a:r>
          </a:p>
          <a:p>
            <a:endParaRPr lang="ru-RU" dirty="0"/>
          </a:p>
        </p:txBody>
      </p:sp>
      <p:pic>
        <p:nvPicPr>
          <p:cNvPr id="7" name="Picture 2" descr="J:\ui-4f7ac57a5299d8.08598917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857496"/>
            <a:ext cx="3786214" cy="2524143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357850" cy="468632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Кемеровский областной музей изобразительных искусств</a:t>
            </a:r>
          </a:p>
          <a:p>
            <a:r>
              <a:rPr lang="ru-RU" dirty="0" smtClean="0"/>
              <a:t>Открыт в 1969 г. Собрание музея насчитывает более </a:t>
            </a:r>
            <a:br>
              <a:rPr lang="ru-RU" dirty="0" smtClean="0"/>
            </a:br>
            <a:r>
              <a:rPr lang="ru-RU" dirty="0" smtClean="0"/>
              <a:t>7 тысяч произведений искусства </a:t>
            </a:r>
            <a:br>
              <a:rPr lang="ru-RU" dirty="0" smtClean="0"/>
            </a:br>
            <a:r>
              <a:rPr lang="ru-RU" dirty="0" smtClean="0"/>
              <a:t>XX – XXI в.в.</a:t>
            </a:r>
          </a:p>
          <a:p>
            <a:endParaRPr lang="ru-RU" dirty="0"/>
          </a:p>
        </p:txBody>
      </p:sp>
      <p:pic>
        <p:nvPicPr>
          <p:cNvPr id="5" name="Picture 2" descr="J:\328628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1714488"/>
            <a:ext cx="3107553" cy="4143404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548680"/>
            <a:ext cx="7475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КЕМЕРОВО – столица Кузбасса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571480"/>
            <a:ext cx="4950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Проспект Советский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5357850" cy="4686320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Кемеровский областной краеведческий музей</a:t>
            </a:r>
          </a:p>
          <a:p>
            <a:endParaRPr lang="ru-RU" sz="2000" dirty="0" smtClean="0"/>
          </a:p>
          <a:p>
            <a:r>
              <a:rPr lang="ru-RU" sz="2000" dirty="0" smtClean="0"/>
              <a:t>Был открыт 6 октября  </a:t>
            </a:r>
            <a:br>
              <a:rPr lang="ru-RU" sz="2000" dirty="0" smtClean="0"/>
            </a:br>
            <a:r>
              <a:rPr lang="ru-RU" sz="2000" dirty="0" smtClean="0"/>
              <a:t>1929 года. </a:t>
            </a:r>
          </a:p>
          <a:p>
            <a:r>
              <a:rPr lang="ru-RU" sz="2000" dirty="0" smtClean="0"/>
              <a:t>Отражает историко-экономическое и естественно-бытовое состояние округа.</a:t>
            </a:r>
          </a:p>
          <a:p>
            <a:r>
              <a:rPr lang="ru-RU" sz="2000" dirty="0" smtClean="0"/>
              <a:t>Экспозиции делятся на 3 части: природа и история, промыслы и ремесла, военная история.</a:t>
            </a:r>
          </a:p>
          <a:p>
            <a:endParaRPr lang="ru-RU" dirty="0"/>
          </a:p>
        </p:txBody>
      </p:sp>
      <p:pic>
        <p:nvPicPr>
          <p:cNvPr id="7" name="Picture 2" descr="Советский п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1857364"/>
            <a:ext cx="2876550" cy="1571625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Советский пр"/>
          <p:cNvPicPr>
            <a:picLocks noChangeAspect="1" noChangeArrowheads="1"/>
          </p:cNvPicPr>
          <p:nvPr/>
        </p:nvPicPr>
        <p:blipFill>
          <a:blip r:embed="rId3" cstate="email"/>
          <a:srcRect l="-150"/>
          <a:stretch>
            <a:fillRect/>
          </a:stretch>
        </p:blipFill>
        <p:spPr bwMode="auto">
          <a:xfrm>
            <a:off x="5643570" y="3929066"/>
            <a:ext cx="2928958" cy="1745889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571480"/>
            <a:ext cx="4950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Проспект Советский</a:t>
            </a:r>
            <a:endParaRPr lang="ru-RU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86808" cy="3000396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dirty="0" smtClean="0">
                <a:solidFill>
                  <a:srgbClr val="64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Кемеровский областной ордена «Знак Почета» театр драмы имени А.В.Луначарского</a:t>
            </a:r>
          </a:p>
          <a:p>
            <a:pPr>
              <a:buNone/>
            </a:pPr>
            <a:endParaRPr lang="ru-RU" sz="1000" dirty="0" smtClean="0"/>
          </a:p>
          <a:p>
            <a:r>
              <a:rPr lang="ru-RU" sz="1400" dirty="0" smtClean="0"/>
              <a:t>Кемеровский областной ордена «Знак Почета» театр драмы имени А.В.Луначарского</a:t>
            </a:r>
          </a:p>
          <a:p>
            <a:r>
              <a:rPr lang="ru-RU" sz="1400" dirty="0" smtClean="0"/>
              <a:t>Создан в 1934 на базе передвижного драматического коллектива «</a:t>
            </a:r>
            <a:r>
              <a:rPr lang="ru-RU" sz="1400" dirty="0" err="1" smtClean="0"/>
              <a:t>Культармеец</a:t>
            </a:r>
            <a:r>
              <a:rPr lang="ru-RU" sz="1400" dirty="0" smtClean="0"/>
              <a:t> Кузбасса». Здание для театра построено в 1960 году. </a:t>
            </a:r>
          </a:p>
          <a:p>
            <a:r>
              <a:rPr lang="ru-RU" sz="1400" dirty="0" smtClean="0"/>
              <a:t>Архитектор – А.П. Максимов.</a:t>
            </a:r>
          </a:p>
          <a:p>
            <a:r>
              <a:rPr lang="ru-RU" sz="1400" dirty="0" smtClean="0"/>
              <a:t> Украшение театральной </a:t>
            </a:r>
            <a:br>
              <a:rPr lang="ru-RU" sz="1400" dirty="0" smtClean="0"/>
            </a:br>
            <a:r>
              <a:rPr lang="ru-RU" sz="1400" dirty="0" smtClean="0"/>
              <a:t>площади – фонтан, который </a:t>
            </a:r>
            <a:br>
              <a:rPr lang="ru-RU" sz="1400" dirty="0" smtClean="0"/>
            </a:br>
            <a:r>
              <a:rPr lang="ru-RU" sz="1400" dirty="0" smtClean="0"/>
              <a:t>проектировала и выполняла </a:t>
            </a:r>
            <a:br>
              <a:rPr lang="ru-RU" sz="1400" dirty="0" smtClean="0"/>
            </a:br>
            <a:r>
              <a:rPr lang="ru-RU" sz="1400" dirty="0" smtClean="0"/>
              <a:t>специализированная </a:t>
            </a:r>
            <a:br>
              <a:rPr lang="ru-RU" sz="1400" dirty="0" smtClean="0"/>
            </a:br>
            <a:r>
              <a:rPr lang="ru-RU" sz="1400" dirty="0" smtClean="0"/>
              <a:t>организация в подмосковной </a:t>
            </a:r>
            <a:br>
              <a:rPr lang="ru-RU" sz="1400" dirty="0" smtClean="0"/>
            </a:br>
            <a:r>
              <a:rPr lang="ru-RU" sz="1400" dirty="0" smtClean="0"/>
              <a:t>Коломне, она же готовила </a:t>
            </a:r>
            <a:br>
              <a:rPr lang="ru-RU" sz="1400" dirty="0" smtClean="0"/>
            </a:br>
            <a:r>
              <a:rPr lang="ru-RU" sz="1400" dirty="0" smtClean="0"/>
              <a:t>гранит, отливала верхнюю </a:t>
            </a:r>
            <a:br>
              <a:rPr lang="ru-RU" sz="1400" dirty="0" smtClean="0"/>
            </a:br>
            <a:r>
              <a:rPr lang="ru-RU" sz="1400" dirty="0" smtClean="0"/>
              <a:t>чугунную чашу. </a:t>
            </a:r>
          </a:p>
          <a:p>
            <a:endParaRPr lang="ru-RU" dirty="0"/>
          </a:p>
        </p:txBody>
      </p:sp>
      <p:pic>
        <p:nvPicPr>
          <p:cNvPr id="9" name="Picture 2" descr="Советский п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286124"/>
            <a:ext cx="4572032" cy="2798143"/>
          </a:xfrm>
          <a:prstGeom prst="rect">
            <a:avLst/>
          </a:prstGeom>
          <a:ln w="38100">
            <a:solidFill>
              <a:srgbClr val="64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5gl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b2004145gl">
  <a:themeElements>
    <a:clrScheme name="sample 3">
      <a:dk1>
        <a:srgbClr val="003366"/>
      </a:dk1>
      <a:lt1>
        <a:srgbClr val="FFFFFF"/>
      </a:lt1>
      <a:dk2>
        <a:srgbClr val="99190B"/>
      </a:dk2>
      <a:lt2>
        <a:srgbClr val="DDDDDD"/>
      </a:lt2>
      <a:accent1>
        <a:srgbClr val="1F63AD"/>
      </a:accent1>
      <a:accent2>
        <a:srgbClr val="D28302"/>
      </a:accent2>
      <a:accent3>
        <a:srgbClr val="FFFFFF"/>
      </a:accent3>
      <a:accent4>
        <a:srgbClr val="002A56"/>
      </a:accent4>
      <a:accent5>
        <a:srgbClr val="ABB7D3"/>
      </a:accent5>
      <a:accent6>
        <a:srgbClr val="BE7602"/>
      </a:accent6>
      <a:hlink>
        <a:srgbClr val="3CA051"/>
      </a:hlink>
      <a:folHlink>
        <a:srgbClr val="97A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40297B"/>
        </a:dk2>
        <a:lt2>
          <a:srgbClr val="DDDDDD"/>
        </a:lt2>
        <a:accent1>
          <a:srgbClr val="35978E"/>
        </a:accent1>
        <a:accent2>
          <a:srgbClr val="1E86E4"/>
        </a:accent2>
        <a:accent3>
          <a:srgbClr val="FFFFFF"/>
        </a:accent3>
        <a:accent4>
          <a:srgbClr val="000056"/>
        </a:accent4>
        <a:accent5>
          <a:srgbClr val="AEC9C6"/>
        </a:accent5>
        <a:accent6>
          <a:srgbClr val="1A79CF"/>
        </a:accent6>
        <a:hlink>
          <a:srgbClr val="9CAA32"/>
        </a:hlink>
        <a:folHlink>
          <a:srgbClr val="ACB3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0F5ABD"/>
        </a:dk2>
        <a:lt2>
          <a:srgbClr val="DDDDDD"/>
        </a:lt2>
        <a:accent1>
          <a:srgbClr val="7061C9"/>
        </a:accent1>
        <a:accent2>
          <a:srgbClr val="53BB9B"/>
        </a:accent2>
        <a:accent3>
          <a:srgbClr val="FFFFFF"/>
        </a:accent3>
        <a:accent4>
          <a:srgbClr val="000056"/>
        </a:accent4>
        <a:accent5>
          <a:srgbClr val="BBB7E1"/>
        </a:accent5>
        <a:accent6>
          <a:srgbClr val="4AA98C"/>
        </a:accent6>
        <a:hlink>
          <a:srgbClr val="57B2D7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3366"/>
        </a:dk1>
        <a:lt1>
          <a:srgbClr val="FFFFFF"/>
        </a:lt1>
        <a:dk2>
          <a:srgbClr val="99190B"/>
        </a:dk2>
        <a:lt2>
          <a:srgbClr val="DDDDDD"/>
        </a:lt2>
        <a:accent1>
          <a:srgbClr val="1F63AD"/>
        </a:accent1>
        <a:accent2>
          <a:srgbClr val="D28302"/>
        </a:accent2>
        <a:accent3>
          <a:srgbClr val="FFFFFF"/>
        </a:accent3>
        <a:accent4>
          <a:srgbClr val="002A56"/>
        </a:accent4>
        <a:accent5>
          <a:srgbClr val="ABB7D3"/>
        </a:accent5>
        <a:accent6>
          <a:srgbClr val="BE7602"/>
        </a:accent6>
        <a:hlink>
          <a:srgbClr val="3CA051"/>
        </a:hlink>
        <a:folHlink>
          <a:srgbClr val="97A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829</Words>
  <Application>Microsoft Office PowerPoint</Application>
  <PresentationFormat>Экран (4:3)</PresentationFormat>
  <Paragraphs>180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cdb2004145gl</vt:lpstr>
      <vt:lpstr>1_cdb2004145gl</vt:lpstr>
      <vt:lpstr>Презентация PowerPoint</vt:lpstr>
      <vt:lpstr>Экскурсии По Городу кемерово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Prkult1</dc:creator>
  <cp:lastModifiedBy>Соколов Павел Геннадьевич</cp:lastModifiedBy>
  <cp:revision>69</cp:revision>
  <dcterms:created xsi:type="dcterms:W3CDTF">2014-02-10T06:02:44Z</dcterms:created>
  <dcterms:modified xsi:type="dcterms:W3CDTF">2014-03-24T04:32:49Z</dcterms:modified>
</cp:coreProperties>
</file>