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286" r:id="rId3"/>
    <p:sldId id="309" r:id="rId4"/>
    <p:sldId id="378" r:id="rId5"/>
    <p:sldId id="311" r:id="rId6"/>
    <p:sldId id="312" r:id="rId7"/>
    <p:sldId id="316" r:id="rId8"/>
    <p:sldId id="369" r:id="rId9"/>
    <p:sldId id="318" r:id="rId10"/>
    <p:sldId id="320" r:id="rId11"/>
    <p:sldId id="321" r:id="rId12"/>
    <p:sldId id="385" r:id="rId13"/>
    <p:sldId id="330" r:id="rId14"/>
    <p:sldId id="331" r:id="rId15"/>
    <p:sldId id="387" r:id="rId16"/>
    <p:sldId id="389" r:id="rId17"/>
    <p:sldId id="388" r:id="rId18"/>
    <p:sldId id="390" r:id="rId19"/>
    <p:sldId id="353" r:id="rId20"/>
    <p:sldId id="392" r:id="rId21"/>
    <p:sldId id="393" r:id="rId22"/>
    <p:sldId id="395" r:id="rId23"/>
    <p:sldId id="335" r:id="rId24"/>
    <p:sldId id="396" r:id="rId25"/>
    <p:sldId id="337" r:id="rId26"/>
    <p:sldId id="397" r:id="rId27"/>
    <p:sldId id="399" r:id="rId28"/>
    <p:sldId id="398" r:id="rId29"/>
    <p:sldId id="340" r:id="rId30"/>
    <p:sldId id="342" r:id="rId31"/>
    <p:sldId id="400" r:id="rId32"/>
    <p:sldId id="348" r:id="rId33"/>
    <p:sldId id="349" r:id="rId34"/>
    <p:sldId id="350" r:id="rId35"/>
    <p:sldId id="401" r:id="rId36"/>
    <p:sldId id="402" r:id="rId37"/>
    <p:sldId id="418" r:id="rId38"/>
    <p:sldId id="414" r:id="rId39"/>
    <p:sldId id="405" r:id="rId40"/>
    <p:sldId id="362" r:id="rId41"/>
    <p:sldId id="361" r:id="rId42"/>
    <p:sldId id="406" r:id="rId43"/>
    <p:sldId id="407" r:id="rId44"/>
    <p:sldId id="409" r:id="rId45"/>
    <p:sldId id="410" r:id="rId46"/>
    <p:sldId id="411" r:id="rId47"/>
    <p:sldId id="419" r:id="rId48"/>
    <p:sldId id="412" r:id="rId49"/>
    <p:sldId id="413" r:id="rId50"/>
    <p:sldId id="427" r:id="rId51"/>
    <p:sldId id="433" r:id="rId52"/>
    <p:sldId id="432" r:id="rId53"/>
    <p:sldId id="431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1FD"/>
    <a:srgbClr val="0066FF"/>
    <a:srgbClr val="FFFF66"/>
    <a:srgbClr val="CC3300"/>
    <a:srgbClr val="174045"/>
    <a:srgbClr val="FF3300"/>
    <a:srgbClr val="96969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43" autoAdjust="0"/>
  </p:normalViewPr>
  <p:slideViewPr>
    <p:cSldViewPr>
      <p:cViewPr varScale="1">
        <p:scale>
          <a:sx n="106" d="100"/>
          <a:sy n="106" d="100"/>
        </p:scale>
        <p:origin x="174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E6B37-4D94-4B24-9675-B01EA6C0958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941235"/>
      </p:ext>
    </p:extLst>
  </p:cSld>
  <p:clrMapOvr>
    <a:masterClrMapping/>
  </p:clrMapOvr>
  <p:transition spd="med" advClick="0" advTm="1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BFBB5-4EAA-4289-B5FE-B0E2190832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27913"/>
      </p:ext>
    </p:extLst>
  </p:cSld>
  <p:clrMapOvr>
    <a:masterClrMapping/>
  </p:clrMapOvr>
  <p:transition spd="med" advClick="0" advTm="1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B4E22-4D1C-445B-B2E4-738EF1F360C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079522"/>
      </p:ext>
    </p:extLst>
  </p:cSld>
  <p:clrMapOvr>
    <a:masterClrMapping/>
  </p:clrMapOvr>
  <p:transition spd="med" advClick="0" advTm="1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D1986-7DBA-4C6C-BA97-7D8FFB623B7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158920"/>
      </p:ext>
    </p:extLst>
  </p:cSld>
  <p:clrMapOvr>
    <a:masterClrMapping/>
  </p:clrMapOvr>
  <p:transition spd="med" advClick="0" advTm="1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B4912-9999-457A-8579-F0099D79242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5470"/>
      </p:ext>
    </p:extLst>
  </p:cSld>
  <p:clrMapOvr>
    <a:masterClrMapping/>
  </p:clrMapOvr>
  <p:transition spd="med" advClick="0" advTm="1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7C059-922C-4D43-91E2-34C52F9409B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636819"/>
      </p:ext>
    </p:extLst>
  </p:cSld>
  <p:clrMapOvr>
    <a:masterClrMapping/>
  </p:clrMapOvr>
  <p:transition spd="med" advClick="0" advTm="1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1C2AF-F53F-4508-8E29-237AFAFF42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5606"/>
      </p:ext>
    </p:extLst>
  </p:cSld>
  <p:clrMapOvr>
    <a:masterClrMapping/>
  </p:clrMapOvr>
  <p:transition spd="med" advClick="0" advTm="1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A6F84-01B4-40D6-BAB1-3D85A9E665E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096433"/>
      </p:ext>
    </p:extLst>
  </p:cSld>
  <p:clrMapOvr>
    <a:masterClrMapping/>
  </p:clrMapOvr>
  <p:transition spd="med" advClick="0" advTm="1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AE31F-9CBC-4C28-B4CB-72D4ECFD87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97823"/>
      </p:ext>
    </p:extLst>
  </p:cSld>
  <p:clrMapOvr>
    <a:masterClrMapping/>
  </p:clrMapOvr>
  <p:transition spd="med" advClick="0" advTm="1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90832-D69C-492C-AD54-68F050BAFF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234619"/>
      </p:ext>
    </p:extLst>
  </p:cSld>
  <p:clrMapOvr>
    <a:masterClrMapping/>
  </p:clrMapOvr>
  <p:transition spd="med" advClick="0" advTm="1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A27A7-0AA5-49FA-A8BB-825D669543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979985"/>
      </p:ext>
    </p:extLst>
  </p:cSld>
  <p:clrMapOvr>
    <a:masterClrMapping/>
  </p:clrMapOvr>
  <p:transition spd="med" advClick="0" advTm="1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89EA6C1-73B9-4487-AF5F-5F5CE0B59A3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1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5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.wmf"/><Relationship Id="rId7" Type="http://schemas.openxmlformats.org/officeDocument/2006/relationships/image" Target="../media/image6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3" name="Picture 7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4" name="Picture 8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5" name="Picture 9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6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7" name="Picture 11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45"/>
          <a:stretch>
            <a:fillRect/>
          </a:stretch>
        </p:blipFill>
        <p:spPr bwMode="auto">
          <a:xfrm>
            <a:off x="684213" y="476250"/>
            <a:ext cx="42481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9" name="WordArt 13"/>
          <p:cNvSpPr>
            <a:spLocks noChangeArrowheads="1" noChangeShapeType="1" noTextEdit="1"/>
          </p:cNvSpPr>
          <p:nvPr/>
        </p:nvSpPr>
        <p:spPr bwMode="auto">
          <a:xfrm>
            <a:off x="5364163" y="836613"/>
            <a:ext cx="3171825" cy="1571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Яйский</a:t>
            </a:r>
          </a:p>
          <a:p>
            <a:pPr algn="ctr"/>
            <a:r>
              <a:rPr lang="ru-RU" sz="3600" kern="10"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муниципальный</a:t>
            </a:r>
          </a:p>
          <a:p>
            <a:pPr algn="ctr"/>
            <a:r>
              <a:rPr lang="ru-RU" sz="3600" kern="10"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район</a:t>
            </a:r>
          </a:p>
        </p:txBody>
      </p:sp>
      <p:pic>
        <p:nvPicPr>
          <p:cNvPr id="116750" name="Picture 14" descr="j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81300"/>
            <a:ext cx="2449513" cy="18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827088" y="5157788"/>
            <a:ext cx="74866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b="1"/>
              <a:t>Ответственный за организацию экскурсионного обслуживания:</a:t>
            </a:r>
          </a:p>
          <a:p>
            <a:pPr algn="ctr"/>
            <a:r>
              <a:rPr lang="ru-RU" sz="2400" b="1"/>
              <a:t>Савина Марина Владимировна</a:t>
            </a:r>
          </a:p>
          <a:p>
            <a:pPr algn="ctr"/>
            <a:r>
              <a:rPr lang="ru-RU" sz="2400" b="1"/>
              <a:t>Тел. 8-960-915-28-24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природа 19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3671888" cy="359251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IMG_1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4392613" cy="329406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5076825" y="896938"/>
            <a:ext cx="3536950" cy="822325"/>
          </a:xfrm>
          <a:prstGeom prst="rect">
            <a:avLst/>
          </a:prstGeom>
          <a:gradFill rotWithShape="1">
            <a:gsLst>
              <a:gs pos="0">
                <a:schemeClr val="tx1">
                  <a:alpha val="62000"/>
                </a:schemeClr>
              </a:gs>
              <a:gs pos="50000">
                <a:schemeClr val="tx1">
                  <a:gamma/>
                  <a:tint val="0"/>
                  <a:invGamma/>
                  <a:alpha val="67000"/>
                </a:schemeClr>
              </a:gs>
              <a:gs pos="100000">
                <a:schemeClr val="tx1">
                  <a:alpha val="62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Поодаль от карагача стоит банька. </a:t>
            </a: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468313" y="4546600"/>
            <a:ext cx="4319587" cy="1190625"/>
          </a:xfrm>
          <a:prstGeom prst="rect">
            <a:avLst/>
          </a:prstGeom>
          <a:gradFill rotWithShape="1">
            <a:gsLst>
              <a:gs pos="0">
                <a:schemeClr val="tx1">
                  <a:alpha val="63000"/>
                </a:schemeClr>
              </a:gs>
              <a:gs pos="50000">
                <a:schemeClr val="tx1">
                  <a:gamma/>
                  <a:tint val="0"/>
                  <a:invGamma/>
                  <a:alpha val="58000"/>
                </a:schemeClr>
              </a:gs>
              <a:gs pos="100000">
                <a:schemeClr val="tx1">
                  <a:alpha val="63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Она часто использовалась как гостиница для приезжих гостей.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8" grpId="0" animBg="1"/>
      <p:bldP spid="553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природа 2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918450" cy="59404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827088" y="661988"/>
            <a:ext cx="5545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А вот и знаменитый плетень, около которого часто стоял поэт, вглядываясь в окрест.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10" descr="природа 2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76250"/>
            <a:ext cx="6767513" cy="50768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395288" y="5780088"/>
            <a:ext cx="8208962" cy="457200"/>
          </a:xfrm>
          <a:prstGeom prst="rect">
            <a:avLst/>
          </a:prstGeom>
          <a:gradFill rotWithShape="1">
            <a:gsLst>
              <a:gs pos="0">
                <a:schemeClr val="tx1">
                  <a:alpha val="64000"/>
                </a:schemeClr>
              </a:gs>
              <a:gs pos="50000">
                <a:schemeClr val="tx1">
                  <a:gamma/>
                  <a:tint val="0"/>
                  <a:invGamma/>
                  <a:alpha val="64000"/>
                </a:schemeClr>
              </a:gs>
              <a:gs pos="100000">
                <a:schemeClr val="tx1">
                  <a:alpha val="64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Заканчиваем экскурсию по усадьбе и подходим к дому.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природа 23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4198938" cy="36258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Picture 11" descr="IMG_08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84313"/>
            <a:ext cx="4681537" cy="3509962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395288" y="5270500"/>
            <a:ext cx="8280400" cy="822325"/>
          </a:xfrm>
          <a:prstGeom prst="rect">
            <a:avLst/>
          </a:prstGeom>
          <a:gradFill rotWithShape="1">
            <a:gsLst>
              <a:gs pos="0">
                <a:schemeClr val="tx1">
                  <a:alpha val="69000"/>
                </a:schemeClr>
              </a:gs>
              <a:gs pos="50000">
                <a:schemeClr val="tx1">
                  <a:gamma/>
                  <a:tint val="0"/>
                  <a:invGamma/>
                  <a:alpha val="63000"/>
                </a:schemeClr>
              </a:gs>
              <a:gs pos="100000">
                <a:schemeClr val="tx1">
                  <a:alpha val="69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Рядом с крыльцом стоят, так и не ставшие резвыми конями с распустившимися гривами, березовые капы.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IMG_09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7777162" cy="58324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755650" y="5407025"/>
            <a:ext cx="7488238" cy="701675"/>
          </a:xfrm>
          <a:prstGeom prst="rect">
            <a:avLst/>
          </a:prstGeom>
          <a:gradFill rotWithShape="1">
            <a:gsLst>
              <a:gs pos="0">
                <a:schemeClr val="tx1">
                  <a:alpha val="64000"/>
                </a:schemeClr>
              </a:gs>
              <a:gs pos="50000">
                <a:schemeClr val="tx1">
                  <a:gamma/>
                  <a:tint val="0"/>
                  <a:invGamma/>
                  <a:alpha val="64999"/>
                </a:schemeClr>
              </a:gs>
              <a:gs pos="100000">
                <a:schemeClr val="tx1">
                  <a:alpha val="64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Открываем двери, проходим через веранду. И вот мы в доме, где когда-то жил поэт.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10" descr="природа 2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404813"/>
            <a:ext cx="6842125" cy="5132387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1258888" y="5657850"/>
            <a:ext cx="6697662" cy="828675"/>
          </a:xfrm>
          <a:prstGeom prst="rect">
            <a:avLst/>
          </a:prstGeom>
          <a:gradFill rotWithShape="1">
            <a:gsLst>
              <a:gs pos="0">
                <a:schemeClr val="tx1">
                  <a:alpha val="64999"/>
                </a:schemeClr>
              </a:gs>
              <a:gs pos="50000">
                <a:schemeClr val="tx1">
                  <a:gamma/>
                  <a:tint val="0"/>
                  <a:invGamma/>
                  <a:alpha val="71001"/>
                </a:schemeClr>
              </a:gs>
              <a:gs pos="100000">
                <a:schemeClr val="tx1">
                  <a:alpha val="64999"/>
                </a:schemeClr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Здесь каждая вещь еще хранит следы прикосновения его рук.</a:t>
            </a:r>
            <a:r>
              <a:rPr lang="ru-RU" sz="240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95288" y="5414963"/>
            <a:ext cx="8280400" cy="822325"/>
          </a:xfrm>
          <a:prstGeom prst="rect">
            <a:avLst/>
          </a:prstGeom>
          <a:gradFill rotWithShape="1">
            <a:gsLst>
              <a:gs pos="0">
                <a:schemeClr val="tx1">
                  <a:alpha val="73000"/>
                </a:schemeClr>
              </a:gs>
              <a:gs pos="50000">
                <a:schemeClr val="tx1">
                  <a:gamma/>
                  <a:tint val="0"/>
                  <a:invGamma/>
                  <a:alpha val="7700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Из окон  комнаты жены видны крыши близлежащих домов Марьевки. </a:t>
            </a:r>
          </a:p>
        </p:txBody>
      </p:sp>
      <p:pic>
        <p:nvPicPr>
          <p:cNvPr id="65547" name="Picture 11" descr="IMG_09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4895850" cy="4440237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8" name="Picture 12" descr="IMG_099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73238"/>
            <a:ext cx="4608513" cy="3455987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IMG_09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848600" cy="5886450"/>
          </a:xfrm>
          <a:prstGeom prst="rect">
            <a:avLst/>
          </a:prstGeom>
          <a:gradFill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56000"/>
                </a:schemeClr>
              </a:gs>
            </a:gsLst>
            <a:lin ang="5400000" scaled="1"/>
          </a:gradFill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827088" y="661988"/>
            <a:ext cx="7632700" cy="701675"/>
          </a:xfrm>
          <a:prstGeom prst="rect">
            <a:avLst/>
          </a:prstGeom>
          <a:gradFill rotWithShape="1">
            <a:gsLst>
              <a:gs pos="0">
                <a:schemeClr val="tx1">
                  <a:alpha val="64000"/>
                </a:schemeClr>
              </a:gs>
              <a:gs pos="50000">
                <a:schemeClr val="tx1">
                  <a:gamma/>
                  <a:tint val="0"/>
                  <a:invGamma/>
                  <a:alpha val="64000"/>
                </a:schemeClr>
              </a:gs>
              <a:gs pos="100000">
                <a:schemeClr val="tx1">
                  <a:alpha val="64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Именно здесь Ларисой Федоровной были написаны черновые наброски книги “Во днях Марии”.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0" descr="природа 2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9275"/>
            <a:ext cx="6119813" cy="45910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468313" y="5273675"/>
            <a:ext cx="8280400" cy="946150"/>
          </a:xfrm>
          <a:prstGeom prst="rect">
            <a:avLst/>
          </a:prstGeom>
          <a:gradFill rotWithShape="1">
            <a:gsLst>
              <a:gs pos="0">
                <a:schemeClr val="tx1">
                  <a:alpha val="67999"/>
                </a:schemeClr>
              </a:gs>
              <a:gs pos="50000">
                <a:schemeClr val="tx1">
                  <a:gamma/>
                  <a:tint val="0"/>
                  <a:invGamma/>
                  <a:alpha val="67000"/>
                </a:schemeClr>
              </a:gs>
              <a:gs pos="100000">
                <a:schemeClr val="tx1">
                  <a:alpha val="67999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800">
                <a:latin typeface="Arial" charset="0"/>
              </a:rPr>
              <a:t>Вторая комната владений Ларисы Федоровны - кухня.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природа 2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6624638" cy="49688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611188" y="5445125"/>
            <a:ext cx="7777162" cy="915988"/>
          </a:xfrm>
          <a:prstGeom prst="rect">
            <a:avLst/>
          </a:prstGeom>
          <a:gradFill rotWithShape="1">
            <a:gsLst>
              <a:gs pos="0">
                <a:schemeClr val="tx1">
                  <a:alpha val="63000"/>
                </a:schemeClr>
              </a:gs>
              <a:gs pos="50000">
                <a:schemeClr val="tx1">
                  <a:gamma/>
                  <a:tint val="0"/>
                  <a:invGamma/>
                  <a:alpha val="67000"/>
                </a:schemeClr>
              </a:gs>
              <a:gs pos="100000">
                <a:schemeClr val="tx1">
                  <a:alpha val="63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Кухня просторная и больше напоминает столовую. Здесь семья Федоровых встречала и привечала дорогих гостей.</a:t>
            </a:r>
          </a:p>
          <a:p>
            <a:pPr algn="ctr"/>
            <a:r>
              <a:rPr lang="ru-RU">
                <a:latin typeface="Arial" charset="0"/>
              </a:rPr>
              <a:t>Посреди кухни огромный стол, сделанный из кедровой плахи.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рода 2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2804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WordArt 14"/>
          <p:cNvSpPr>
            <a:spLocks noChangeArrowheads="1" noChangeShapeType="1" noTextEdit="1"/>
          </p:cNvSpPr>
          <p:nvPr/>
        </p:nvSpPr>
        <p:spPr bwMode="auto">
          <a:xfrm>
            <a:off x="2124075" y="908050"/>
            <a:ext cx="4943475" cy="5191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село Марьевка -</a:t>
            </a:r>
          </a:p>
          <a:p>
            <a:pPr algn="ctr"/>
            <a:r>
              <a:rPr lang="ru-RU" sz="6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родина поэта</a:t>
            </a:r>
          </a:p>
          <a:p>
            <a:pPr algn="ctr"/>
            <a:r>
              <a:rPr lang="ru-RU" sz="6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Василия</a:t>
            </a:r>
          </a:p>
          <a:p>
            <a:pPr algn="ctr"/>
            <a:r>
              <a:rPr lang="ru-RU" sz="6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Дмитриевича</a:t>
            </a:r>
          </a:p>
          <a:p>
            <a:pPr algn="ctr"/>
            <a:r>
              <a:rPr lang="ru-RU" sz="6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Федорова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2" name="Picture 10" descr="природа 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5364162" cy="5688012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5940425" y="1262063"/>
            <a:ext cx="2700338" cy="4476750"/>
          </a:xfrm>
          <a:prstGeom prst="rect">
            <a:avLst/>
          </a:prstGeom>
          <a:gradFill rotWithShape="1">
            <a:gsLst>
              <a:gs pos="0">
                <a:schemeClr val="tx1">
                  <a:alpha val="62000"/>
                </a:schemeClr>
              </a:gs>
              <a:gs pos="50000">
                <a:schemeClr val="tx1">
                  <a:gamma/>
                  <a:tint val="0"/>
                  <a:invGamma/>
                  <a:alpha val="67000"/>
                </a:schemeClr>
              </a:gs>
              <a:gs pos="100000">
                <a:schemeClr val="tx1">
                  <a:alpha val="62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Половина Василия Дмитриевича состоит из двух частей. Первая             8-ми метровая комната – спальня. Она по-спартански проста: диван, небольшой столик.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6" name="Picture 10" descr="природа 2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6250"/>
            <a:ext cx="5905500" cy="44291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611188" y="5072063"/>
            <a:ext cx="7993062" cy="1190625"/>
          </a:xfrm>
          <a:prstGeom prst="rect">
            <a:avLst/>
          </a:prstGeom>
          <a:gradFill rotWithShape="1">
            <a:gsLst>
              <a:gs pos="0">
                <a:schemeClr val="tx1">
                  <a:alpha val="58000"/>
                </a:schemeClr>
              </a:gs>
              <a:gs pos="50000">
                <a:schemeClr val="tx1">
                  <a:gamma/>
                  <a:tint val="0"/>
                  <a:invGamma/>
                  <a:alpha val="60001"/>
                </a:schemeClr>
              </a:gs>
              <a:gs pos="100000">
                <a:schemeClr val="tx1">
                  <a:alpha val="58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Вдохновение это ведь такая вещь, которая приходит внезапно, и вдруг озарит все вокруг. Иногда бессонными ночами поэт садился за стол и делал наброски стихотворений, которые потом стали замечательными строками. </a:t>
            </a:r>
          </a:p>
        </p:txBody>
      </p:sp>
    </p:spTree>
  </p:cSld>
  <p:clrMapOvr>
    <a:masterClrMapping/>
  </p:clrMapOvr>
  <p:transition spd="med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IMG_09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250"/>
            <a:ext cx="6769100" cy="50768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468313" y="5661025"/>
            <a:ext cx="8064500" cy="641350"/>
          </a:xfrm>
          <a:prstGeom prst="rect">
            <a:avLst/>
          </a:prstGeom>
          <a:gradFill rotWithShape="1">
            <a:gsLst>
              <a:gs pos="0">
                <a:schemeClr val="tx1">
                  <a:alpha val="63000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63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  Вторая комната, метров 15-ти с двумя окнами, кабинет поэта. В нем все просто и строго. Слева от двери большой светло-коричневый стол.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8" name="Picture 10" descr="природа 2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476250"/>
            <a:ext cx="6480175" cy="48609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468313" y="5445125"/>
            <a:ext cx="8135937" cy="1006475"/>
          </a:xfrm>
          <a:prstGeom prst="rect">
            <a:avLst/>
          </a:prstGeom>
          <a:gradFill rotWithShape="1">
            <a:gsLst>
              <a:gs pos="0">
                <a:schemeClr val="tx1">
                  <a:alpha val="59000"/>
                </a:schemeClr>
              </a:gs>
              <a:gs pos="50000">
                <a:schemeClr val="tx1">
                  <a:gamma/>
                  <a:tint val="0"/>
                  <a:invGamma/>
                  <a:alpha val="64999"/>
                </a:schemeClr>
              </a:gs>
              <a:gs pos="100000">
                <a:schemeClr val="tx1">
                  <a:alpha val="59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На столе музейный порядок, даже не верится, что когда-то на нем можно было встретить листочки, обрывки газет с набросками стихотворений.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2" name="Rectangle 10"/>
          <p:cNvSpPr>
            <a:spLocks noChangeArrowheads="1"/>
          </p:cNvSpPr>
          <p:nvPr/>
        </p:nvSpPr>
        <p:spPr bwMode="auto">
          <a:xfrm>
            <a:off x="611188" y="5465763"/>
            <a:ext cx="7939087" cy="915987"/>
          </a:xfrm>
          <a:prstGeom prst="rect">
            <a:avLst/>
          </a:prstGeom>
          <a:gradFill rotWithShape="1">
            <a:gsLst>
              <a:gs pos="0">
                <a:schemeClr val="tx1">
                  <a:alpha val="64000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64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Когда-то на столе стояла его любимая пишущая машинка, что находится  сейчас в литературно-мемориальном музее, она наполняла своим стуком весь дом. </a:t>
            </a:r>
          </a:p>
        </p:txBody>
      </p:sp>
      <p:pic>
        <p:nvPicPr>
          <p:cNvPr id="79883" name="Picture 11" descr="DSC010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6250"/>
            <a:ext cx="6551613" cy="491331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6" name="Picture 10" descr="IMG_09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20700"/>
            <a:ext cx="8135938" cy="434816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468313" y="5254625"/>
            <a:ext cx="8135937" cy="1006475"/>
          </a:xfrm>
          <a:prstGeom prst="rect">
            <a:avLst/>
          </a:prstGeom>
          <a:gradFill rotWithShape="1">
            <a:gsLst>
              <a:gs pos="0">
                <a:schemeClr val="tx1">
                  <a:alpha val="59000"/>
                </a:schemeClr>
              </a:gs>
              <a:gs pos="50000">
                <a:schemeClr val="tx1">
                  <a:gamma/>
                  <a:tint val="0"/>
                  <a:invGamma/>
                  <a:alpha val="64000"/>
                </a:schemeClr>
              </a:gs>
              <a:gs pos="100000">
                <a:schemeClr val="tx1">
                  <a:alpha val="59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В правом углу стола лежат шахматы, подаренные Василию Дмитриевичу почитателями его таланта, рабочими завода “Карболит” г.Кемерово.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0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G_09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6985000" cy="52387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1042988" y="5875338"/>
            <a:ext cx="6853237" cy="460375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59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2400">
                <a:latin typeface="Arial" charset="0"/>
              </a:rPr>
              <a:t>В левом углу комнаты стоит небольшой сейф.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IMG_09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4429125" cy="59055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5076825" y="1787525"/>
            <a:ext cx="3598863" cy="2835275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58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История его такова. Одним из почитателей таланта поэта был Пицкин Анатолий Ананьевич. В конце 70-х - начале 80-х он был председателем Райисполкома Яйского района, часто бывал в гостях у Федоровых.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природа 2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58788"/>
            <a:ext cx="6264275" cy="46990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539750" y="5191125"/>
            <a:ext cx="8208963" cy="1190625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Однажды Василий Дмитриевич пожаловался Анатолию Ананьевичу, что его творения уничтожают мыши. Выход был найден. В цехах тракторо-ремонтного завода сделали небольшой сейф, где потом поэт мог хранить свои рукописи.</a:t>
            </a:r>
          </a:p>
        </p:txBody>
      </p:sp>
    </p:spTree>
  </p:cSld>
  <p:clrMapOvr>
    <a:masterClrMapping/>
  </p:clrMapOvr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2" name="Picture 10" descr="природа 2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4813"/>
            <a:ext cx="6264275" cy="46990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684213" y="5084763"/>
            <a:ext cx="8064500" cy="1465262"/>
          </a:xfrm>
          <a:prstGeom prst="rect">
            <a:avLst/>
          </a:prstGeom>
          <a:gradFill rotWithShape="1">
            <a:gsLst>
              <a:gs pos="0">
                <a:schemeClr val="tx1">
                  <a:alpha val="59000"/>
                </a:schemeClr>
              </a:gs>
              <a:gs pos="50000">
                <a:schemeClr val="tx1">
                  <a:gamma/>
                  <a:tint val="0"/>
                  <a:invGamma/>
                  <a:alpha val="59000"/>
                </a:schemeClr>
              </a:gs>
              <a:gs pos="100000">
                <a:schemeClr val="tx1">
                  <a:alpha val="59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У правой стены диван-кровать. Над ней висят плотницкие инструменты Василия Дмитриевича: молоток, ножовка. Это не декорация, именно этими инструментами поэт помогал строителям оббивать дом кедровой рейкой. </a:t>
            </a:r>
          </a:p>
          <a:p>
            <a:pPr algn="ctr"/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IMG_09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4813"/>
            <a:ext cx="6697662" cy="50228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684213" y="5602288"/>
            <a:ext cx="7551737" cy="644525"/>
          </a:xfrm>
          <a:prstGeom prst="rect">
            <a:avLst/>
          </a:prstGeom>
          <a:gradFill rotWithShape="1">
            <a:gsLst>
              <a:gs pos="0">
                <a:schemeClr val="tx1">
                  <a:alpha val="62000"/>
                </a:schemeClr>
              </a:gs>
              <a:gs pos="50000">
                <a:schemeClr val="tx1">
                  <a:gamma/>
                  <a:tint val="0"/>
                  <a:invGamma/>
                  <a:alpha val="63000"/>
                </a:schemeClr>
              </a:gs>
              <a:gs pos="100000">
                <a:schemeClr val="tx1">
                  <a:alpha val="62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Литературно-мемориальный музей-усадьба В.Д.Федорова располагается на Назаркиной горе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6" name="Picture 10" descr="природа 2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6250"/>
            <a:ext cx="6121400" cy="45910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7" name="Rectangle 11"/>
          <p:cNvSpPr>
            <a:spLocks noChangeArrowheads="1"/>
          </p:cNvSpPr>
          <p:nvPr/>
        </p:nvSpPr>
        <p:spPr bwMode="auto">
          <a:xfrm>
            <a:off x="468313" y="5157788"/>
            <a:ext cx="8137525" cy="1190625"/>
          </a:xfrm>
          <a:prstGeom prst="rect">
            <a:avLst/>
          </a:prstGeom>
          <a:gradFill rotWithShape="1">
            <a:gsLst>
              <a:gs pos="0">
                <a:schemeClr val="tx1">
                  <a:alpha val="56000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Как вспоминает Татьяна Махалова,  режиссер первого фильма о поэте, он восхищался, как это дерево со временем меняет цвет:  «Сначала эти дощечки были золотыми, а год от года становятся все колоритнее, гуще краски”. </a:t>
            </a:r>
          </a:p>
        </p:txBody>
      </p:sp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6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0" descr="IMG_096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4875212" cy="5761038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5795963" y="722313"/>
            <a:ext cx="2663825" cy="5310187"/>
          </a:xfrm>
          <a:prstGeom prst="rect">
            <a:avLst/>
          </a:prstGeom>
          <a:gradFill rotWithShape="1">
            <a:gsLst>
              <a:gs pos="0">
                <a:schemeClr val="tx1">
                  <a:alpha val="58000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58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Еще одно примечание, окинув комнату взглядом, вы увидите, что ни пол, ни стены, ни рамы никогда не касалась кисть с краской. “Я Вас выкрашу, что мать родная не узнает”, - парировал поэт на все притязания жены и родственников.- Дерево должно пахнуть деревом, а не химией». Он считал, что узоры на выструганных досках, самые красивые украшения в комнате.</a:t>
            </a:r>
          </a:p>
        </p:txBody>
      </p:sp>
    </p:spTree>
  </p:cSld>
  <p:clrMapOvr>
    <a:masterClrMapping/>
  </p:clrMapOvr>
  <p:transition spd="med"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IMG_09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4375150" cy="58324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5292725" y="1773238"/>
            <a:ext cx="3455988" cy="3013075"/>
          </a:xfrm>
          <a:prstGeom prst="rect">
            <a:avLst/>
          </a:prstGeom>
          <a:gradFill rotWithShape="1">
            <a:gsLst>
              <a:gs pos="0">
                <a:schemeClr val="tx1">
                  <a:alpha val="64999"/>
                </a:schemeClr>
              </a:gs>
              <a:gs pos="50000">
                <a:schemeClr val="tx1">
                  <a:gamma/>
                  <a:tint val="0"/>
                  <a:invGamma/>
                  <a:alpha val="67000"/>
                </a:schemeClr>
              </a:gs>
              <a:gs pos="100000">
                <a:schemeClr val="tx1">
                  <a:alpha val="64999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Одной из достопримечательностей дома является чудо-печь, «печной комбайн», как ее назвал поэт, которая начинается с прихожей.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8" name="Picture 10" descr="IMG_09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1325"/>
            <a:ext cx="6769100" cy="5075238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468313" y="5630863"/>
            <a:ext cx="8064500" cy="701675"/>
          </a:xfrm>
          <a:prstGeom prst="rect">
            <a:avLst/>
          </a:prstGeom>
          <a:gradFill rotWithShape="1">
            <a:gsLst>
              <a:gs pos="0">
                <a:schemeClr val="tx1">
                  <a:alpha val="59000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59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Заходит в кабинет поэта где, поставив чайник на плиту, можно было попить вечернего чая.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2" name="Picture 10" descr="IMG_09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4319587" cy="57594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5292725" y="1989138"/>
            <a:ext cx="3455988" cy="2282825"/>
          </a:xfrm>
          <a:prstGeom prst="rect">
            <a:avLst/>
          </a:prstGeom>
          <a:gradFill rotWithShape="1">
            <a:gsLst>
              <a:gs pos="0">
                <a:schemeClr val="tx1">
                  <a:alpha val="59000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59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А заканчивалась эта чудо-печь на кухне, где она переходит из изящной “шведки”в русскую печь со множеством задвижек.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6" name="Picture 10" descr="природа 2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9275"/>
            <a:ext cx="6337300" cy="475456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395288" y="5399088"/>
            <a:ext cx="8137525" cy="915987"/>
          </a:xfrm>
          <a:prstGeom prst="rect">
            <a:avLst/>
          </a:prstGeom>
          <a:gradFill rotWithShape="1">
            <a:gsLst>
              <a:gs pos="0">
                <a:schemeClr val="tx1">
                  <a:alpha val="63000"/>
                </a:schemeClr>
              </a:gs>
              <a:gs pos="50000">
                <a:schemeClr val="tx1">
                  <a:gamma/>
                  <a:tint val="0"/>
                  <a:invGamma/>
                  <a:alpha val="64000"/>
                </a:schemeClr>
              </a:gs>
              <a:gs pos="100000">
                <a:schemeClr val="tx1">
                  <a:alpha val="63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В этом доме прожили Федоровы 15 лет. И хотя жили они здесь по три месяца в году, именно эти месяцы были наполнены работой до краев. Дописывать, начатое в Марьевке, приходилось уже дома, в Москве.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 descr="IMG_09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04813"/>
            <a:ext cx="7272338" cy="53086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539750" y="5811838"/>
            <a:ext cx="8064500" cy="641350"/>
          </a:xfrm>
          <a:prstGeom prst="rect">
            <a:avLst/>
          </a:prstGeom>
          <a:gradFill rotWithShape="1">
            <a:gsLst>
              <a:gs pos="0">
                <a:schemeClr val="tx1">
                  <a:alpha val="78000"/>
                </a:schemeClr>
              </a:gs>
              <a:gs pos="50000">
                <a:schemeClr val="tx1">
                  <a:gamma/>
                  <a:tint val="0"/>
                  <a:invGamma/>
                  <a:alpha val="74001"/>
                </a:schemeClr>
              </a:gs>
              <a:gs pos="100000">
                <a:schemeClr val="tx1">
                  <a:alpha val="78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После смерти Василия Дмитриевича, Лариса Федоровна передала дачу в 1985 году в дар Яйскому району.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395288" y="5780088"/>
            <a:ext cx="8353425" cy="457200"/>
          </a:xfrm>
          <a:prstGeom prst="rect">
            <a:avLst/>
          </a:prstGeom>
          <a:gradFill rotWithShape="1">
            <a:gsLst>
              <a:gs pos="0">
                <a:schemeClr val="tx1">
                  <a:alpha val="58000"/>
                </a:schemeClr>
              </a:gs>
              <a:gs pos="50000">
                <a:schemeClr val="tx1">
                  <a:gamma/>
                  <a:tint val="0"/>
                  <a:invGamma/>
                  <a:alpha val="60001"/>
                </a:schemeClr>
              </a:gs>
              <a:gs pos="100000">
                <a:schemeClr val="tx1">
                  <a:alpha val="58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Ежегодно сотни людей посещают дом-усадьбу поэта.</a:t>
            </a:r>
            <a:r>
              <a:rPr lang="ru-RU">
                <a:latin typeface="Arial" charset="0"/>
              </a:rPr>
              <a:t> </a:t>
            </a:r>
          </a:p>
        </p:txBody>
      </p:sp>
      <p:pic>
        <p:nvPicPr>
          <p:cNvPr id="96267" name="Picture 11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743325" cy="26130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8" name="Picture 12" descr="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4032250" cy="26098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9" name="Picture 13" descr="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16125"/>
            <a:ext cx="5616575" cy="36449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900113" y="5343525"/>
            <a:ext cx="7632700" cy="822325"/>
          </a:xfrm>
          <a:prstGeom prst="rect">
            <a:avLst/>
          </a:prstGeom>
          <a:gradFill rotWithShape="1">
            <a:gsLst>
              <a:gs pos="0">
                <a:schemeClr val="tx1">
                  <a:alpha val="58000"/>
                </a:schemeClr>
              </a:gs>
              <a:gs pos="50000">
                <a:schemeClr val="tx1">
                  <a:gamma/>
                  <a:tint val="0"/>
                  <a:invGamma/>
                  <a:alpha val="55000"/>
                </a:schemeClr>
              </a:gs>
              <a:gs pos="100000">
                <a:schemeClr val="tx1">
                  <a:alpha val="58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В далеком 1985 году, во время первых Федоровских чтений</a:t>
            </a:r>
          </a:p>
        </p:txBody>
      </p:sp>
      <p:pic>
        <p:nvPicPr>
          <p:cNvPr id="97291" name="Picture 11" descr="1 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5329237" cy="3716338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2" name="Picture 12" descr="DSC010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3959225" cy="29749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5076825" y="2163763"/>
            <a:ext cx="3600450" cy="1917700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На Назаркиной горе, был поставлен мраморный бюст поэта</a:t>
            </a:r>
          </a:p>
          <a:p>
            <a:pPr algn="ctr"/>
            <a:r>
              <a:rPr lang="ru-RU" sz="2400">
                <a:latin typeface="Arial" charset="0"/>
              </a:rPr>
              <a:t>работы скульптора  Г.С. Трофимова.</a:t>
            </a:r>
          </a:p>
        </p:txBody>
      </p:sp>
      <p:pic>
        <p:nvPicPr>
          <p:cNvPr id="98315" name="Picture 11" descr="природа 2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4375150" cy="58324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природа 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5183187" cy="3887788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IMG_09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98625"/>
            <a:ext cx="4033837" cy="30257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396875" y="4978400"/>
            <a:ext cx="8351838" cy="1187450"/>
          </a:xfrm>
          <a:prstGeom prst="rect">
            <a:avLst/>
          </a:prstGeom>
          <a:gradFill rotWithShape="1">
            <a:gsLst>
              <a:gs pos="0">
                <a:schemeClr val="tx1">
                  <a:alpha val="62000"/>
                </a:schemeClr>
              </a:gs>
              <a:gs pos="50000">
                <a:schemeClr val="tx1">
                  <a:gamma/>
                  <a:tint val="0"/>
                  <a:invGamma/>
                  <a:alpha val="64000"/>
                </a:schemeClr>
              </a:gs>
              <a:gs pos="100000">
                <a:schemeClr val="tx1">
                  <a:alpha val="62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Дом Василия Дмитриевича, крытый по-амбарному на два ската,стоит на ветровом привольном месте и виден чуть ли не от самой Яи.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8" name="Picture 10" descr="IMG_092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4335462" cy="59055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5076825" y="2349500"/>
            <a:ext cx="3527425" cy="1187450"/>
          </a:xfrm>
          <a:prstGeom prst="rect">
            <a:avLst/>
          </a:prstGeom>
          <a:gradFill rotWithShape="1">
            <a:gsLst>
              <a:gs pos="0">
                <a:schemeClr val="tx1">
                  <a:alpha val="75999"/>
                </a:schemeClr>
              </a:gs>
              <a:gs pos="50000">
                <a:schemeClr val="tx1">
                  <a:gamma/>
                  <a:tint val="0"/>
                  <a:invGamma/>
                  <a:alpha val="77000"/>
                </a:schemeClr>
              </a:gs>
              <a:gs pos="100000">
                <a:schemeClr val="tx1">
                  <a:alpha val="75999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В 1988 году на доме была установлена мемориальная доска.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2" name="Picture 10" descr="IMG_09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76250"/>
            <a:ext cx="7127875" cy="534511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3" name="Rectangle 11"/>
          <p:cNvSpPr>
            <a:spLocks noChangeArrowheads="1"/>
          </p:cNvSpPr>
          <p:nvPr/>
        </p:nvSpPr>
        <p:spPr bwMode="auto">
          <a:xfrm>
            <a:off x="612775" y="5934075"/>
            <a:ext cx="7920038" cy="519113"/>
          </a:xfrm>
          <a:prstGeom prst="rect">
            <a:avLst/>
          </a:prstGeom>
          <a:gradFill rotWithShape="1">
            <a:gsLst>
              <a:gs pos="0">
                <a:schemeClr val="tx1">
                  <a:alpha val="69000"/>
                </a:schemeClr>
              </a:gs>
              <a:gs pos="50000">
                <a:schemeClr val="tx1">
                  <a:gamma/>
                  <a:tint val="0"/>
                  <a:invGamma/>
                  <a:alpha val="71001"/>
                </a:schemeClr>
              </a:gs>
              <a:gs pos="100000">
                <a:schemeClr val="tx1">
                  <a:alpha val="69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800">
                <a:latin typeface="Arial" charset="0"/>
              </a:rPr>
              <a:t>Дом получил статус Музея-Усадьбы.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755650" y="2852738"/>
            <a:ext cx="7345363" cy="822325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62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Выступают здесь со своими произведениями известные поэты Кузбасса и России, </a:t>
            </a:r>
          </a:p>
        </p:txBody>
      </p:sp>
      <p:pic>
        <p:nvPicPr>
          <p:cNvPr id="101387" name="Picture 11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716338"/>
            <a:ext cx="3887788" cy="2662237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8" name="Picture 12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6338"/>
            <a:ext cx="4032250" cy="26384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9" name="Picture 13" descr="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3"/>
            <a:ext cx="3959225" cy="24161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90" name="Picture 14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887787" cy="2414587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539750" y="5516563"/>
            <a:ext cx="8115300" cy="822325"/>
          </a:xfrm>
          <a:prstGeom prst="rect">
            <a:avLst/>
          </a:prstGeom>
          <a:gradFill rotWithShape="1">
            <a:gsLst>
              <a:gs pos="0">
                <a:schemeClr val="tx1">
                  <a:alpha val="64000"/>
                </a:schemeClr>
              </a:gs>
              <a:gs pos="50000">
                <a:schemeClr val="tx1">
                  <a:gamma/>
                  <a:tint val="0"/>
                  <a:invGamma/>
                  <a:alpha val="50999"/>
                </a:schemeClr>
              </a:gs>
              <a:gs pos="100000">
                <a:schemeClr val="tx1">
                  <a:alpha val="64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местные самодеятельные поэты и начинающие поэтические дарования.</a:t>
            </a:r>
            <a:r>
              <a:rPr lang="ru-RU">
                <a:latin typeface="Arial" charset="0"/>
              </a:rPr>
              <a:t> </a:t>
            </a:r>
          </a:p>
        </p:txBody>
      </p:sp>
      <p:pic>
        <p:nvPicPr>
          <p:cNvPr id="102411" name="Picture 11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476250"/>
            <a:ext cx="7418387" cy="481806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611188" y="5300663"/>
            <a:ext cx="7848600" cy="946150"/>
          </a:xfrm>
          <a:prstGeom prst="rect">
            <a:avLst/>
          </a:prstGeom>
          <a:gradFill rotWithShape="1">
            <a:gsLst>
              <a:gs pos="0">
                <a:schemeClr val="tx1">
                  <a:alpha val="49001"/>
                </a:schemeClr>
              </a:gs>
              <a:gs pos="50000">
                <a:schemeClr val="tx1">
                  <a:gamma/>
                  <a:tint val="0"/>
                  <a:invGamma/>
                  <a:alpha val="50999"/>
                </a:schemeClr>
              </a:gs>
              <a:gs pos="100000">
                <a:schemeClr val="tx1">
                  <a:alpha val="49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800">
                <a:latin typeface="Arial" charset="0"/>
              </a:rPr>
              <a:t>Воспоминаниями о поэте делятся односельчане, друзья, родственники. </a:t>
            </a:r>
          </a:p>
        </p:txBody>
      </p:sp>
      <p:pic>
        <p:nvPicPr>
          <p:cNvPr id="103435" name="Picture 11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28775"/>
            <a:ext cx="4897437" cy="32734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6" name="Picture 12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4608512" cy="308451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827088" y="5518150"/>
            <a:ext cx="7704137" cy="1006475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63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Не иссякает людской поток к домику на Назаркиной горе, потому что не иссякает в людях любовь к поэзии В.Д.Федорова. </a:t>
            </a:r>
          </a:p>
        </p:txBody>
      </p:sp>
      <p:pic>
        <p:nvPicPr>
          <p:cNvPr id="104459" name="Picture 11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3744912" cy="25749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0" name="Picture 12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250"/>
            <a:ext cx="4032250" cy="26035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1" name="Picture 13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349500"/>
            <a:ext cx="4824413" cy="3141663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2" name="Picture 10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135937" cy="50958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468313" y="806450"/>
            <a:ext cx="7993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Может быть и в далеком будущем, наши потомки зайдут на Назаркину гору,</a:t>
            </a:r>
            <a:r>
              <a:rPr lang="ru-RU">
                <a:latin typeface="Arial" charset="0"/>
              </a:rPr>
              <a:t> </a:t>
            </a:r>
            <a:endParaRPr lang="ru-RU" sz="2400">
              <a:latin typeface="Arial" charset="0"/>
            </a:endParaRP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6" name="Picture 10" descr="IMG_08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53425" cy="58864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611188" y="803275"/>
            <a:ext cx="799306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Увидят эту замечательную живую картину величественной природы, которую запечатлел в своих стихах поэт Василий Федоров, и непроизвольно губы произнесут:</a:t>
            </a:r>
          </a:p>
          <a:p>
            <a:pPr algn="ctr"/>
            <a:endParaRPr lang="ru-RU" sz="2400">
              <a:latin typeface="Arial" charset="0"/>
            </a:endParaRP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30" name="Picture 10" descr="IMG_08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280400" cy="58864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611188" y="333375"/>
            <a:ext cx="7921625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>
              <a:latin typeface="Arial" charset="0"/>
            </a:endParaRPr>
          </a:p>
          <a:p>
            <a:r>
              <a:rPr lang="ru-RU">
                <a:latin typeface="Arial" charset="0"/>
              </a:rPr>
              <a:t>Гляжу я,</a:t>
            </a:r>
          </a:p>
          <a:p>
            <a:r>
              <a:rPr lang="ru-RU">
                <a:latin typeface="Arial" charset="0"/>
              </a:rPr>
              <a:t>Глаз не отрывая,</a:t>
            </a:r>
          </a:p>
          <a:p>
            <a:r>
              <a:rPr lang="ru-RU">
                <a:latin typeface="Arial" charset="0"/>
              </a:rPr>
              <a:t>Когда во всю длину и ширь</a:t>
            </a:r>
          </a:p>
          <a:p>
            <a:r>
              <a:rPr lang="ru-RU">
                <a:latin typeface="Arial" charset="0"/>
              </a:rPr>
              <a:t>Ты распахнешься милым краем</a:t>
            </a:r>
          </a:p>
          <a:p>
            <a:r>
              <a:rPr lang="ru-RU">
                <a:latin typeface="Arial" charset="0"/>
              </a:rPr>
              <a:t>Со странным именем – Сибирь.</a:t>
            </a:r>
          </a:p>
          <a:p>
            <a:r>
              <a:rPr lang="ru-RU">
                <a:latin typeface="Arial" charset="0"/>
              </a:rPr>
              <a:t>Шепчу лесам,  </a:t>
            </a:r>
          </a:p>
          <a:p>
            <a:r>
              <a:rPr lang="ru-RU">
                <a:latin typeface="Arial" charset="0"/>
              </a:rPr>
              <a:t>Лугам и плесам</a:t>
            </a:r>
          </a:p>
          <a:p>
            <a:r>
              <a:rPr lang="ru-RU">
                <a:latin typeface="Arial" charset="0"/>
              </a:rPr>
              <a:t>-  Родимый край, я твой! </a:t>
            </a:r>
          </a:p>
        </p:txBody>
      </p:sp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4" name="Picture 10" descr="IMG_08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3644900"/>
            <a:ext cx="3240088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5" name="Picture 11" descr="IMG_09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3716338"/>
            <a:ext cx="2087563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6" name="Picture 12" descr="IMG_037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92150"/>
            <a:ext cx="4062413" cy="30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7" name="Picture 13" descr="IMG_088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3125787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8" name="Picture 14" descr="IMG_035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13100"/>
            <a:ext cx="302418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9" name="Rectangle 15"/>
          <p:cNvSpPr>
            <a:spLocks noChangeArrowheads="1"/>
          </p:cNvSpPr>
          <p:nvPr/>
        </p:nvSpPr>
        <p:spPr bwMode="auto">
          <a:xfrm>
            <a:off x="827088" y="1695450"/>
            <a:ext cx="7489825" cy="1373188"/>
          </a:xfrm>
          <a:prstGeom prst="rect">
            <a:avLst/>
          </a:prstGeom>
          <a:gradFill rotWithShape="1">
            <a:gsLst>
              <a:gs pos="0">
                <a:srgbClr val="0066FF">
                  <a:gamma/>
                  <a:shade val="46275"/>
                  <a:invGamma/>
                  <a:alpha val="36000"/>
                </a:srgbClr>
              </a:gs>
              <a:gs pos="100000">
                <a:srgbClr val="0066FF">
                  <a:alpha val="37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rgbClr val="FFFF66"/>
                </a:solidFill>
                <a:latin typeface="Arial" charset="0"/>
              </a:rPr>
              <a:t>Федоровские места для нас священны. Это память народа, память нации, память нашего сердца!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природа 1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2925"/>
            <a:ext cx="7775575" cy="58388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11188" y="836613"/>
            <a:ext cx="3816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Открываем калитку «горы».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900113" y="4868863"/>
            <a:ext cx="7704137" cy="1009650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63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В 1984 году в селе Марьевка был открыт литературно-мемориальный музей поэта В.Д.Федорова – Лауреата двух государственных премий РСФСР и СССР.</a:t>
            </a:r>
          </a:p>
        </p:txBody>
      </p:sp>
      <p:pic>
        <p:nvPicPr>
          <p:cNvPr id="11880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49275"/>
            <a:ext cx="5503863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8" name="Rectangle 10"/>
          <p:cNvSpPr>
            <a:spLocks noChangeArrowheads="1"/>
          </p:cNvSpPr>
          <p:nvPr/>
        </p:nvSpPr>
        <p:spPr bwMode="auto">
          <a:xfrm>
            <a:off x="900113" y="5021263"/>
            <a:ext cx="7704137" cy="704850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63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Основные фонды музея включают 2420 предметов. Полностью коллекция музея состоит из 2530 предметов.</a:t>
            </a:r>
          </a:p>
        </p:txBody>
      </p:sp>
      <p:pic>
        <p:nvPicPr>
          <p:cNvPr id="1249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5648325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7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8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9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0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1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2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3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900113" y="4716463"/>
            <a:ext cx="7704137" cy="1314450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63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Наиболее интересные экспонаты фонда – книги, изданные при жизни поэта с автографами автора, журналы с произведениями В.Д.Федорова, черновики произведений Василия и Ларисы Федоровых.</a:t>
            </a:r>
          </a:p>
        </p:txBody>
      </p:sp>
      <p:pic>
        <p:nvPicPr>
          <p:cNvPr id="1239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44640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12875"/>
            <a:ext cx="4081462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4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5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7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8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9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900113" y="5805488"/>
            <a:ext cx="7704137" cy="400050"/>
          </a:xfrm>
          <a:prstGeom prst="rect">
            <a:avLst/>
          </a:prstGeom>
          <a:gradFill rotWithShape="1">
            <a:gsLst>
              <a:gs pos="0">
                <a:schemeClr val="tx1">
                  <a:alpha val="60001"/>
                </a:schemeClr>
              </a:gs>
              <a:gs pos="50000">
                <a:schemeClr val="tx1">
                  <a:gamma/>
                  <a:tint val="0"/>
                  <a:invGamma/>
                  <a:alpha val="6300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Среднее количество посетителей музея в год – 7500 человек.</a:t>
            </a:r>
          </a:p>
        </p:txBody>
      </p:sp>
      <p:pic>
        <p:nvPicPr>
          <p:cNvPr id="1228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4535487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4371975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природа 1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6250"/>
            <a:ext cx="6337300" cy="47529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468313" y="5445125"/>
            <a:ext cx="8207375" cy="1009650"/>
          </a:xfrm>
          <a:prstGeom prst="rect">
            <a:avLst/>
          </a:prstGeom>
          <a:gradFill rotWithShape="1">
            <a:gsLst>
              <a:gs pos="0">
                <a:schemeClr val="tx1">
                  <a:alpha val="64000"/>
                </a:schemeClr>
              </a:gs>
              <a:gs pos="50000">
                <a:schemeClr val="tx1">
                  <a:gamma/>
                  <a:tint val="0"/>
                  <a:invGamma/>
                  <a:alpha val="63000"/>
                </a:schemeClr>
              </a:gs>
              <a:gs pos="100000">
                <a:schemeClr val="tx1">
                  <a:alpha val="64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Дом от ворот стоит далеко, ближе к обрыву. Перед крыльцом дома большой двор. Во дворе все поражает первозданностью и нетронутостью природы.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IMG_08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476250"/>
            <a:ext cx="6550025" cy="49149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684213" y="5661025"/>
            <a:ext cx="7777162" cy="701675"/>
          </a:xfrm>
          <a:prstGeom prst="rect">
            <a:avLst/>
          </a:prstGeom>
          <a:gradFill rotWithShape="1">
            <a:gsLst>
              <a:gs pos="0">
                <a:schemeClr val="tx1">
                  <a:alpha val="67000"/>
                </a:schemeClr>
              </a:gs>
              <a:gs pos="50000">
                <a:schemeClr val="tx1">
                  <a:gamma/>
                  <a:tint val="0"/>
                  <a:invGamma/>
                  <a:alpha val="6900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Arial" charset="0"/>
              </a:rPr>
              <a:t>Чуть поодаль, ближе к дому, подростки-кедры – любимое дерево поэта.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Picture 10" descr="IMG_08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4483100" cy="5976938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5364163" y="1882775"/>
            <a:ext cx="3260725" cy="2647950"/>
          </a:xfrm>
          <a:prstGeom prst="rect">
            <a:avLst/>
          </a:prstGeom>
          <a:gradFill rotWithShape="1">
            <a:gsLst>
              <a:gs pos="0">
                <a:schemeClr val="tx1">
                  <a:alpha val="69000"/>
                </a:schemeClr>
              </a:gs>
              <a:gs pos="50000">
                <a:schemeClr val="tx1">
                  <a:gamma/>
                  <a:tint val="0"/>
                  <a:invGamma/>
                  <a:alpha val="67999"/>
                </a:schemeClr>
              </a:gs>
              <a:gs pos="100000">
                <a:schemeClr val="tx1">
                  <a:alpha val="69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Шуршат под ветром темно-зелеными листьями с острыми краями, словно восковыми,  раскидистые карагачи.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7763" y="6448425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48425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575" y="5235575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3150" y="1189038"/>
            <a:ext cx="2555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850" y="0"/>
            <a:ext cx="2509838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213" y="0"/>
            <a:ext cx="2581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025" y="4748213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J0105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5975" y="1914525"/>
            <a:ext cx="35750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природа 19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5184775" cy="473392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468313" y="5191125"/>
            <a:ext cx="8207375" cy="1190625"/>
          </a:xfrm>
          <a:prstGeom prst="rect">
            <a:avLst/>
          </a:prstGeom>
          <a:gradFill rotWithShape="1">
            <a:gsLst>
              <a:gs pos="0">
                <a:schemeClr val="tx1">
                  <a:alpha val="67999"/>
                </a:schemeClr>
              </a:gs>
              <a:gs pos="50000">
                <a:schemeClr val="tx1">
                  <a:gamma/>
                  <a:tint val="0"/>
                  <a:invGamma/>
                  <a:alpha val="67999"/>
                </a:schemeClr>
              </a:gs>
              <a:gs pos="100000">
                <a:schemeClr val="tx1">
                  <a:alpha val="67999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Именно под ними, в далеком теперь 1980 году, Кемеровская студия телевидения снимала фильм о поэте «Здесь отчий край». Сохранилась и  скамейка, сидя на которой, поэт рассказывал о своих родных, о юности, о работе на заводе в Иркутске. </a:t>
            </a:r>
          </a:p>
        </p:txBody>
      </p:sp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3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1048</Words>
  <Application>Microsoft Office PowerPoint</Application>
  <PresentationFormat>Экран (4:3)</PresentationFormat>
  <Paragraphs>74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Arial</vt:lpstr>
      <vt:lpstr>Monotype Corsiva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Департамент культуры и национальной политики Кемеровской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Баранова Тамара Липатовна</cp:lastModifiedBy>
  <cp:revision>55</cp:revision>
  <dcterms:created xsi:type="dcterms:W3CDTF">2008-09-11T07:12:34Z</dcterms:created>
  <dcterms:modified xsi:type="dcterms:W3CDTF">2014-03-06T03:42:56Z</dcterms:modified>
</cp:coreProperties>
</file>