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3" r:id="rId1"/>
  </p:sldMasterIdLst>
  <p:notesMasterIdLst>
    <p:notesMasterId r:id="rId25"/>
  </p:notesMasterIdLst>
  <p:sldIdLst>
    <p:sldId id="256" r:id="rId2"/>
    <p:sldId id="323" r:id="rId3"/>
    <p:sldId id="333" r:id="rId4"/>
    <p:sldId id="331" r:id="rId5"/>
    <p:sldId id="330" r:id="rId6"/>
    <p:sldId id="329" r:id="rId7"/>
    <p:sldId id="328" r:id="rId8"/>
    <p:sldId id="327" r:id="rId9"/>
    <p:sldId id="326" r:id="rId10"/>
    <p:sldId id="325" r:id="rId11"/>
    <p:sldId id="332" r:id="rId12"/>
    <p:sldId id="324" r:id="rId13"/>
    <p:sldId id="322" r:id="rId14"/>
    <p:sldId id="296" r:id="rId15"/>
    <p:sldId id="289" r:id="rId16"/>
    <p:sldId id="318" r:id="rId17"/>
    <p:sldId id="301" r:id="rId18"/>
    <p:sldId id="302" r:id="rId19"/>
    <p:sldId id="305" r:id="rId20"/>
    <p:sldId id="308" r:id="rId21"/>
    <p:sldId id="309" r:id="rId22"/>
    <p:sldId id="310" r:id="rId23"/>
    <p:sldId id="312" r:id="rId24"/>
  </p:sldIdLst>
  <p:sldSz cx="9144000" cy="6858000" type="screen4x3"/>
  <p:notesSz cx="6877050" cy="96535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9738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458" tIns="47229" rIns="94458" bIns="47229" numCol="1" anchor="t" anchorCtr="0" compatLnSpc="1">
            <a:prstTxWarp prst="textNoShape">
              <a:avLst/>
            </a:prstTxWarp>
          </a:bodyPr>
          <a:lstStyle>
            <a:lvl1pPr defTabSz="94456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895725" y="0"/>
            <a:ext cx="2979738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458" tIns="47229" rIns="94458" bIns="47229" numCol="1" anchor="t" anchorCtr="0" compatLnSpc="1">
            <a:prstTxWarp prst="textNoShape">
              <a:avLst/>
            </a:prstTxWarp>
          </a:bodyPr>
          <a:lstStyle>
            <a:lvl1pPr algn="r" defTabSz="94456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56B9158E-9EF7-44D0-B33B-383447B838A9}" type="datetimeFigureOut">
              <a:rPr lang="ru-RU"/>
              <a:pPr>
                <a:defRPr/>
              </a:pPr>
              <a:t>06.03.2014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25525" y="723900"/>
            <a:ext cx="4826000" cy="3619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87388" y="4584700"/>
            <a:ext cx="5502275" cy="43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458" tIns="47229" rIns="94458" bIns="472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9169400"/>
            <a:ext cx="2979738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458" tIns="47229" rIns="94458" bIns="47229" numCol="1" anchor="b" anchorCtr="0" compatLnSpc="1">
            <a:prstTxWarp prst="textNoShape">
              <a:avLst/>
            </a:prstTxWarp>
          </a:bodyPr>
          <a:lstStyle>
            <a:lvl1pPr defTabSz="94456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95725" y="9169400"/>
            <a:ext cx="2979738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458" tIns="47229" rIns="94458" bIns="47229" numCol="1" anchor="b" anchorCtr="0" compatLnSpc="1">
            <a:prstTxWarp prst="textNoShape">
              <a:avLst/>
            </a:prstTxWarp>
          </a:bodyPr>
          <a:lstStyle>
            <a:lvl1pPr algn="r" defTabSz="94456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01FF4493-A5F6-4ED3-8EDB-CEBF7E6120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3632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08383A9-9F38-48CC-9976-82006554F9B0}" type="datetimeFigureOut">
              <a:rPr lang="ru-RU" smtClean="0"/>
              <a:pPr>
                <a:defRPr/>
              </a:pPr>
              <a:t>06.03.2014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F29C6C0-B5C1-4D3D-AF8F-4EE4C080536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466337-2D77-4E1B-834A-8AFFC026D3E8}" type="datetimeFigureOut">
              <a:rPr lang="ru-RU" smtClean="0"/>
              <a:pPr>
                <a:defRPr/>
              </a:pPr>
              <a:t>06.03.2014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DE5580-BE1F-4B60-AE3A-8EC40949F4E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7CB5DA-7836-4179-B9DC-377BCD369E37}" type="datetimeFigureOut">
              <a:rPr lang="ru-RU" smtClean="0"/>
              <a:pPr>
                <a:defRPr/>
              </a:pPr>
              <a:t>06.03.2014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6B3B3A-0A21-4FAC-97F0-E2C028383E7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73542B-6E9D-46B7-94C5-9726AFE92772}" type="datetimeFigureOut">
              <a:rPr lang="ru-RU" smtClean="0"/>
              <a:pPr>
                <a:defRPr/>
              </a:pPr>
              <a:t>06.03.2014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324FA4-4B6E-4615-90EF-C53CCBA2785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31780C-2313-4578-B43F-5837691EBD8F}" type="datetimeFigureOut">
              <a:rPr lang="ru-RU" smtClean="0"/>
              <a:pPr>
                <a:defRPr/>
              </a:pPr>
              <a:t>06.03.2014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A4217B-AE18-43A9-8616-4FAF8BBDB0C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C601C2-B1A9-41C8-9FC0-1815E2AB6D28}" type="datetimeFigureOut">
              <a:rPr lang="ru-RU" smtClean="0"/>
              <a:pPr>
                <a:defRPr/>
              </a:pPr>
              <a:t>06.03.2014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D623D4-4502-4536-9E7C-8618140F02F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25462C-DEC5-4863-B6F8-47E5965907C8}" type="datetimeFigureOut">
              <a:rPr lang="ru-RU" smtClean="0"/>
              <a:pPr>
                <a:defRPr/>
              </a:pPr>
              <a:t>06.03.2014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0365F-CB32-4B77-98ED-AF8955C2561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14DB6B-5D2E-4D3F-AD3A-9BB79F4B69B6}" type="datetimeFigureOut">
              <a:rPr lang="ru-RU" smtClean="0"/>
              <a:pPr>
                <a:defRPr/>
              </a:pPr>
              <a:t>06.03.2014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6C5C61-E28A-446F-8BF3-CEFA06E61D2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253310-9D5C-487F-BB53-715E75EC7DED}" type="datetimeFigureOut">
              <a:rPr lang="ru-RU" smtClean="0"/>
              <a:pPr>
                <a:defRPr/>
              </a:pPr>
              <a:t>06.03.2014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7FCDF-AA2E-476D-BAB7-6D2BB5FCEF6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8DDC0B-0098-4E48-8309-B92A61AA2FDC}" type="datetimeFigureOut">
              <a:rPr lang="ru-RU" smtClean="0"/>
              <a:pPr>
                <a:defRPr/>
              </a:pPr>
              <a:t>06.03.2014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1D2EB1-9B52-417D-9CB6-EE5804AFE2B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9265D0-CEC9-458E-BC02-DA6BE9B4D998}" type="datetimeFigureOut">
              <a:rPr lang="ru-RU" smtClean="0"/>
              <a:pPr>
                <a:defRPr/>
              </a:pPr>
              <a:t>06.03.2014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9188EB-60D9-4BA8-8911-51AC3D5F68F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F572C5E-38A1-48CF-8F11-A9460308278F}" type="datetimeFigureOut">
              <a:rPr lang="ru-RU" smtClean="0"/>
              <a:pPr>
                <a:defRPr/>
              </a:pPr>
              <a:t>06.03.2014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C2722CB-656C-433B-9CF3-CDFA61B1B24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7.xml"/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12" Type="http://schemas.openxmlformats.org/officeDocument/2006/relationships/image" Target="../media/image13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image" Target="../media/image12.jpeg"/><Relationship Id="rId5" Type="http://schemas.openxmlformats.org/officeDocument/2006/relationships/slide" Target="slide6.xml"/><Relationship Id="rId10" Type="http://schemas.openxmlformats.org/officeDocument/2006/relationships/slide" Target="slide19.xml"/><Relationship Id="rId4" Type="http://schemas.openxmlformats.org/officeDocument/2006/relationships/image" Target="../media/image9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5" Type="http://schemas.openxmlformats.org/officeDocument/2006/relationships/image" Target="../media/image4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000250" y="428625"/>
            <a:ext cx="6786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dirty="0"/>
              <a:t>              </a:t>
            </a:r>
            <a:r>
              <a:rPr lang="ru-RU" u="sng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Крапивинский муниципальный район </a:t>
            </a:r>
            <a:r>
              <a:rPr lang="ru-RU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</a:t>
            </a:r>
            <a:r>
              <a:rPr lang="ru-RU" u="sng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90 лет</a:t>
            </a:r>
          </a:p>
        </p:txBody>
      </p:sp>
      <p:pic>
        <p:nvPicPr>
          <p:cNvPr id="10243" name="Picture 12" descr="gerb_krapivinsky_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338" y="357188"/>
            <a:ext cx="628650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57188" y="4357688"/>
            <a:ext cx="85010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МБУ культуры «Крапивинский районный краеведческий музей»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57188" y="1214438"/>
            <a:ext cx="84296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Туристический 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маршрут</a:t>
            </a:r>
          </a:p>
          <a:p>
            <a:pPr algn="ctr">
              <a:defRPr/>
            </a:pP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«Страницы истории Крапивинского </a:t>
            </a:r>
          </a:p>
          <a:p>
            <a:pPr algn="ctr"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йона» 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6" name="TextBox 7"/>
          <p:cNvSpPr txBox="1">
            <a:spLocks noChangeArrowheads="1"/>
          </p:cNvSpPr>
          <p:nvPr/>
        </p:nvSpPr>
        <p:spPr bwMode="auto">
          <a:xfrm>
            <a:off x="3071813" y="5429250"/>
            <a:ext cx="5786437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ru-RU" sz="1600">
                <a:cs typeface="Arial" charset="0"/>
              </a:rPr>
              <a:t>Ответственный за туристический маршрут: </a:t>
            </a:r>
          </a:p>
          <a:p>
            <a:pPr algn="r" eaLnBrk="1" hangingPunct="1"/>
            <a:r>
              <a:rPr lang="ru-RU" sz="1600">
                <a:cs typeface="Arial" charset="0"/>
              </a:rPr>
              <a:t>Киселева Мария Александровна, зав. отделом НИР музея,  </a:t>
            </a:r>
          </a:p>
          <a:p>
            <a:pPr algn="r" eaLnBrk="1" hangingPunct="1"/>
            <a:r>
              <a:rPr lang="ru-RU" sz="1600">
                <a:cs typeface="Arial" charset="0"/>
              </a:rPr>
              <a:t>тел/факс </a:t>
            </a:r>
            <a:r>
              <a:rPr lang="ru-RU" sz="1600"/>
              <a:t>8(38446)22-2-75,</a:t>
            </a:r>
          </a:p>
          <a:p>
            <a:pPr algn="r" eaLnBrk="1" hangingPunct="1"/>
            <a:r>
              <a:rPr lang="ru-RU" sz="1600"/>
              <a:t>эл. почта: krapmuz@mail.ru</a:t>
            </a:r>
          </a:p>
          <a:p>
            <a:pPr algn="r" eaLnBrk="1" hangingPunct="1"/>
            <a:endParaRPr lang="ru-RU">
              <a:cs typeface="Arial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2"/>
          <p:cNvSpPr txBox="1">
            <a:spLocks noChangeArrowheads="1"/>
          </p:cNvSpPr>
          <p:nvPr/>
        </p:nvSpPr>
        <p:spPr bwMode="auto">
          <a:xfrm>
            <a:off x="214313" y="357188"/>
            <a:ext cx="87153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endParaRPr lang="ru-RU" sz="1600">
              <a:latin typeface="Times New Roman" pitchFamily="18" charset="0"/>
            </a:endParaRPr>
          </a:p>
          <a:p>
            <a:pPr eaLnBrk="1" hangingPunct="1"/>
            <a:endParaRPr lang="ru-RU">
              <a:latin typeface="Times New Roman" pitchFamily="18" charset="0"/>
            </a:endParaRPr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0" y="0"/>
            <a:ext cx="5943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Гостиная художника В.Д. Вучичевича-Сибирского (1869-1919гг.)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04800" y="457200"/>
            <a:ext cx="2057400" cy="3366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2590800" y="1066800"/>
            <a:ext cx="3505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Почти 20 лет прожил Владимир Дмитриевич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Вучичевич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в Сибири, создав своеобразную летопись края. Им написано около тысячи картин. Более 50 полотен является достоянием сибирских музеев: Кемерово, Томска, Иркутска, Красноярска, Барнаула.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Documents and Settings\Admin\Рабочий стол\сайт\Лесная дорога (Окрестности Бартеновки).В.Д.Вучичевич-Сибирский, х.м.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3733800"/>
            <a:ext cx="3684307" cy="28456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248400" y="304800"/>
            <a:ext cx="2588895" cy="3886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52913790"/>
      </p:ext>
    </p:extLst>
  </p:cSld>
  <p:clrMapOvr>
    <a:masterClrMapping/>
  </p:clrMapOvr>
  <p:transition spd="slow"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09120"/>
            <a:ext cx="2915175" cy="2042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6" name="TextBox 2"/>
          <p:cNvSpPr txBox="1">
            <a:spLocks noChangeArrowheads="1"/>
          </p:cNvSpPr>
          <p:nvPr/>
        </p:nvSpPr>
        <p:spPr bwMode="auto">
          <a:xfrm>
            <a:off x="214313" y="357188"/>
            <a:ext cx="87153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endParaRPr lang="ru-RU" sz="1600">
              <a:latin typeface="Times New Roman" pitchFamily="18" charset="0"/>
            </a:endParaRPr>
          </a:p>
          <a:p>
            <a:pPr eaLnBrk="1" hangingPunct="1"/>
            <a:endParaRPr lang="ru-RU"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08520" y="1988840"/>
            <a:ext cx="946881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300" dirty="0" smtClean="0">
                <a:solidFill>
                  <a:schemeClr val="accent1"/>
                </a:solidFill>
              </a:rPr>
              <a:t>Этнографический центр </a:t>
            </a:r>
          </a:p>
          <a:p>
            <a:pPr algn="ctr"/>
            <a:r>
              <a:rPr lang="ru-RU" sz="4300" dirty="0" smtClean="0">
                <a:solidFill>
                  <a:schemeClr val="accent1"/>
                </a:solidFill>
              </a:rPr>
              <a:t>традиционной и воинской культуры</a:t>
            </a:r>
          </a:p>
          <a:p>
            <a:pPr algn="ctr"/>
            <a:r>
              <a:rPr lang="ru-RU" sz="4300" dirty="0" smtClean="0">
                <a:solidFill>
                  <a:schemeClr val="accent1"/>
                </a:solidFill>
              </a:rPr>
              <a:t>«</a:t>
            </a:r>
            <a:r>
              <a:rPr lang="ru-RU" sz="4300" dirty="0" err="1" smtClean="0">
                <a:solidFill>
                  <a:schemeClr val="accent1"/>
                </a:solidFill>
              </a:rPr>
              <a:t>Мунгатский</a:t>
            </a:r>
            <a:r>
              <a:rPr lang="ru-RU" sz="4300" dirty="0" smtClean="0">
                <a:solidFill>
                  <a:schemeClr val="accent1"/>
                </a:solidFill>
              </a:rPr>
              <a:t> острог»</a:t>
            </a:r>
            <a:endParaRPr lang="ru-RU" sz="4300" dirty="0">
              <a:solidFill>
                <a:schemeClr val="accent1"/>
              </a:solidFill>
            </a:endParaRPr>
          </a:p>
        </p:txBody>
      </p:sp>
      <p:pic>
        <p:nvPicPr>
          <p:cNvPr id="10" name="Picture 12" descr="gerb_krapivinsky_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073" y="357188"/>
            <a:ext cx="487363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995936" y="576263"/>
            <a:ext cx="548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           </a:t>
            </a:r>
            <a:r>
              <a:rPr kumimoji="0" lang="ru-RU" sz="1800" b="0" i="0" u="sng" strike="noStrike" kern="0" cap="none" spc="0" normalizeH="0" baseline="0" noProof="0" dirty="0">
                <a:ln>
                  <a:noFill/>
                </a:ln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</a:rPr>
              <a:t>Крапивинский район 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</a:rPr>
              <a:t>           </a:t>
            </a:r>
            <a:r>
              <a:rPr kumimoji="0" lang="ru-RU" sz="1800" b="0" i="0" u="sng" strike="noStrike" kern="0" cap="none" spc="0" normalizeH="0" baseline="0" noProof="0" dirty="0">
                <a:ln>
                  <a:noFill/>
                </a:ln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</a:rPr>
              <a:t>90 лет</a:t>
            </a:r>
          </a:p>
        </p:txBody>
      </p:sp>
    </p:spTree>
    <p:extLst>
      <p:ext uri="{BB962C8B-B14F-4D97-AF65-F5344CB8AC3E}">
        <p14:creationId xmlns:p14="http://schemas.microsoft.com/office/powerpoint/2010/main" val="3492924248"/>
      </p:ext>
    </p:extLst>
  </p:cSld>
  <p:clrMapOvr>
    <a:masterClrMapping/>
  </p:clrMapOvr>
  <p:transition spd="slow"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2"/>
          <p:cNvSpPr txBox="1">
            <a:spLocks noChangeArrowheads="1"/>
          </p:cNvSpPr>
          <p:nvPr/>
        </p:nvSpPr>
        <p:spPr bwMode="auto">
          <a:xfrm>
            <a:off x="214313" y="357188"/>
            <a:ext cx="87153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endParaRPr lang="ru-RU" sz="1600">
              <a:latin typeface="Times New Roman" pitchFamily="18" charset="0"/>
            </a:endParaRPr>
          </a:p>
          <a:p>
            <a:pPr eaLnBrk="1" hangingPunct="1"/>
            <a:endParaRPr lang="ru-RU">
              <a:latin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714875"/>
            <a:ext cx="91440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Интерес к 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истории Крапивинского района реализовался в проекте - этнографический центр традиционной и воинской культуры «Мунгатский острог».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Цель проекта – сохранить,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восстановить (возродить) и представить материальные и духовные объекты историко-культурного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наследия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 их традиционной историко-культурной среде. </a:t>
            </a:r>
            <a:endParaRPr lang="ru-RU" dirty="0"/>
          </a:p>
        </p:txBody>
      </p:sp>
      <p:pic>
        <p:nvPicPr>
          <p:cNvPr id="37890" name="Picture 2" descr="F:\WEB38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0"/>
            <a:ext cx="6964362" cy="46434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4909514"/>
      </p:ext>
    </p:extLst>
  </p:cSld>
  <p:clrMapOvr>
    <a:masterClrMapping/>
  </p:clrMapOvr>
  <p:transition spd="slow"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Мунгат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643313"/>
            <a:ext cx="8501062" cy="2928937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500063" y="357188"/>
            <a:ext cx="828675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sz="2000" dirty="0">
                <a:solidFill>
                  <a:srgbClr val="711907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ДРЕВНЕЙШУЮ ИСТОРИЮ НАШЕГО КРАЯ ХРАНЯТ В СВОЕМ БЕЗМОЛВИИ 28 АРХЕОЛОГИЧЕСКИХ ПАМЯТНИКОВ. ОНИ ОТНОСЯТСЯ К САМЫМ РАЗЛИЧНЫМ ЭПОХАМ, НАЧИНАЯ С ГЛУБОКОЙ ДРЕВНОСТИ И КОНЧАЯ БОЛЕЕ ПОЗДНИМИ – ПЕРВЫМИ РУССКИМИ ПОСЕЛЕНИЯМИ НА БЕРЕГАХ РЕКИ ТОМИ. ДВА ТАКИХ ПОСЕЛЕНИЯ ОБНАРУЖЕНЫ НЕПОСРЕДСТВЕННО НА ТЕРРИТОРИИ пгт. КРАПИВИНСКИЙ, В СЕВЕРО-ВОСТОЧНОЙ ЕГО ЧАСТИ. НА ЭТОМ МЕСТЕ СЕЙЧАС </a:t>
            </a:r>
            <a:r>
              <a:rPr lang="ru-RU" sz="2000" dirty="0" smtClean="0">
                <a:solidFill>
                  <a:srgbClr val="711907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РАСПОЛОЖЕНЫ </a:t>
            </a:r>
            <a:r>
              <a:rPr lang="ru-RU" sz="2000" dirty="0">
                <a:solidFill>
                  <a:srgbClr val="711907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ДОМА И ПРОЖИВАЮТ ЛЮДИ. ЭТО МУНГАТСКИЙ ОСТРОГ И ДРЕВНЯЯ ИСТОРИЧЕСКАЯ ДЕРЕВНЯ МУНГАТ.</a:t>
            </a:r>
          </a:p>
        </p:txBody>
      </p:sp>
    </p:spTree>
  </p:cSld>
  <p:clrMapOvr>
    <a:masterClrMapping/>
  </p:clrMapOvr>
  <p:transition spd="slow">
    <p:circl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14313" y="928688"/>
            <a:ext cx="6643687" cy="317023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sz="2000">
                <a:solidFill>
                  <a:srgbClr val="7119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 Math" pitchFamily="18" charset="0"/>
                <a:ea typeface="Cambria Math" pitchFamily="18" charset="0"/>
                <a:cs typeface="Cambria Math" pitchFamily="18" charset="0"/>
              </a:rPr>
              <a:t>     Руководитель Второй Академической экспедиции </a:t>
            </a:r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  <a:latin typeface="Cambria Math" pitchFamily="18" charset="0"/>
                <a:ea typeface="Cambria Math" pitchFamily="18" charset="0"/>
                <a:cs typeface="Cambria Math" pitchFamily="18" charset="0"/>
              </a:rPr>
              <a:t>Герард Фридрих Миллер </a:t>
            </a:r>
            <a:r>
              <a:rPr lang="ru-RU" sz="2000">
                <a:solidFill>
                  <a:srgbClr val="7119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 Math" pitchFamily="18" charset="0"/>
                <a:ea typeface="Cambria Math" pitchFamily="18" charset="0"/>
                <a:cs typeface="Cambria Math" pitchFamily="18" charset="0"/>
              </a:rPr>
              <a:t>оставил подробное описание Мунгатского острога: </a:t>
            </a:r>
            <a:r>
              <a:rPr lang="ru-RU" sz="2000" i="1">
                <a:solidFill>
                  <a:srgbClr val="7119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 Math" pitchFamily="18" charset="0"/>
                <a:ea typeface="Cambria Math" pitchFamily="18" charset="0"/>
                <a:cs typeface="Cambria Math" pitchFamily="18" charset="0"/>
              </a:rPr>
              <a:t>«Он расположен на западном берегу Томи, в 135 верстах от Кузнецка по прямой дороге. Состоит из обводной стены, сооруженной из бревен и кольев в виде полукруга со стороны, противоположной берегу. Внутри ее находятся дома приказчика, судной избы, магазинов и амбаров,    несколько частных  домов.      А остальные жилые дома </a:t>
            </a:r>
          </a:p>
          <a:p>
            <a:pPr algn="just" eaLnBrk="1" hangingPunct="1"/>
            <a:endParaRPr lang="ru-RU" sz="2000" i="1">
              <a:solidFill>
                <a:srgbClr val="71190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 Math" pitchFamily="18" charset="0"/>
              <a:ea typeface="Cambria Math" pitchFamily="18" charset="0"/>
              <a:cs typeface="Cambria Math" pitchFamily="18" charset="0"/>
            </a:endParaRPr>
          </a:p>
        </p:txBody>
      </p:sp>
      <p:sp>
        <p:nvSpPr>
          <p:cNvPr id="13315" name="Text Box 15"/>
          <p:cNvSpPr txBox="1">
            <a:spLocks noChangeArrowheads="1"/>
          </p:cNvSpPr>
          <p:nvPr/>
        </p:nvSpPr>
        <p:spPr bwMode="auto">
          <a:xfrm>
            <a:off x="714375" y="2357438"/>
            <a:ext cx="1441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000125" y="214313"/>
            <a:ext cx="735806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МУНГАТСКИЙ ДИСТРИКТ</a:t>
            </a:r>
          </a:p>
        </p:txBody>
      </p:sp>
      <p:pic>
        <p:nvPicPr>
          <p:cNvPr id="13317" name="Picture 3" descr="Милле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538" y="928688"/>
            <a:ext cx="1890712" cy="257175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14313" y="3643313"/>
            <a:ext cx="8786812" cy="347821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sz="2000" i="1">
                <a:solidFill>
                  <a:srgbClr val="7119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 Math" pitchFamily="18" charset="0"/>
                <a:ea typeface="Cambria Math" pitchFamily="18" charset="0"/>
                <a:cs typeface="Cambria Math" pitchFamily="18" charset="0"/>
              </a:rPr>
              <a:t>вместе с часовней находятся вне острога. Со стороны реки, ни каких укреплений нет. Вся окружность при измерении была определена в 410 саженей. Гарнизон состоит из беломестных казаков, которые за службу освобождены от подушной подати и пользуются свободным хлебопашеством. Название острога взято от речки Мунгат, впадающей в 2 верстах выше него с запада». </a:t>
            </a:r>
            <a:r>
              <a:rPr lang="ru-RU" sz="2000">
                <a:solidFill>
                  <a:srgbClr val="7119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 Math" pitchFamily="18" charset="0"/>
                <a:ea typeface="Cambria Math" pitchFamily="18" charset="0"/>
                <a:cs typeface="Cambria Math" pitchFamily="18" charset="0"/>
              </a:rPr>
              <a:t>Со стороны обрывистого берега забора не было, но предположительно имелись двое проездных ворот и смотровая башня, скорее всего, в северном углу острога. Основная часть крестьянских изб вместе с часовней Николы Чудотворца располагалась вне острога и тянулась вверх по Томи до глубокого оврага. </a:t>
            </a:r>
          </a:p>
          <a:p>
            <a:pPr algn="just" eaLnBrk="1" hangingPunct="1"/>
            <a:endParaRPr lang="ru-RU" sz="2000">
              <a:solidFill>
                <a:srgbClr val="71190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 Math" pitchFamily="18" charset="0"/>
              <a:ea typeface="Cambria Math" pitchFamily="18" charset="0"/>
              <a:cs typeface="Cambria Math" pitchFamily="18" charset="0"/>
            </a:endParaRPr>
          </a:p>
        </p:txBody>
      </p:sp>
    </p:spTree>
  </p:cSld>
  <p:clrMapOvr>
    <a:masterClrMapping/>
  </p:clrMapOvr>
  <p:transition spd="slow"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4313" y="609600"/>
            <a:ext cx="4714875" cy="39703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>
                <a:solidFill>
                  <a:srgbClr val="7119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 Math" pitchFamily="18" charset="0"/>
                <a:ea typeface="Cambria Math" pitchFamily="18" charset="0"/>
                <a:cs typeface="Cambria Math" pitchFamily="18" charset="0"/>
              </a:rPr>
              <a:t>    Согласно историческим документам Мунгатский острог – один из четырех острогов на пути между Томском и Кузнецком был поставлен в одно лето    </a:t>
            </a:r>
            <a:r>
              <a:rPr lang="ru-RU" b="1">
                <a:solidFill>
                  <a:srgbClr val="7119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 Math" pitchFamily="18" charset="0"/>
                <a:ea typeface="Cambria Math" pitchFamily="18" charset="0"/>
                <a:cs typeface="Cambria Math" pitchFamily="18" charset="0"/>
              </a:rPr>
              <a:t>1715 г.</a:t>
            </a:r>
            <a:r>
              <a:rPr lang="ru-RU">
                <a:solidFill>
                  <a:srgbClr val="7119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 Math" pitchFamily="18" charset="0"/>
                <a:ea typeface="Cambria Math" pitchFamily="18" charset="0"/>
                <a:cs typeface="Cambria Math" pitchFamily="18" charset="0"/>
              </a:rPr>
              <a:t> для спасения от набегов степняков-кочевников, телеутов, енисейских киргизов и для защиты водного пути из Томска в Кузнецк.  С момента постройки и до </a:t>
            </a:r>
            <a:r>
              <a:rPr lang="ru-RU" b="1">
                <a:solidFill>
                  <a:srgbClr val="7119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 Math" pitchFamily="18" charset="0"/>
                <a:ea typeface="Cambria Math" pitchFamily="18" charset="0"/>
                <a:cs typeface="Cambria Math" pitchFamily="18" charset="0"/>
              </a:rPr>
              <a:t>1797 г. </a:t>
            </a:r>
            <a:r>
              <a:rPr lang="ru-RU">
                <a:solidFill>
                  <a:srgbClr val="7119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 Math" pitchFamily="18" charset="0"/>
                <a:ea typeface="Cambria Math" pitchFamily="18" charset="0"/>
                <a:cs typeface="Cambria Math" pitchFamily="18" charset="0"/>
              </a:rPr>
              <a:t>Мунгатский острог (или станец) был центром отдельного дистрикта со своим приказчиком, ведавшим сбором податей, организацией земской гоньбы по тракту до Салаирского рудника и другими делами в 13 окрестных деревнях (Банной, </a:t>
            </a:r>
            <a:endParaRPr lang="ru-RU"/>
          </a:p>
        </p:txBody>
      </p:sp>
      <p:pic>
        <p:nvPicPr>
          <p:cNvPr id="14339" name="Picture 2" descr="C:\Users\Мария\Desktop\музей работа\конкурс\Новая папка1\Иллюстрации\6.Карта Расселение русских Притомья в XVII-XVIII вв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785813"/>
            <a:ext cx="3973513" cy="573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00125" y="214313"/>
            <a:ext cx="735806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МУНГАТСКИЙ ДИСТРИКТ</a:t>
            </a:r>
          </a:p>
        </p:txBody>
      </p:sp>
      <p:pic>
        <p:nvPicPr>
          <p:cNvPr id="6" name="Picture 4" descr="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643438"/>
            <a:ext cx="1928812" cy="1928812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00" y="4429125"/>
            <a:ext cx="2786063" cy="23796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>
                <a:solidFill>
                  <a:srgbClr val="7119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 Math" pitchFamily="18" charset="0"/>
                <a:ea typeface="Cambria Math" pitchFamily="18" charset="0"/>
                <a:cs typeface="Cambria Math" pitchFamily="18" charset="0"/>
              </a:rPr>
              <a:t>Березовской, Караканской, Меретской, Брюхановской, Грамотеевой, Хмелевой и др.) в районе нынешних Ленинск-Кузнецкого и Белова.</a:t>
            </a:r>
            <a:endParaRPr lang="ru-RU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619672" y="332656"/>
            <a:ext cx="6480720" cy="789235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МАКЕТ МУНГАТСКОГО ОСТРОГА</a:t>
            </a:r>
          </a:p>
        </p:txBody>
      </p:sp>
      <p:pic>
        <p:nvPicPr>
          <p:cNvPr id="5" name="Picture 2" descr="F:\Иванова Статья на конкурс Моя малая Родина\Иллюстрации\1. Встречи в музее по организации Центр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25" y="1571625"/>
            <a:ext cx="6286500" cy="4714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ircl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рия\Desktop\музей работа\Мероприятия проводимые в музее\Материал для исслед раб по конференции\мунгатский острог\Для исследовательской работы\фото освящение часовни Преподобного Сергия Радонежского 18.07.13г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25"/>
            <a:ext cx="5503863" cy="3643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 descr="C:\Users\Мария\Desktop\музей работа\Мероприятия проводимые в музее\Материал для исслед раб по конференции\мунгатский острог\Для исследовательской работы\Буклеты  ПРИЛОЖЕНИЕ\Свято - Никольский родник.jpg"/>
          <p:cNvPicPr>
            <a:picLocks noChangeAspect="1" noChangeArrowheads="1"/>
          </p:cNvPicPr>
          <p:nvPr/>
        </p:nvPicPr>
        <p:blipFill>
          <a:blip r:embed="rId3" cstate="print"/>
          <a:srcRect l="66406" t="18308" b="18308"/>
          <a:stretch>
            <a:fillRect/>
          </a:stretch>
        </p:blipFill>
        <p:spPr bwMode="auto">
          <a:xfrm>
            <a:off x="5860350" y="0"/>
            <a:ext cx="3283650" cy="4429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0" y="4714875"/>
            <a:ext cx="9144000" cy="172354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Инициаторами благоустройства территории родника близ п. Каменного выступили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члены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военно-патриотического клуба «Патриот»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под руководством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В.В.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Борисова.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 Педагоги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вместе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с ребятами спилили деревья, вырезали кустарники, сделав свободный подход к источнику. Очистили территорию, установили лавочки, ограду, соорудили купель, поставили поклонный крест.</a:t>
            </a:r>
          </a:p>
          <a:p>
            <a:pPr>
              <a:defRPr/>
            </a:pPr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circl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рия\Desktop\музей работа\Мероприятия проводимые в музее\Материал для исслед раб по конференции\мунгатский острог\Для исследовательской работы\фото освещение родника\DSC_04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0"/>
            <a:ext cx="8643937" cy="561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95536" y="5613400"/>
            <a:ext cx="85324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Освящение родника и Поклонного креста состоялось 18 сентября 2012 г. в честь 200-летия юбилея Бородинского сражения и победы российского народа в Отечественной войне 1812 г. Освящение состоялось с благословения Главы Кузбасской Митрополии Аристарха. </a:t>
            </a:r>
          </a:p>
        </p:txBody>
      </p:sp>
    </p:spTree>
  </p:cSld>
  <p:clrMapOvr>
    <a:masterClrMapping/>
  </p:clrMapOvr>
  <p:transition spd="slow">
    <p:circl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рия\Desktop\музей работа\Лекции\Мунгатский острог\фото\Выездная экскурсия для гостей и жителей р-на в этнографический центр трад.и воинской к-ры МУНГАТСКИЙ ОСТРОГ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50" y="214313"/>
            <a:ext cx="5429250" cy="4071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F:\Иванова Статья на конкурс Моя малая Родина\Иллюстрации\3.Гости района у источник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2938"/>
            <a:ext cx="3471863" cy="5214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714750" y="4786313"/>
            <a:ext cx="5429250" cy="203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Место стало популярным. Сюда стали приезжать люди за святой водой со всего Крапивинского района. </a:t>
            </a:r>
          </a:p>
          <a:p>
            <a:pPr algn="ctr">
              <a:defRPr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Благоустройство родника высоко оценили гости района - ветераны труда, отдыхающие в санатории «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</a:rPr>
              <a:t>Борисовский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».</a:t>
            </a: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ransition spd="slow"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2"/>
          <p:cNvSpPr txBox="1">
            <a:spLocks noChangeArrowheads="1"/>
          </p:cNvSpPr>
          <p:nvPr/>
        </p:nvSpPr>
        <p:spPr bwMode="auto">
          <a:xfrm>
            <a:off x="214313" y="357188"/>
            <a:ext cx="87153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endParaRPr lang="ru-RU" sz="1600">
              <a:latin typeface="Times New Roman" pitchFamily="18" charset="0"/>
            </a:endParaRPr>
          </a:p>
          <a:p>
            <a:pPr eaLnBrk="1" hangingPunct="1"/>
            <a:endParaRPr lang="ru-RU">
              <a:latin typeface="Times New Roman" pitchFamily="18" charset="0"/>
            </a:endParaRPr>
          </a:p>
        </p:txBody>
      </p:sp>
      <p:pic>
        <p:nvPicPr>
          <p:cNvPr id="6" name="Picture 12" descr="gerb_krapivinsky_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073" y="357188"/>
            <a:ext cx="487363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995936" y="576263"/>
            <a:ext cx="548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           </a:t>
            </a:r>
            <a:r>
              <a:rPr kumimoji="0" lang="ru-RU" sz="1800" b="0" i="0" u="sng" strike="noStrike" kern="0" cap="none" spc="0" normalizeH="0" baseline="0" noProof="0" dirty="0">
                <a:ln>
                  <a:noFill/>
                </a:ln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</a:rPr>
              <a:t>Крапивинский район 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</a:rPr>
              <a:t>           </a:t>
            </a:r>
            <a:r>
              <a:rPr kumimoji="0" lang="ru-RU" sz="1800" b="0" i="0" u="sng" strike="noStrike" kern="0" cap="none" spc="0" normalizeH="0" baseline="0" noProof="0" dirty="0">
                <a:ln>
                  <a:noFill/>
                </a:ln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</a:rPr>
              <a:t>90 лет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1565275"/>
            <a:ext cx="8224837" cy="349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Иванова Статья на конкурс Моя малая Родина\Иллюстрации\5. Строительство тыновой стены у въезда в святилище.Метра три в высоту!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0"/>
            <a:ext cx="4429125" cy="37290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F:\Иванова Статья на конкурс Моя малая Родина\Иллюстрации\4. Строительство тыновой стены у въезда в святилище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905250"/>
            <a:ext cx="2214563" cy="2952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C:\Users\Мария\Desktop\музей работа\Мероприятия проводимые в музее\Материал для исслед раб по конференции\мунгатский острог\Для исследовательской работы\фото освящение часовни Преподобного Сергия Радонежского 18.07.13г\IMG_083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90646" y="357166"/>
            <a:ext cx="3453354" cy="5000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483769" y="3905250"/>
            <a:ext cx="28803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В мае 2013 г. в районе Свято-Никольского родника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установили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въездные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ворота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Мунгатского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 острога,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отсыпали дорогу к роднику, оборудовали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автостоянку,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а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главное – построили часовню Преподобного Сергия Радонежского. </a:t>
            </a: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ransition spd="slow">
    <p:circl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Иванова Статья на конкурс Моя малая Родина\Иллюстрации\6. Освящение часовни Преподобного Сергия Радонежского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0"/>
            <a:ext cx="8120062" cy="608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143625"/>
            <a:ext cx="91440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18 июля 2013г. состоялось освящение часовни Преподобного Сергия Радонежского. Чин торжественного освящения совершил митрополит Аристарх.</a:t>
            </a:r>
          </a:p>
        </p:txBody>
      </p:sp>
    </p:spTree>
  </p:cSld>
  <p:clrMapOvr>
    <a:masterClrMapping/>
  </p:clrMapOvr>
  <p:transition spd="slow">
    <p:circl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рия\Desktop\музей работа\Мероприятия проводимые в музее\Материал для исслед раб по конференции\мунгатский острог\Для исследовательской работы\фото освящение часовни Преподобного Сергия Радонежского 18.07.13г\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40113"/>
            <a:ext cx="4572000" cy="3417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C:\Users\Мария\Desktop\музей работа\Мероприятия проводимые в музее\Материал для исслед раб по конференции\мунгатский острог\Для исследовательской работы\фото освящение часовни Преподобного Сергия Радонежского 18.07.13г\IMG_09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428875" cy="3649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F:\Иванова Статья на конкурс Моя малая Родина\Иллюстрации\7. Участники Межрегионального фестиваля национальных культур ИСТОКИ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2563" y="0"/>
            <a:ext cx="5151437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572000" y="4286250"/>
            <a:ext cx="45720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Фестиваль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национальных культур «Истоки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» с участием творческих коллективов Кузбасса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и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соседних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регионов. </a:t>
            </a:r>
          </a:p>
        </p:txBody>
      </p:sp>
    </p:spTree>
  </p:cSld>
  <p:clrMapOvr>
    <a:masterClrMapping/>
  </p:clrMapOvr>
  <p:transition spd="slow">
    <p:circl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endParaRPr lang="ru-RU" sz="1600" dirty="0" smtClean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endParaRPr lang="ru-RU" sz="1600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Участники 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регионального фольклорного фестиваля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«Истоки» и 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районного фольклорного фестиваля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«Вечерки». </a:t>
            </a:r>
            <a:endParaRPr lang="ru-RU" sz="16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</a:endParaRPr>
          </a:p>
          <a:p>
            <a:pPr>
              <a:defRPr/>
            </a:pPr>
            <a:endParaRPr lang="ru-RU" dirty="0">
              <a:latin typeface="Times New Roman" pitchFamily="18" charset="0"/>
            </a:endParaRPr>
          </a:p>
        </p:txBody>
      </p:sp>
      <p:pic>
        <p:nvPicPr>
          <p:cNvPr id="26627" name="Picture 3" descr="C:\Users\Мария\Desktop\музей работа\Мероприятия проводимые в музее\Материал для исслед раб по конференции\мунгатский острог\Для исследовательской работы\фото освещение родника\DSC_08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3286125"/>
            <a:ext cx="53594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2" descr="C:\Users\Мария\Desktop\музей работа\Мероприятия проводимые в музее\Материал для исслед раб по конференции\мунгатский острог\Для исследовательской работы\фото освещение родника\DSC_05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0"/>
            <a:ext cx="4541838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2"/>
          <p:cNvSpPr txBox="1">
            <a:spLocks noChangeArrowheads="1"/>
          </p:cNvSpPr>
          <p:nvPr/>
        </p:nvSpPr>
        <p:spPr bwMode="auto">
          <a:xfrm>
            <a:off x="214313" y="357188"/>
            <a:ext cx="87153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endParaRPr lang="ru-RU" sz="1600">
              <a:latin typeface="Times New Roman" pitchFamily="18" charset="0"/>
            </a:endParaRPr>
          </a:p>
          <a:p>
            <a:pPr eaLnBrk="1" hangingPunct="1"/>
            <a:endParaRPr lang="ru-RU">
              <a:latin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804988"/>
            <a:ext cx="8255000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2" descr="gerb_krapivinsky_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073" y="357188"/>
            <a:ext cx="487363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995936" y="576263"/>
            <a:ext cx="548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           </a:t>
            </a:r>
            <a:r>
              <a:rPr kumimoji="0" lang="ru-RU" sz="1800" b="0" i="0" u="sng" strike="noStrike" kern="0" cap="none" spc="0" normalizeH="0" baseline="0" noProof="0" dirty="0">
                <a:ln>
                  <a:noFill/>
                </a:ln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</a:rPr>
              <a:t>Крапивинский район 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</a:rPr>
              <a:t>           </a:t>
            </a:r>
            <a:r>
              <a:rPr kumimoji="0" lang="ru-RU" sz="1800" b="0" i="0" u="sng" strike="noStrike" kern="0" cap="none" spc="0" normalizeH="0" baseline="0" noProof="0" dirty="0">
                <a:ln>
                  <a:noFill/>
                </a:ln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</a:rPr>
              <a:t>90 лет</a:t>
            </a:r>
          </a:p>
        </p:txBody>
      </p:sp>
      <p:pic>
        <p:nvPicPr>
          <p:cNvPr id="8" name="Picture 11" descr="P104067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4953000"/>
            <a:ext cx="2667000" cy="1741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8474745"/>
      </p:ext>
    </p:extLst>
  </p:cSld>
  <p:clrMapOvr>
    <a:masterClrMapping/>
  </p:clrMapOvr>
  <p:transition spd="slow"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2"/>
          <p:cNvSpPr txBox="1">
            <a:spLocks noChangeArrowheads="1"/>
          </p:cNvSpPr>
          <p:nvPr/>
        </p:nvSpPr>
        <p:spPr bwMode="auto">
          <a:xfrm>
            <a:off x="214313" y="357188"/>
            <a:ext cx="87153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endParaRPr lang="ru-RU" sz="1600">
              <a:latin typeface="Times New Roman" pitchFamily="18" charset="0"/>
            </a:endParaRPr>
          </a:p>
          <a:p>
            <a:pPr eaLnBrk="1" hangingPunct="1"/>
            <a:endParaRPr lang="ru-RU">
              <a:latin typeface="Times New Roman" pitchFamily="18" charset="0"/>
            </a:endParaRPr>
          </a:p>
        </p:txBody>
      </p:sp>
      <p:sp>
        <p:nvSpPr>
          <p:cNvPr id="3" name="Text Box 16"/>
          <p:cNvSpPr txBox="1">
            <a:spLocks noChangeArrowheads="1"/>
          </p:cNvSpPr>
          <p:nvPr/>
        </p:nvSpPr>
        <p:spPr bwMode="auto">
          <a:xfrm>
            <a:off x="0" y="0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Экспозиции музея</a:t>
            </a:r>
          </a:p>
        </p:txBody>
      </p:sp>
      <p:pic>
        <p:nvPicPr>
          <p:cNvPr id="4" name="Picture 19" descr="C:\Users\Мария\Desktop\на сайт\фото по Природе\P1090518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620368">
            <a:off x="508000" y="801688"/>
            <a:ext cx="2163763" cy="1752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 rot="-993492">
            <a:off x="906853" y="2347674"/>
            <a:ext cx="2667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hlinkClick r:id="rId2" action="ppaction://hlinksldjump"/>
              </a:rPr>
              <a:t>Отдел природы 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6" name="Picture 17" descr="C:\Users\Музей\Desktop\attachments\DSC879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1371600"/>
            <a:ext cx="2336800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9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2514600" y="3067731"/>
            <a:ext cx="3886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hlinkClick r:id="rId5" action="ppaction://hlinksldjump"/>
              </a:rPr>
              <a:t>Крестьянская изба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hlinkClick r:id="rId5" action="ppaction://hlinksldjump"/>
              </a:rPr>
              <a:t>конца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hlinkClick r:id="rId5" action="ppaction://hlinksldjump"/>
              </a:rPr>
              <a:t>XVIII-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hlinkClick r:id="rId5" action="ppaction://hlinksldjump"/>
              </a:rPr>
              <a:t>начала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hlinkClick r:id="rId5" action="ppaction://hlinksldjump"/>
              </a:rPr>
              <a:t>XIX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hlinkClick r:id="rId5" action="ppaction://hlinksldjump"/>
              </a:rPr>
              <a:t> вв.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8" name="Рисунок 3" descr="G:\богатый край\Экспозиция, посвященная золотодобыче, в Крапивинском районном краеведческом музее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332021">
            <a:off x="6019800" y="304800"/>
            <a:ext cx="2341563" cy="1484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 rot="313040">
            <a:off x="5791200" y="1828800"/>
            <a:ext cx="297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hlinkClick r:id="rId6" action="ppaction://hlinksldjump"/>
              </a:rPr>
              <a:t>Зал истории техники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10" name="Picture 10" descr="C:\Users\Мария\Desktop\музей\эл эк\Зал боевой славы\Новая папка\P1100461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8600" y="3886200"/>
            <a:ext cx="2841625" cy="16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57200" y="5486400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hlinkClick r:id="rId8" action="ppaction://hlinksldjump"/>
              </a:rPr>
              <a:t>Зал боевой славы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12" name="Picture 2" descr="P1050491 - копия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276600" y="4724400"/>
            <a:ext cx="2297113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3657600" y="6466659"/>
            <a:ext cx="1828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hlinkClick r:id="rId10" action="ppaction://hlinksldjump"/>
              </a:rPr>
              <a:t>Галерея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14" name="Picture 15" descr="C:\Users\Музей\Desktop\attachments\DSC8799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96000" y="2819400"/>
            <a:ext cx="24384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5780538" y="4708101"/>
            <a:ext cx="3581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hlinkClick r:id="rId13" action="ppaction://hlinksldjump"/>
              </a:rPr>
              <a:t>Гостиная художника-пейзажиста В.Д.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hlinkClick r:id="rId13" action="ppaction://hlinksldjump"/>
              </a:rPr>
              <a:t>Вучичевича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hlinkClick r:id="rId13" action="ppaction://hlinksldjump"/>
              </a:rPr>
              <a:t>-Сибирского (1869-1919гг.)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79921304"/>
      </p:ext>
    </p:extLst>
  </p:cSld>
  <p:clrMapOvr>
    <a:masterClrMapping/>
  </p:clrMapOvr>
  <p:transition spd="slow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2"/>
          <p:cNvSpPr txBox="1">
            <a:spLocks noChangeArrowheads="1"/>
          </p:cNvSpPr>
          <p:nvPr/>
        </p:nvSpPr>
        <p:spPr bwMode="auto">
          <a:xfrm>
            <a:off x="214313" y="357188"/>
            <a:ext cx="87153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endParaRPr lang="ru-RU" sz="1600">
              <a:latin typeface="Times New Roman" pitchFamily="18" charset="0"/>
            </a:endParaRPr>
          </a:p>
          <a:p>
            <a:pPr eaLnBrk="1" hangingPunct="1"/>
            <a:endParaRPr lang="ru-RU">
              <a:latin typeface="Times New Roman" pitchFamily="18" charset="0"/>
            </a:endParaRPr>
          </a:p>
        </p:txBody>
      </p:sp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0"/>
            <a:ext cx="3505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Отдел природы </a:t>
            </a: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457200" y="457200"/>
            <a:ext cx="8458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Природа Крапивинского района раскрыта в коллекции палеонтологических образцов, в геологической коллекции и в диораме современной фауны. </a:t>
            </a:r>
          </a:p>
        </p:txBody>
      </p:sp>
      <p:pic>
        <p:nvPicPr>
          <p:cNvPr id="5" name="Picture 2" descr="C:\Users\Мария\Desktop\на сайт\фото по Природе\P10905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219200"/>
            <a:ext cx="2514600" cy="16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3" descr="C:\Users\Мария\Desktop\на сайт\фото по Природе\P10905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1219200"/>
            <a:ext cx="2514600" cy="16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4" descr="C:\Users\Мария\Desktop\на сайт\фото по Природе\P10906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1219200"/>
            <a:ext cx="2590800" cy="16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609600" y="3048000"/>
            <a:ext cx="7924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Палеонтологическая коллекция включает в себя фрагмент черепа древнего быка, кости, бивни, зубы мамонта.</a:t>
            </a:r>
          </a:p>
        </p:txBody>
      </p:sp>
      <p:pic>
        <p:nvPicPr>
          <p:cNvPr id="9" name="Picture 6" descr="C:\Users\Мария\Desktop\на сайт\фото по Природе\P10905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3657600"/>
            <a:ext cx="2413000" cy="14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0" descr="G:\DCIM\109_PANA\P10907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3683000"/>
            <a:ext cx="2209800" cy="142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2" descr="C:\Users\Мария\Desktop\на сайт\фото по Природе\P109056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3600" y="3678936"/>
            <a:ext cx="2057400" cy="1481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G:\DCIM\109_PANA\P109069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25133" y="5105400"/>
            <a:ext cx="2370667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5" descr="C:\Users\Мария\Desktop\на сайт\фото по Природе\P109056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5799" y="5105400"/>
            <a:ext cx="2116667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2189449"/>
      </p:ext>
    </p:extLst>
  </p:cSld>
  <p:clrMapOvr>
    <a:masterClrMapping/>
  </p:clrMapOvr>
  <p:transition spd="slow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2"/>
          <p:cNvSpPr txBox="1">
            <a:spLocks noChangeArrowheads="1"/>
          </p:cNvSpPr>
          <p:nvPr/>
        </p:nvSpPr>
        <p:spPr bwMode="auto">
          <a:xfrm>
            <a:off x="214313" y="357188"/>
            <a:ext cx="87153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endParaRPr lang="ru-RU" sz="1600">
              <a:latin typeface="Times New Roman" pitchFamily="18" charset="0"/>
            </a:endParaRPr>
          </a:p>
          <a:p>
            <a:pPr eaLnBrk="1" hangingPunct="1"/>
            <a:endParaRPr lang="ru-RU">
              <a:latin typeface="Times New Roman" pitchFamily="18" charset="0"/>
            </a:endParaRPr>
          </a:p>
        </p:txBody>
      </p:sp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0" y="0"/>
            <a:ext cx="914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Русская крестьянская изба конца </a:t>
            </a:r>
            <a:r>
              <a:rPr kumimoji="0" lang="en-US" sz="1200" b="0" i="1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</a:t>
            </a:r>
            <a:r>
              <a:rPr kumimoji="0" lang="en-US" sz="1200" b="0" i="1" u="sng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XlX</a:t>
            </a:r>
            <a:r>
              <a:rPr kumimoji="0" lang="en-US" sz="1200" b="0" i="1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– XX</a:t>
            </a:r>
            <a:r>
              <a:rPr kumimoji="0" lang="ru-RU" sz="1200" b="0" i="1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вв. 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 rot="10800000" flipH="1" flipV="1">
            <a:off x="0" y="407988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22860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Оригинально оформленная экспозиция «Русская крестьянская изба конца 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XIX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начало ХХ вв.» познакомит вас с интерьером, максимально приближенным к интерьеру русской крестьянской избы указанного периода. </a:t>
            </a:r>
          </a:p>
        </p:txBody>
      </p:sp>
      <p:pic>
        <p:nvPicPr>
          <p:cNvPr id="5" name="Picture 7" descr="C:\Documents and Settings\Admin\Рабочий стол\Вика\P1090654.JPG"/>
          <p:cNvPicPr>
            <a:picLocks noChangeAspect="1" noChangeArrowheads="1"/>
          </p:cNvPicPr>
          <p:nvPr/>
        </p:nvPicPr>
        <p:blipFill>
          <a:blip r:embed="rId2" cstate="print"/>
          <a:srcRect l="56522"/>
          <a:stretch>
            <a:fillRect/>
          </a:stretch>
        </p:blipFill>
        <p:spPr bwMode="auto">
          <a:xfrm>
            <a:off x="1981200" y="1066800"/>
            <a:ext cx="1524000" cy="2597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4" descr="C:\Users\Музей\Desktop\attachments\DSC87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143000"/>
            <a:ext cx="3429000" cy="2571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24"/>
          <p:cNvSpPr>
            <a:spLocks noChangeArrowheads="1"/>
          </p:cNvSpPr>
          <p:nvPr/>
        </p:nvSpPr>
        <p:spPr bwMode="auto">
          <a:xfrm>
            <a:off x="0" y="3810000"/>
            <a:ext cx="9144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</a:rPr>
              <a:t>В экспозиции представлены предметы быта из обихода русской крестьянской избы. Это коллекция старинных икон, ткацкий станок «Кросна» и прялки, ухваты и чугунки, сундуки и лавки, люлька-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</a:rPr>
              <a:t>колыска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</a:rPr>
              <a:t> и детская кроватка украшенные подзором. </a:t>
            </a:r>
          </a:p>
        </p:txBody>
      </p:sp>
      <p:pic>
        <p:nvPicPr>
          <p:cNvPr id="8" name="Picture 12" descr="P109067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648200"/>
            <a:ext cx="1447800" cy="167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 descr="P109063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0" y="4648200"/>
            <a:ext cx="1828800" cy="167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3" descr="C:\Users\muzei\Desktop\Вика\P10906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800" y="4648200"/>
            <a:ext cx="1752600" cy="1690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P109065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86400" y="4648200"/>
            <a:ext cx="1458913" cy="167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P109065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34200" y="4648200"/>
            <a:ext cx="1828800" cy="1692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0494012"/>
      </p:ext>
    </p:extLst>
  </p:cSld>
  <p:clrMapOvr>
    <a:masterClrMapping/>
  </p:clrMapOvr>
  <p:transition spd="slow"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2"/>
          <p:cNvSpPr txBox="1">
            <a:spLocks noChangeArrowheads="1"/>
          </p:cNvSpPr>
          <p:nvPr/>
        </p:nvSpPr>
        <p:spPr bwMode="auto">
          <a:xfrm>
            <a:off x="214313" y="357188"/>
            <a:ext cx="87153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endParaRPr lang="ru-RU" sz="1600">
              <a:latin typeface="Times New Roman" pitchFamily="18" charset="0"/>
            </a:endParaRPr>
          </a:p>
          <a:p>
            <a:pPr eaLnBrk="1" hangingPunct="1"/>
            <a:endParaRPr lang="ru-RU">
              <a:latin typeface="Times New Roman" pitchFamily="18" charset="0"/>
            </a:endParaRPr>
          </a:p>
        </p:txBody>
      </p:sp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0" y="0"/>
            <a:ext cx="914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Русская крестьянская изба конца </a:t>
            </a:r>
            <a:r>
              <a:rPr kumimoji="0" lang="en-US" sz="1200" b="0" i="1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</a:t>
            </a:r>
            <a:r>
              <a:rPr kumimoji="0" lang="en-US" sz="1200" b="0" i="1" u="sng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XlX</a:t>
            </a:r>
            <a:r>
              <a:rPr kumimoji="0" lang="en-US" sz="1200" b="0" i="1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– XX</a:t>
            </a:r>
            <a:r>
              <a:rPr kumimoji="0" lang="ru-RU" sz="1200" b="0" i="1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вв. 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" name="Прямоугольник 2"/>
          <p:cNvSpPr>
            <a:spLocks noChangeArrowheads="1"/>
          </p:cNvSpPr>
          <p:nvPr/>
        </p:nvSpPr>
        <p:spPr bwMode="auto">
          <a:xfrm>
            <a:off x="0" y="40005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2286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 также, рукомойник и самовары, коромысло и кадушки, гончарные изделия, деревянная, берестяная, чугунная посуда и орудия труда. </a:t>
            </a:r>
          </a:p>
        </p:txBody>
      </p:sp>
      <p:pic>
        <p:nvPicPr>
          <p:cNvPr id="5" name="Picture 11" descr="P10906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066800"/>
            <a:ext cx="1098550" cy="144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C:\Users\muzei\Desktop\Вика\P10906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066800"/>
            <a:ext cx="1066800" cy="144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3" descr="C:\Users\muzei\Desktop\Вика\P10907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1066800"/>
            <a:ext cx="1752600" cy="144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6" descr="C:\Users\muzei\Desktop\Вика\P10906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1066800"/>
            <a:ext cx="1295400" cy="144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5" descr="C:\Users\muzei\Desktop\Вика\P109068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6400" y="1066800"/>
            <a:ext cx="1600200" cy="144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P109063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86600" y="1066800"/>
            <a:ext cx="1676400" cy="144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532401" y="2743199"/>
            <a:ext cx="8305800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</a:rPr>
              <a:t>Все это живая история, которая рассказывает нам, кто были наши предки, чем они занимались, каковы были их уклад, обычаи, культура.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pic>
        <p:nvPicPr>
          <p:cNvPr id="12" name="Picture 4" descr="C:\Users\muzei\Desktop\Вика\P109063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" y="3429000"/>
            <a:ext cx="1447800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3" descr="P109061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00200" y="3429000"/>
            <a:ext cx="1074738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4" descr="P109062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67000" y="3429000"/>
            <a:ext cx="990600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5" descr="P109062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57600" y="3429000"/>
            <a:ext cx="1096963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6" descr="P109068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24400" y="3429000"/>
            <a:ext cx="2209800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7" descr="P109068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58000" y="3429000"/>
            <a:ext cx="2133600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Прямоугольник 3"/>
          <p:cNvSpPr>
            <a:spLocks noChangeArrowheads="1"/>
          </p:cNvSpPr>
          <p:nvPr/>
        </p:nvSpPr>
        <p:spPr bwMode="auto">
          <a:xfrm>
            <a:off x="762000" y="5334000"/>
            <a:ext cx="3657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Экскурсия проходит в игровой форме, сопровождается загадками, пословицами и поговорками.</a:t>
            </a:r>
          </a:p>
        </p:txBody>
      </p:sp>
      <p:pic>
        <p:nvPicPr>
          <p:cNvPr id="19" name="Picture 18" descr="P109062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19600" y="4953000"/>
            <a:ext cx="1314450" cy="1752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 descr="P109061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715000" y="4953000"/>
            <a:ext cx="1195388" cy="1752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26571936"/>
      </p:ext>
    </p:extLst>
  </p:cSld>
  <p:clrMapOvr>
    <a:masterClrMapping/>
  </p:clrMapOvr>
  <p:transition spd="slow"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2"/>
          <p:cNvSpPr txBox="1">
            <a:spLocks noChangeArrowheads="1"/>
          </p:cNvSpPr>
          <p:nvPr/>
        </p:nvSpPr>
        <p:spPr bwMode="auto">
          <a:xfrm>
            <a:off x="214313" y="357188"/>
            <a:ext cx="87153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endParaRPr lang="ru-RU" sz="1600">
              <a:latin typeface="Times New Roman" pitchFamily="18" charset="0"/>
            </a:endParaRPr>
          </a:p>
          <a:p>
            <a:pPr eaLnBrk="1" hangingPunct="1"/>
            <a:endParaRPr lang="ru-RU">
              <a:latin typeface="Times New Roman" pitchFamily="18" charset="0"/>
            </a:endParaRP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0" y="0"/>
            <a:ext cx="18954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Зал истории техники</a:t>
            </a:r>
          </a:p>
        </p:txBody>
      </p:sp>
      <p:sp>
        <p:nvSpPr>
          <p:cNvPr id="5" name="Прямоугольник 3"/>
          <p:cNvSpPr>
            <a:spLocks noChangeArrowheads="1"/>
          </p:cNvSpPr>
          <p:nvPr/>
        </p:nvSpPr>
        <p:spPr bwMode="auto">
          <a:xfrm>
            <a:off x="0" y="30480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 Зале истории техники располагается уникальный экспонат музея - шерстобитный станок, он принесен в дар музею жителем п. Крапивинский Василием Ивановичем Леоновым.</a:t>
            </a:r>
          </a:p>
        </p:txBody>
      </p:sp>
      <p:pic>
        <p:nvPicPr>
          <p:cNvPr id="6" name="Picture 1" descr="C:\Users\Мария\Desktop\электронная экскурсия\зал истории техники\P10908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44563"/>
            <a:ext cx="7162800" cy="5670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312959"/>
      </p:ext>
    </p:extLst>
  </p:cSld>
  <p:clrMapOvr>
    <a:masterClrMapping/>
  </p:clrMapOvr>
  <p:transition spd="slow"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2"/>
          <p:cNvSpPr txBox="1">
            <a:spLocks noChangeArrowheads="1"/>
          </p:cNvSpPr>
          <p:nvPr/>
        </p:nvSpPr>
        <p:spPr bwMode="auto">
          <a:xfrm>
            <a:off x="214313" y="357188"/>
            <a:ext cx="87153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endParaRPr lang="ru-RU" sz="1600">
              <a:latin typeface="Times New Roman" pitchFamily="18" charset="0"/>
            </a:endParaRPr>
          </a:p>
          <a:p>
            <a:pPr eaLnBrk="1" hangingPunct="1"/>
            <a:endParaRPr lang="ru-RU">
              <a:latin typeface="Times New Roman" pitchFamily="18" charset="0"/>
            </a:endParaRPr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0" y="0"/>
            <a:ext cx="5943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Гостиная художника В.Д. </a:t>
            </a:r>
            <a:r>
              <a:rPr kumimoji="0" lang="ru-RU" sz="1200" b="1" i="1" u="sng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Вучичевича</a:t>
            </a:r>
            <a:r>
              <a:rPr kumimoji="0" lang="ru-RU" sz="1200" b="1" i="1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-Сибирского (1869-1919гг.)</a:t>
            </a:r>
          </a:p>
        </p:txBody>
      </p:sp>
      <p:pic>
        <p:nvPicPr>
          <p:cNvPr id="4" name="Picture 2" descr="C:\Documents and Settings\Admin\Рабочий стол\сайт\Вучичевич Скан.фото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457200"/>
            <a:ext cx="1447800" cy="1663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8" descr="C:\Users\Музей\Desktop\attachments\DSC87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609600"/>
            <a:ext cx="4445028" cy="33328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52400" y="2514600"/>
            <a:ext cx="38862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Владимир Дмитриевич </a:t>
            </a:r>
            <a:r>
              <a:rPr kumimoji="0" lang="ru-RU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Вучичевич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-Сибирский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–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русский художник-пейзажист. Родился 13 июня 1869 г. в с. Сенное Харьковской губернии в семье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потомственного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дворянина сербского происхождения. Художественное образование В.Д.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Вучичевич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получил в 1890-е гг. в киевской рисовальной школе им. Н.И. Мурашко. 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52400" y="4267200"/>
            <a:ext cx="67056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 1899 г. он совершил творческую поездку по городам Западной Сибири, облюбовав себе новое место жительство – Томск. С тех пор и до конца жизни Сибирь становится его личной былиной и песнью его души. Предположительно в 1918 г. художник вместе с семьей переезжает на постоянное жительство в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Крапивинскую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волость.  Но, к сожалению, жизнь художника оборвалась трагически. 9 сентября 1919 г. банда грабителей напала на дом В.Д.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Вучичевича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погибла вся его семья, сам  художник  был тяжело ранен, от полученных ран он скончался 25 сентября. Похоронен В.Д.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Вучичевич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на Усть-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Искитимском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кладбище в г.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Щегловске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(г. Кемерово). Могила его семьи находится по дороге на ГРЭС в пгт. Зеленогорский. В память о талантливом художнике на здании музея установлена мемориальная доска.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10400" y="5029200"/>
            <a:ext cx="1930400" cy="1447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6859367"/>
      </p:ext>
    </p:extLst>
  </p:cSld>
  <p:clrMapOvr>
    <a:masterClrMapping/>
  </p:clrMapOvr>
  <p:transition spd="slow">
    <p:circle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1594</TotalTime>
  <Words>1163</Words>
  <Application>Microsoft Office PowerPoint</Application>
  <PresentationFormat>Экран (4:3)</PresentationFormat>
  <Paragraphs>60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Book Antiqua</vt:lpstr>
      <vt:lpstr>Calibri</vt:lpstr>
      <vt:lpstr>Cambria Math</vt:lpstr>
      <vt:lpstr>Garamond</vt:lpstr>
      <vt:lpstr>Times New Roman</vt:lpstr>
      <vt:lpstr>Wingdings</vt:lpstr>
      <vt:lpstr>Твердый переплет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Nikola</dc:creator>
  <cp:lastModifiedBy>Баранова Тамара Липатовна</cp:lastModifiedBy>
  <cp:revision>174</cp:revision>
  <dcterms:created xsi:type="dcterms:W3CDTF">2012-03-15T13:14:30Z</dcterms:created>
  <dcterms:modified xsi:type="dcterms:W3CDTF">2014-03-06T02:54:36Z</dcterms:modified>
</cp:coreProperties>
</file>