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6A028E-5A4D-4E9B-905E-6CF1A9A66DE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98530E-779A-4CD9-B856-646361251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kuznetsk.ru/" TargetMode="External"/><Relationship Id="rId2" Type="http://schemas.openxmlformats.org/officeDocument/2006/relationships/hyperlink" Target="http://www.kultura-n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m-dostoevskogo.ru/" TargetMode="External"/><Relationship Id="rId5" Type="http://schemas.openxmlformats.org/officeDocument/2006/relationships/hyperlink" Target="http://www.kuzn-krepost.ru/" TargetMode="External"/><Relationship Id="rId4" Type="http://schemas.openxmlformats.org/officeDocument/2006/relationships/hyperlink" Target="http://www.nkmuseum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212"/>
          </a:xfrm>
        </p:spPr>
        <p:txBody>
          <a:bodyPr/>
          <a:lstStyle/>
          <a:p>
            <a:endParaRPr lang="ru-RU" sz="28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Новокузнецк: прошлое и настоящее</a:t>
            </a:r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…» </a:t>
            </a:r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тематические и обзорные экскурсии </a:t>
            </a:r>
            <a:endParaRPr lang="ru-RU" sz="3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2984"/>
            <a:ext cx="8305800" cy="2428892"/>
          </a:xfrm>
        </p:spPr>
        <p:txBody>
          <a:bodyPr/>
          <a:lstStyle/>
          <a:p>
            <a:r>
              <a:rPr lang="ru-RU" b="1" spc="300" dirty="0" smtClean="0">
                <a:solidFill>
                  <a:srgbClr val="FFC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МУЗЕЙНОЕ ЭКСКУРСИОННОЕ БЮРО </a:t>
            </a:r>
            <a:r>
              <a:rPr lang="ru-RU" b="1" spc="300" dirty="0" smtClean="0">
                <a:solidFill>
                  <a:srgbClr val="FFC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spc="300" dirty="0" smtClean="0">
                <a:solidFill>
                  <a:srgbClr val="FFC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b="1" spc="300" dirty="0" smtClean="0">
                <a:solidFill>
                  <a:srgbClr val="FFC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НОВОКУЗНЕЦКА</a:t>
            </a:r>
            <a:endParaRPr lang="ru-RU" spc="300" dirty="0">
              <a:solidFill>
                <a:srgbClr val="FFC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2" descr="1375842447_novokuzne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643074" cy="17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Новокузнецк – один из старейших городов Сибири, в нем сосредоточено немало культурно-исторических памятников различных эпох</a:t>
            </a:r>
          </a:p>
          <a:p>
            <a:endParaRPr lang="ru-RU" dirty="0"/>
          </a:p>
        </p:txBody>
      </p:sp>
      <p:pic>
        <p:nvPicPr>
          <p:cNvPr id="23557" name="Picture 5" descr="C:\Users\Евгения\Desktop\Презентации по Золотому кольцу\драмтеа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000528" cy="2714644"/>
          </a:xfrm>
          <a:prstGeom prst="rect">
            <a:avLst/>
          </a:prstGeom>
          <a:noFill/>
        </p:spPr>
      </p:pic>
      <p:pic>
        <p:nvPicPr>
          <p:cNvPr id="23558" name="Picture 6" descr="C:\Users\Евгения\Desktop\Презентации по Золотому кольцу\мо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4000528" cy="2653683"/>
          </a:xfrm>
          <a:prstGeom prst="rect">
            <a:avLst/>
          </a:prstGeom>
          <a:noFill/>
        </p:spPr>
      </p:pic>
      <p:pic>
        <p:nvPicPr>
          <p:cNvPr id="23559" name="Picture 7" descr="26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7"/>
            <a:ext cx="3929090" cy="2571769"/>
          </a:xfrm>
          <a:prstGeom prst="rect">
            <a:avLst/>
          </a:prstGeom>
          <a:noFill/>
        </p:spPr>
      </p:pic>
      <p:pic>
        <p:nvPicPr>
          <p:cNvPr id="23560" name="Picture 8" descr="D:\Документы\X-Files\FOTO\Новокузнецк\Novokuznetsk\Город\DSCN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4071966" cy="2656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5992"/>
            <a:ext cx="8305800" cy="3429024"/>
          </a:xfrm>
        </p:spPr>
        <p:txBody>
          <a:bodyPr/>
          <a:lstStyle/>
          <a:p>
            <a:r>
              <a:rPr lang="ru-RU" sz="3200" u="sng" dirty="0" smtClean="0"/>
              <a:t>Общее время экскурсии: </a:t>
            </a:r>
            <a:r>
              <a:rPr lang="ru-RU" sz="3200" u="sng" dirty="0" smtClean="0"/>
              <a:t>1час 30 </a:t>
            </a:r>
            <a:r>
              <a:rPr lang="ru-RU" sz="3200" u="sng" dirty="0" smtClean="0"/>
              <a:t>мин</a:t>
            </a:r>
            <a:endParaRPr lang="ru-RU" sz="32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643074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Новые проспекты </a:t>
            </a:r>
            <a:br>
              <a:rPr lang="ru-RU" b="1" dirty="0" smtClean="0">
                <a:solidFill>
                  <a:srgbClr val="FFC000"/>
                </a:solidFill>
                <a:latin typeface="+mn-lt"/>
              </a:rPr>
            </a:br>
            <a:r>
              <a:rPr lang="ru-RU" b="1" dirty="0" smtClean="0">
                <a:solidFill>
                  <a:srgbClr val="FFC000"/>
                </a:solidFill>
                <a:latin typeface="+mn-lt"/>
              </a:rPr>
              <a:t>города Новокузнецка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 данной экскурсии Вы узнаете, как формировались молодые улицы и проспекты г. Новокузнецка, узнаете о судьбе людей, чье имя оставило свой след на облике нашего города, и познакомитесь с новыми </a:t>
            </a:r>
            <a:r>
              <a:rPr lang="ru-RU" sz="2400" b="1" i="1" dirty="0" smtClean="0"/>
              <a:t>достопримечательностями</a:t>
            </a:r>
          </a:p>
          <a:p>
            <a:pPr algn="ctr"/>
            <a:r>
              <a:rPr lang="ru-RU" b="1" i="1" dirty="0" smtClean="0"/>
              <a:t>(возможно посещение ТРЦ)</a:t>
            </a:r>
            <a:endParaRPr lang="ru-RU" b="1" i="1" dirty="0" smtClean="0"/>
          </a:p>
          <a:p>
            <a:pPr algn="ctr"/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Новые проспекты города Новокузнецка</a:t>
            </a:r>
          </a:p>
          <a:p>
            <a:pPr algn="ctr">
              <a:buNone/>
            </a:pP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8" name="Picture 4" descr="C:\Users\Евгения\Desktop\Презентации по Золотому кольцу\контин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000528" cy="2714644"/>
          </a:xfrm>
          <a:prstGeom prst="rect">
            <a:avLst/>
          </a:prstGeom>
          <a:noFill/>
        </p:spPr>
      </p:pic>
      <p:pic>
        <p:nvPicPr>
          <p:cNvPr id="24578" name="Picture 2" descr="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878263" cy="2429171"/>
          </a:xfrm>
          <a:prstGeom prst="rect">
            <a:avLst/>
          </a:prstGeom>
          <a:noFill/>
        </p:spPr>
      </p:pic>
      <p:pic>
        <p:nvPicPr>
          <p:cNvPr id="24579" name="Picture 3" descr="D:\Документы\X-Files\FOTO\Новокузнецк\Novokuznetsk\Ночной город\Превьюшки\ZD_02_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4000528" cy="2714644"/>
          </a:xfrm>
          <a:prstGeom prst="rect">
            <a:avLst/>
          </a:prstGeom>
          <a:noFill/>
        </p:spPr>
      </p:pic>
      <p:pic>
        <p:nvPicPr>
          <p:cNvPr id="24580" name="Picture 4" descr="C:\Users\Евгения\Desktop\ермако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214422"/>
            <a:ext cx="3929089" cy="251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5992"/>
            <a:ext cx="8305800" cy="3429024"/>
          </a:xfrm>
        </p:spPr>
        <p:txBody>
          <a:bodyPr/>
          <a:lstStyle/>
          <a:p>
            <a:r>
              <a:rPr lang="ru-RU" sz="3200" u="sng" dirty="0" smtClean="0"/>
              <a:t>Общее время экскурсии: </a:t>
            </a:r>
            <a:r>
              <a:rPr lang="ru-RU" sz="3200" u="sng" dirty="0" smtClean="0"/>
              <a:t>1час</a:t>
            </a:r>
            <a:endParaRPr lang="ru-RU" sz="32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643074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Город трудового и ратного подвига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Пешеходная экскурсия по архитектурно-мемориальному комплексу «Бульвар героев» и скверу имени Г. Жукова. </a:t>
            </a:r>
          </a:p>
          <a:p>
            <a:pPr algn="ctr"/>
            <a:r>
              <a:rPr lang="ru-RU" sz="2800" b="1" i="1" dirty="0" smtClean="0"/>
              <a:t> </a:t>
            </a:r>
          </a:p>
          <a:p>
            <a:pPr algn="ctr"/>
            <a:endParaRPr lang="ru-RU" b="1" i="1" dirty="0" smtClean="0"/>
          </a:p>
          <a:p>
            <a:pPr algn="ctr"/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Город трудового и ратного подвига</a:t>
            </a:r>
          </a:p>
          <a:p>
            <a:pPr algn="ctr">
              <a:buNone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5602" name="Picture 2" descr="C:\Users\Евгения\Desktop\Презентации по Золотому кольцу\Жу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436930" cy="5172580"/>
          </a:xfrm>
          <a:prstGeom prst="rect">
            <a:avLst/>
          </a:prstGeom>
          <a:noFill/>
        </p:spPr>
      </p:pic>
      <p:pic>
        <p:nvPicPr>
          <p:cNvPr id="25603" name="Picture 3" descr="C:\Users\Евгения\Desktop\Презентации по Золотому кольцу\бульв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4714908" cy="2786083"/>
          </a:xfrm>
          <a:prstGeom prst="rect">
            <a:avLst/>
          </a:prstGeom>
          <a:noFill/>
        </p:spPr>
      </p:pic>
      <p:pic>
        <p:nvPicPr>
          <p:cNvPr id="25604" name="Picture 4" descr="C:\Users\Евгения\Desktop\Презентации по Золотому кольцу\ого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4714908" cy="280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5992"/>
            <a:ext cx="8305800" cy="3429024"/>
          </a:xfrm>
        </p:spPr>
        <p:txBody>
          <a:bodyPr/>
          <a:lstStyle/>
          <a:p>
            <a:r>
              <a:rPr lang="ru-RU" sz="3200" u="sng" dirty="0" smtClean="0"/>
              <a:t>Общее время экскурсии: </a:t>
            </a:r>
            <a:r>
              <a:rPr lang="ru-RU" sz="3200" u="sng" dirty="0" smtClean="0"/>
              <a:t>2часа 30 мин.</a:t>
            </a:r>
            <a:endParaRPr lang="ru-RU" sz="32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643074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Новокузнецк православный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Автобусная экскурсия – знакомство с храмами города, их историей, архитектурой, внутренним убранством. Обязательные остановки в </a:t>
            </a:r>
            <a:r>
              <a:rPr lang="ru-RU" sz="2800" b="1" i="1" dirty="0" err="1" smtClean="0"/>
              <a:t>Спасо-Преображенском</a:t>
            </a:r>
            <a:r>
              <a:rPr lang="ru-RU" sz="2800" b="1" i="1" dirty="0" smtClean="0"/>
              <a:t> соборе, Михайло-Архангельском храме, Соборе Рождества Христова и храме Иоанна Воина</a:t>
            </a:r>
            <a:r>
              <a:rPr lang="ru-RU" sz="2800" dirty="0" smtClean="0"/>
              <a:t> </a:t>
            </a:r>
            <a:r>
              <a:rPr lang="ru-RU" sz="2800" b="1" i="1" dirty="0" smtClean="0"/>
              <a:t> </a:t>
            </a:r>
          </a:p>
          <a:p>
            <a:pPr algn="ctr"/>
            <a:endParaRPr lang="ru-RU" b="1" i="1" dirty="0" smtClean="0"/>
          </a:p>
          <a:p>
            <a:pPr algn="ctr"/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Новокузнецк православный</a:t>
            </a:r>
          </a:p>
          <a:p>
            <a:pPr algn="ctr">
              <a:buNone/>
            </a:pP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6626" name="Picture 2" descr="b75dfc92fc5a88b536ad3bb25c1f4d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786214" cy="2759465"/>
          </a:xfrm>
          <a:prstGeom prst="rect">
            <a:avLst/>
          </a:prstGeom>
          <a:noFill/>
        </p:spPr>
      </p:pic>
      <p:pic>
        <p:nvPicPr>
          <p:cNvPr id="26627" name="Picture 3" descr="C:\Users\Евгения\Desktop\Презентации по Золотому кольцу\DSCN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786214" cy="2628477"/>
          </a:xfrm>
          <a:prstGeom prst="rect">
            <a:avLst/>
          </a:prstGeom>
          <a:noFill/>
        </p:spPr>
      </p:pic>
      <p:pic>
        <p:nvPicPr>
          <p:cNvPr id="26628" name="Picture 4" descr="D:\Документы\X-Files\FOTO\Новокузнецк\Novokuznetsk\Собор\nk 14 (копия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2055" y="928670"/>
            <a:ext cx="2031290" cy="2906711"/>
          </a:xfrm>
          <a:prstGeom prst="rect">
            <a:avLst/>
          </a:prstGeom>
          <a:noFill/>
        </p:spPr>
      </p:pic>
      <p:pic>
        <p:nvPicPr>
          <p:cNvPr id="26629" name="Picture 5" descr="C:\Users\Евгения\Desktop\Презентации по Золотому кольцу\утоли-печал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857628"/>
            <a:ext cx="4000528" cy="265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543956" cy="511971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Дополнительную информацию можно получить на сайте Управления культуры города Новокузнецка: </a:t>
            </a:r>
            <a:r>
              <a:rPr lang="en-US" sz="2800" b="1" i="1" u="sng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ru-RU" sz="2800" b="1" i="1" u="sng" dirty="0" smtClean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800" b="1" i="1" u="sng" dirty="0" smtClean="0">
                <a:solidFill>
                  <a:srgbClr val="C00000"/>
                </a:solidFill>
                <a:hlinkClick r:id="rId2"/>
              </a:rPr>
              <a:t>www</a:t>
            </a:r>
            <a:r>
              <a:rPr lang="ru-RU" sz="2800" b="1" i="1" u="sng" dirty="0" smtClean="0">
                <a:solidFill>
                  <a:srgbClr val="C00000"/>
                </a:solidFill>
                <a:hlinkClick r:id="rId2"/>
              </a:rPr>
              <a:t>.</a:t>
            </a:r>
            <a:r>
              <a:rPr lang="en-US" sz="2800" b="1" i="1" u="sng" dirty="0" err="1" smtClean="0">
                <a:solidFill>
                  <a:srgbClr val="C00000"/>
                </a:solidFill>
                <a:hlinkClick r:id="rId2"/>
              </a:rPr>
              <a:t>kultura</a:t>
            </a:r>
            <a:r>
              <a:rPr lang="ru-RU" sz="2800" b="1" i="1" u="sng" dirty="0" smtClean="0">
                <a:solidFill>
                  <a:srgbClr val="C00000"/>
                </a:solidFill>
                <a:hlinkClick r:id="rId2"/>
              </a:rPr>
              <a:t>-</a:t>
            </a:r>
            <a:r>
              <a:rPr lang="en-US" sz="2800" b="1" i="1" u="sng" dirty="0" err="1" smtClean="0">
                <a:solidFill>
                  <a:srgbClr val="C00000"/>
                </a:solidFill>
                <a:hlinkClick r:id="rId2"/>
              </a:rPr>
              <a:t>nk</a:t>
            </a:r>
            <a:r>
              <a:rPr lang="ru-RU" sz="2800" b="1" i="1" u="sng" dirty="0" smtClean="0">
                <a:solidFill>
                  <a:srgbClr val="C00000"/>
                </a:solidFill>
                <a:hlinkClick r:id="rId2"/>
              </a:rPr>
              <a:t>.</a:t>
            </a:r>
            <a:r>
              <a:rPr lang="en-US" sz="2800" b="1" i="1" u="sng" dirty="0" err="1" smtClean="0">
                <a:solidFill>
                  <a:srgbClr val="C00000"/>
                </a:solidFill>
                <a:hlinkClick r:id="rId2"/>
              </a:rPr>
              <a:t>ru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 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i="1" u="sng" dirty="0" smtClean="0">
                <a:solidFill>
                  <a:srgbClr val="FFC000"/>
                </a:solidFill>
              </a:rPr>
              <a:t>на сайтах музеев города: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b="1" i="1" u="sng" dirty="0" smtClean="0">
                <a:hlinkClick r:id="rId3"/>
              </a:rPr>
              <a:t>http</a:t>
            </a:r>
            <a:r>
              <a:rPr lang="ru-RU" sz="2800" b="1" i="1" u="sng" dirty="0" smtClean="0">
                <a:hlinkClick r:id="rId3"/>
              </a:rPr>
              <a:t>://</a:t>
            </a:r>
            <a:r>
              <a:rPr lang="en-US" sz="2800" b="1" i="1" u="sng" dirty="0" smtClean="0">
                <a:hlinkClick r:id="rId3"/>
              </a:rPr>
              <a:t>www</a:t>
            </a:r>
            <a:r>
              <a:rPr lang="ru-RU" sz="2800" b="1" i="1" u="sng" dirty="0" smtClean="0">
                <a:hlinkClick r:id="rId3"/>
              </a:rPr>
              <a:t>.</a:t>
            </a:r>
            <a:r>
              <a:rPr lang="en-US" sz="2800" b="1" i="1" u="sng" dirty="0" err="1" smtClean="0">
                <a:hlinkClick r:id="rId3"/>
              </a:rPr>
              <a:t>artkuznetsk</a:t>
            </a:r>
            <a:r>
              <a:rPr lang="ru-RU" sz="2800" b="1" i="1" u="sng" dirty="0" smtClean="0">
                <a:hlinkClick r:id="rId3"/>
              </a:rPr>
              <a:t>.</a:t>
            </a:r>
            <a:r>
              <a:rPr lang="en-US" sz="2800" b="1" i="1" u="sng" dirty="0" err="1" smtClean="0">
                <a:hlinkClick r:id="rId3"/>
              </a:rPr>
              <a:t>ru</a:t>
            </a:r>
            <a:r>
              <a:rPr lang="ru-RU" sz="2800" b="1" i="1" u="sng" dirty="0" smtClean="0"/>
              <a:t>                        </a:t>
            </a:r>
            <a:r>
              <a:rPr lang="en-US" sz="2800" b="1" i="1" u="sng" dirty="0" smtClean="0">
                <a:hlinkClick r:id="rId4"/>
              </a:rPr>
              <a:t>http</a:t>
            </a:r>
            <a:r>
              <a:rPr lang="ru-RU" sz="2800" b="1" i="1" u="sng" dirty="0" smtClean="0">
                <a:hlinkClick r:id="rId4"/>
              </a:rPr>
              <a:t>://</a:t>
            </a:r>
            <a:r>
              <a:rPr lang="en-US" sz="2800" b="1" i="1" u="sng" dirty="0" smtClean="0">
                <a:hlinkClick r:id="rId4"/>
              </a:rPr>
              <a:t>www</a:t>
            </a:r>
            <a:r>
              <a:rPr lang="ru-RU" sz="2800" b="1" i="1" u="sng" dirty="0" smtClean="0">
                <a:hlinkClick r:id="rId4"/>
              </a:rPr>
              <a:t>.</a:t>
            </a:r>
            <a:r>
              <a:rPr lang="en-US" sz="2800" b="1" i="1" u="sng" dirty="0" err="1" smtClean="0">
                <a:hlinkClick r:id="rId4"/>
              </a:rPr>
              <a:t>nkmuseum</a:t>
            </a:r>
            <a:r>
              <a:rPr lang="ru-RU" sz="2800" b="1" i="1" u="sng" dirty="0" smtClean="0">
                <a:hlinkClick r:id="rId4"/>
              </a:rPr>
              <a:t>.</a:t>
            </a:r>
            <a:r>
              <a:rPr lang="en-US" sz="2800" b="1" i="1" u="sng" dirty="0" err="1" smtClean="0">
                <a:hlinkClick r:id="rId4"/>
              </a:rPr>
              <a:t>ru</a:t>
            </a:r>
            <a:endParaRPr lang="ru-RU" sz="2800" dirty="0" smtClean="0"/>
          </a:p>
          <a:p>
            <a:pPr>
              <a:buNone/>
            </a:pPr>
            <a:r>
              <a:rPr lang="en-US" sz="2800" b="1" i="1" u="sng" dirty="0" smtClean="0">
                <a:hlinkClick r:id="rId5"/>
              </a:rPr>
              <a:t>http</a:t>
            </a:r>
            <a:r>
              <a:rPr lang="ru-RU" sz="2800" b="1" i="1" u="sng" dirty="0" smtClean="0">
                <a:hlinkClick r:id="rId5"/>
              </a:rPr>
              <a:t>://</a:t>
            </a:r>
            <a:r>
              <a:rPr lang="en-US" sz="2800" b="1" i="1" u="sng" dirty="0" smtClean="0">
                <a:hlinkClick r:id="rId5"/>
              </a:rPr>
              <a:t>www</a:t>
            </a:r>
            <a:r>
              <a:rPr lang="ru-RU" sz="2800" b="1" i="1" u="sng" dirty="0" smtClean="0">
                <a:hlinkClick r:id="rId5"/>
              </a:rPr>
              <a:t>.</a:t>
            </a:r>
            <a:r>
              <a:rPr lang="en-US" sz="2800" b="1" i="1" u="sng" dirty="0" err="1" smtClean="0">
                <a:hlinkClick r:id="rId5"/>
              </a:rPr>
              <a:t>kuzn</a:t>
            </a:r>
            <a:r>
              <a:rPr lang="ru-RU" sz="2800" b="1" i="1" u="sng" dirty="0" smtClean="0">
                <a:hlinkClick r:id="rId5"/>
              </a:rPr>
              <a:t>-</a:t>
            </a:r>
            <a:r>
              <a:rPr lang="en-US" sz="2800" b="1" i="1" u="sng" dirty="0" err="1" smtClean="0">
                <a:hlinkClick r:id="rId5"/>
              </a:rPr>
              <a:t>krepost</a:t>
            </a:r>
            <a:r>
              <a:rPr lang="ru-RU" sz="2800" b="1" i="1" u="sng" dirty="0" smtClean="0">
                <a:hlinkClick r:id="rId5"/>
              </a:rPr>
              <a:t>.</a:t>
            </a:r>
            <a:r>
              <a:rPr lang="en-US" sz="2800" b="1" i="1" u="sng" dirty="0" err="1" smtClean="0">
                <a:hlinkClick r:id="rId5"/>
              </a:rPr>
              <a:t>ru</a:t>
            </a:r>
            <a:r>
              <a:rPr lang="ru-RU" sz="2800" b="1" i="1" u="sng" dirty="0" smtClean="0"/>
              <a:t>                      </a:t>
            </a:r>
            <a:r>
              <a:rPr lang="en-US" sz="2800" b="1" i="1" u="sng" dirty="0" smtClean="0">
                <a:hlinkClick r:id="rId6"/>
              </a:rPr>
              <a:t>http</a:t>
            </a:r>
            <a:r>
              <a:rPr lang="ru-RU" sz="2800" b="1" i="1" u="sng" dirty="0" smtClean="0">
                <a:hlinkClick r:id="rId6"/>
              </a:rPr>
              <a:t>://</a:t>
            </a:r>
            <a:r>
              <a:rPr lang="en-US" sz="2800" b="1" i="1" u="sng" dirty="0" smtClean="0">
                <a:hlinkClick r:id="rId6"/>
              </a:rPr>
              <a:t>www</a:t>
            </a:r>
            <a:r>
              <a:rPr lang="ru-RU" sz="2800" b="1" i="1" u="sng" dirty="0" smtClean="0">
                <a:hlinkClick r:id="rId6"/>
              </a:rPr>
              <a:t>.</a:t>
            </a:r>
            <a:r>
              <a:rPr lang="en-US" sz="2800" b="1" i="1" u="sng" dirty="0" err="1" smtClean="0">
                <a:hlinkClick r:id="rId6"/>
              </a:rPr>
              <a:t>dom</a:t>
            </a:r>
            <a:r>
              <a:rPr lang="ru-RU" sz="2800" b="1" i="1" u="sng" dirty="0" smtClean="0">
                <a:hlinkClick r:id="rId6"/>
              </a:rPr>
              <a:t>-</a:t>
            </a:r>
            <a:r>
              <a:rPr lang="en-US" sz="2800" b="1" i="1" u="sng" dirty="0" err="1" smtClean="0">
                <a:hlinkClick r:id="rId6"/>
              </a:rPr>
              <a:t>dostoevskogo</a:t>
            </a:r>
            <a:r>
              <a:rPr lang="ru-RU" sz="2800" b="1" i="1" u="sng" dirty="0" smtClean="0">
                <a:hlinkClick r:id="rId6"/>
              </a:rPr>
              <a:t>.</a:t>
            </a:r>
            <a:r>
              <a:rPr lang="en-US" sz="2800" b="1" i="1" u="sng" dirty="0" err="1" smtClean="0">
                <a:hlinkClick r:id="rId6"/>
              </a:rPr>
              <a:t>ru</a:t>
            </a:r>
            <a:endParaRPr lang="ru-RU" sz="2800" b="1" i="1" u="sng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Возможна </a:t>
            </a:r>
            <a:r>
              <a:rPr lang="ru-RU" sz="3200" b="1" i="1" dirty="0" smtClean="0">
                <a:solidFill>
                  <a:srgbClr val="FFC000"/>
                </a:solidFill>
              </a:rPr>
              <a:t>корректировка экскурсионных маршрутов в </a:t>
            </a:r>
            <a:r>
              <a:rPr lang="ru-RU" sz="3200" b="1" i="1" dirty="0" smtClean="0">
                <a:solidFill>
                  <a:srgbClr val="FFC000"/>
                </a:solidFill>
              </a:rPr>
              <a:t>соответствии </a:t>
            </a:r>
            <a:r>
              <a:rPr lang="ru-RU" sz="3200" b="1" i="1" dirty="0" smtClean="0">
                <a:solidFill>
                  <a:srgbClr val="FFC000"/>
                </a:solidFill>
              </a:rPr>
              <a:t>с </a:t>
            </a:r>
            <a:r>
              <a:rPr lang="ru-RU" sz="3200" b="1" i="1" dirty="0" smtClean="0">
                <a:solidFill>
                  <a:srgbClr val="FFC000"/>
                </a:solidFill>
              </a:rPr>
              <a:t> Вашими </a:t>
            </a:r>
            <a:r>
              <a:rPr lang="ru-RU" sz="3200" b="1" i="1" dirty="0" smtClean="0">
                <a:solidFill>
                  <a:srgbClr val="FFC000"/>
                </a:solidFill>
              </a:rPr>
              <a:t>пожеланиями</a:t>
            </a:r>
            <a:endParaRPr lang="ru-RU" sz="32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r>
              <a:rPr lang="ru-RU" sz="5100" b="1" i="1" dirty="0" smtClean="0"/>
              <a:t>Заказать </a:t>
            </a:r>
            <a:r>
              <a:rPr lang="ru-RU" sz="5100" b="1" i="1" dirty="0" smtClean="0"/>
              <a:t>экскурсию можно по телефонам: </a:t>
            </a:r>
            <a:endParaRPr lang="ru-RU" sz="5100" b="1" i="1" dirty="0" smtClean="0"/>
          </a:p>
          <a:p>
            <a:pPr algn="ctr">
              <a:buNone/>
            </a:pPr>
            <a:r>
              <a:rPr lang="ru-RU" sz="5100" b="1" i="1" dirty="0" smtClean="0"/>
              <a:t>36-00-92</a:t>
            </a:r>
            <a:r>
              <a:rPr lang="ru-RU" sz="5100" b="1" i="1" dirty="0" smtClean="0"/>
              <a:t>, 36-41-15</a:t>
            </a:r>
            <a:endParaRPr lang="ru-RU" sz="5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+mn-lt"/>
              </a:rPr>
              <a:t>ЗАКАЗ   ЭКСКУРСИЙ</a:t>
            </a:r>
            <a:endParaRPr lang="ru-RU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21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автобусные и пешеходные </a:t>
            </a:r>
            <a:endParaRPr lang="ru-RU" sz="32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экскурсии 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городу 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2984"/>
            <a:ext cx="8305800" cy="227194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Музейное экскурсионное бюро Новокузнецка 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>предлагает: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699804"/>
            <a:ext cx="8858312" cy="244384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Автобусная экскурсия по городу с посещением четырех городских музеев </a:t>
            </a: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Музей-заповедник </a:t>
            </a:r>
            <a:r>
              <a:rPr lang="ru-RU" sz="2400" dirty="0" smtClean="0"/>
              <a:t>«Кузнецкая крепость</a:t>
            </a:r>
            <a:r>
              <a:rPr lang="ru-RU" sz="2400" dirty="0" smtClean="0"/>
              <a:t>»,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Новокузнецкий художественный музей,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Новокузнецкий краеведческий музей,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Литературно-мемориальный музей </a:t>
            </a:r>
            <a:r>
              <a:rPr lang="ru-RU" sz="2400" dirty="0" smtClean="0"/>
              <a:t>Ф. М. Достоевского.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9001156" cy="2857520"/>
          </a:xfrm>
        </p:spPr>
        <p:txBody>
          <a:bodyPr anchor="t"/>
          <a:lstStyle/>
          <a:p>
            <a:r>
              <a:rPr lang="ru-RU" sz="5400" b="1" dirty="0" smtClean="0">
                <a:solidFill>
                  <a:srgbClr val="FFC000"/>
                </a:solidFill>
                <a:latin typeface="+mn-lt"/>
              </a:rPr>
              <a:t>Музейное </a:t>
            </a:r>
            <a:r>
              <a:rPr lang="ru-RU" sz="5400" b="1" dirty="0" smtClean="0">
                <a:solidFill>
                  <a:srgbClr val="FFC000"/>
                </a:solidFill>
                <a:latin typeface="+mn-lt"/>
              </a:rPr>
              <a:t>кольцо Новокузнецка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+mn-lt"/>
              </a:rPr>
            </a:b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214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571744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 экскурсии </a:t>
            </a:r>
            <a:endParaRPr lang="ru-RU" sz="2400" u="sng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4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часа </a:t>
            </a:r>
            <a:r>
              <a:rPr lang="ru-RU" sz="24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30 </a:t>
            </a:r>
            <a:r>
              <a:rPr lang="ru-RU" sz="24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минут</a:t>
            </a:r>
            <a:endParaRPr lang="ru-RU" sz="24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1488_заасфальтирова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9"/>
            <a:ext cx="3786214" cy="28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148"/>
          <p:cNvPicPr>
            <a:picLocks noChangeAspect="1" noChangeArrowheads="1"/>
          </p:cNvPicPr>
          <p:nvPr/>
        </p:nvPicPr>
        <p:blipFill>
          <a:blip r:embed="rId3"/>
          <a:srcRect r="-3316" b="7689"/>
          <a:stretch>
            <a:fillRect/>
          </a:stretch>
        </p:blipFill>
        <p:spPr bwMode="auto">
          <a:xfrm>
            <a:off x="571472" y="3286124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3" y="285728"/>
            <a:ext cx="3807645" cy="285752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428992" y="3500438"/>
            <a:ext cx="5111757" cy="2928958"/>
            <a:chOff x="288" y="1104"/>
            <a:chExt cx="5182" cy="268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1104"/>
              <a:ext cx="5182" cy="26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88" y="1104"/>
              <a:ext cx="5182" cy="26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857496"/>
            <a:ext cx="8305800" cy="2857520"/>
          </a:xfrm>
        </p:spPr>
        <p:txBody>
          <a:bodyPr/>
          <a:lstStyle/>
          <a:p>
            <a:r>
              <a:rPr lang="ru-RU" sz="3200" u="sng" dirty="0" smtClean="0"/>
              <a:t>Общее время экскурсии:</a:t>
            </a:r>
            <a:r>
              <a:rPr lang="ru-RU" sz="3200" dirty="0" smtClean="0"/>
              <a:t> </a:t>
            </a:r>
            <a:r>
              <a:rPr lang="ru-RU" sz="3200" dirty="0" smtClean="0"/>
              <a:t>1час </a:t>
            </a:r>
            <a:r>
              <a:rPr lang="ru-RU" sz="3200" dirty="0" smtClean="0"/>
              <a:t>30 мин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92882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Новокузнецк – город боевой и трудовой славы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14338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Экскурсия по местам боевой и трудовой славы г. Новокузнецка расскажет о той роли, которую сыграли жители нашего города в годы Великой Отечественной войны. </a:t>
            </a:r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28572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Памятники </a:t>
            </a:r>
            <a:r>
              <a:rPr lang="ru-RU" sz="3200" b="1" dirty="0" smtClean="0">
                <a:solidFill>
                  <a:srgbClr val="FFC000"/>
                </a:solidFill>
              </a:rPr>
              <a:t>боевой техники военного периода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7410" name="Picture 2" descr="D:\Документы\X-Files\FOTO\Новокузнецк\Novokuznetsk\Бульвар героев\Бульвар героев (8) (копия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92040"/>
            <a:ext cx="2786082" cy="2036960"/>
          </a:xfrm>
          <a:prstGeom prst="rect">
            <a:avLst/>
          </a:prstGeom>
          <a:noFill/>
        </p:spPr>
      </p:pic>
      <p:pic>
        <p:nvPicPr>
          <p:cNvPr id="17411" name="Picture 3" descr="298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206749" cy="20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Документы\X-Files\FOTO\Новокузнецк\Novokuznetsk\КМК\IMG_5664_1 (копия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83945"/>
            <a:ext cx="4786346" cy="308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9001156" cy="2928958"/>
          </a:xfrm>
        </p:spPr>
        <p:txBody>
          <a:bodyPr/>
          <a:lstStyle/>
          <a:p>
            <a:pPr algn="l"/>
            <a:r>
              <a:rPr lang="ru-RU" sz="2800" u="sng" dirty="0" smtClean="0"/>
              <a:t>Общее время экскурсии: </a:t>
            </a:r>
            <a:r>
              <a:rPr lang="ru-RU" sz="2800" u="sng" dirty="0" smtClean="0"/>
              <a:t>2ч. 10 мин. или 3ч. 30мин </a:t>
            </a:r>
            <a:endParaRPr lang="ru-RU" sz="28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2357454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Пешеходная или автобусная 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>экскурсия 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>по </a:t>
            </a:r>
            <a:br>
              <a:rPr lang="ru-RU" b="1" dirty="0" smtClean="0">
                <a:solidFill>
                  <a:srgbClr val="FFC000"/>
                </a:solidFill>
                <a:latin typeface="+mn-lt"/>
              </a:rPr>
            </a:br>
            <a:r>
              <a:rPr lang="ru-RU" b="1" dirty="0" smtClean="0">
                <a:solidFill>
                  <a:srgbClr val="FFC000"/>
                </a:solidFill>
                <a:latin typeface="+mn-lt"/>
              </a:rPr>
              <a:t>Старому Кузнецку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На этой экскурсии Вы узнаете, как зарождался наш город, познакомитесь со старейшими архитектурными памятниками города Новокузнецка конца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</a:rPr>
              <a:t>XVIII </a:t>
            </a: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</a:rPr>
              <a:t>XIX</a:t>
            </a: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 веков. В экскурсию включено посещение дома купца Фонарева для проведения мастер-класса по прикладным </a:t>
            </a: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искусствам.</a:t>
            </a:r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28572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Старый Кузнецк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9458" name="Picture 2" descr="C:\Users\Евгения\Desktop\Презентации по Золотому кольцу\дом-фонар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82" y="3929067"/>
            <a:ext cx="3524275" cy="2643206"/>
          </a:xfrm>
          <a:prstGeom prst="rect">
            <a:avLst/>
          </a:prstGeom>
          <a:noFill/>
        </p:spPr>
      </p:pic>
      <p:pic>
        <p:nvPicPr>
          <p:cNvPr id="19459" name="Picture 3" descr="C:\Users\Евгения\Desktop\мастер--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786214" cy="2595581"/>
          </a:xfrm>
          <a:prstGeom prst="rect">
            <a:avLst/>
          </a:prstGeom>
          <a:noFill/>
        </p:spPr>
      </p:pic>
      <p:pic>
        <p:nvPicPr>
          <p:cNvPr id="19460" name="Picture 4" descr="0_3b330_ade1b61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3429024" cy="2571768"/>
          </a:xfrm>
          <a:prstGeom prst="rect">
            <a:avLst/>
          </a:prstGeom>
          <a:noFill/>
        </p:spPr>
      </p:pic>
      <p:pic>
        <p:nvPicPr>
          <p:cNvPr id="12" name="Содержимое 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3469" y="1214423"/>
            <a:ext cx="375049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5992"/>
            <a:ext cx="8305800" cy="3429024"/>
          </a:xfrm>
        </p:spPr>
        <p:txBody>
          <a:bodyPr/>
          <a:lstStyle/>
          <a:p>
            <a:r>
              <a:rPr lang="ru-RU" sz="3200" u="sng" dirty="0" smtClean="0"/>
              <a:t>Общее время экскурсии: </a:t>
            </a:r>
            <a:r>
              <a:rPr lang="ru-RU" sz="3200" u="sng" dirty="0" smtClean="0"/>
              <a:t>1час 30 </a:t>
            </a:r>
            <a:r>
              <a:rPr lang="ru-RU" sz="3200" u="sng" dirty="0" smtClean="0"/>
              <a:t>мин</a:t>
            </a:r>
            <a:endParaRPr lang="ru-RU" sz="32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643074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C000"/>
                </a:solidFill>
                <a:latin typeface="+mn-lt"/>
              </a:rPr>
              <a:t>Обзорная экскурсия 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+mn-lt"/>
              </a:rPr>
            </a:br>
            <a:r>
              <a:rPr lang="ru-RU" b="1" dirty="0" smtClean="0">
                <a:solidFill>
                  <a:srgbClr val="FFC000"/>
                </a:solidFill>
                <a:latin typeface="+mn-lt"/>
              </a:rPr>
              <a:t>по 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>городу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Обзорная экскурсия по городу даст Вам возможность кратко познакомиться с наиболее интересными достопримечательностями города. Вы увидите архитектуру конца </a:t>
            </a:r>
            <a:r>
              <a:rPr lang="en-US" sz="2400" b="1" i="1" dirty="0" smtClean="0"/>
              <a:t>XVIII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XIX</a:t>
            </a:r>
            <a:r>
              <a:rPr lang="ru-RU" sz="2400" b="1" i="1" dirty="0" smtClean="0"/>
              <a:t> вв., архитектурные и скульптурные памятники советского периода, прогуляетесь по местам боевой и трудовой славы нашего города, а также узнаете, как формировался современный Новокузнецк.</a:t>
            </a: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rgbClr val="C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395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МУЗЕЙНОЕ ЭКСКУРСИОННОЕ БЮРО  НОВОКУЗНЕЦКА</vt:lpstr>
      <vt:lpstr>Музейное экскурсионное бюро Новокузнецка предлагает:</vt:lpstr>
      <vt:lpstr>Музейное кольцо Новокузнецка </vt:lpstr>
      <vt:lpstr>Слайд 4</vt:lpstr>
      <vt:lpstr>Новокузнецк – город боевой и трудовой славы</vt:lpstr>
      <vt:lpstr>Слайд 6</vt:lpstr>
      <vt:lpstr>Пешеходная или автобусная экскурсия по  Старому Кузнецку</vt:lpstr>
      <vt:lpstr>Слайд 8</vt:lpstr>
      <vt:lpstr>Обзорная экскурсия  по городу</vt:lpstr>
      <vt:lpstr>Слайд 10</vt:lpstr>
      <vt:lpstr>Новые проспекты  города Новокузнецка</vt:lpstr>
      <vt:lpstr>Слайд 12</vt:lpstr>
      <vt:lpstr>Город трудового и ратного подвига</vt:lpstr>
      <vt:lpstr>Слайд 14</vt:lpstr>
      <vt:lpstr>Новокузнецк православный</vt:lpstr>
      <vt:lpstr>Слайд 16</vt:lpstr>
      <vt:lpstr>ЗАКАЗ   ЭКСКУРСИЙ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25</cp:revision>
  <dcterms:created xsi:type="dcterms:W3CDTF">2014-02-24T09:37:42Z</dcterms:created>
  <dcterms:modified xsi:type="dcterms:W3CDTF">2014-02-24T13:24:03Z</dcterms:modified>
</cp:coreProperties>
</file>