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5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12.xml" ContentType="application/vnd.openxmlformats-officedocument.drawingml.chart+xml"/>
  <Override PartName="/ppt/drawings/drawing6.xml" ContentType="application/vnd.openxmlformats-officedocument.drawingml.chartshapes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90" r:id="rId2"/>
    <p:sldId id="260" r:id="rId3"/>
    <p:sldId id="389" r:id="rId4"/>
    <p:sldId id="356" r:id="rId5"/>
    <p:sldId id="350" r:id="rId6"/>
    <p:sldId id="351" r:id="rId7"/>
    <p:sldId id="368" r:id="rId8"/>
    <p:sldId id="369" r:id="rId9"/>
    <p:sldId id="370" r:id="rId10"/>
    <p:sldId id="371" r:id="rId11"/>
    <p:sldId id="373" r:id="rId12"/>
    <p:sldId id="374" r:id="rId13"/>
    <p:sldId id="372" r:id="rId14"/>
    <p:sldId id="375" r:id="rId15"/>
    <p:sldId id="376" r:id="rId16"/>
    <p:sldId id="377" r:id="rId17"/>
    <p:sldId id="378" r:id="rId18"/>
    <p:sldId id="358" r:id="rId19"/>
    <p:sldId id="337" r:id="rId20"/>
    <p:sldId id="352" r:id="rId21"/>
    <p:sldId id="265" r:id="rId22"/>
    <p:sldId id="357" r:id="rId23"/>
    <p:sldId id="359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360" r:id="rId32"/>
    <p:sldId id="276" r:id="rId33"/>
    <p:sldId id="354" r:id="rId34"/>
    <p:sldId id="302" r:id="rId35"/>
    <p:sldId id="303" r:id="rId36"/>
    <p:sldId id="304" r:id="rId37"/>
    <p:sldId id="306" r:id="rId38"/>
    <p:sldId id="307" r:id="rId39"/>
    <p:sldId id="309" r:id="rId40"/>
    <p:sldId id="310" r:id="rId41"/>
    <p:sldId id="347" r:id="rId42"/>
    <p:sldId id="379" r:id="rId43"/>
    <p:sldId id="361" r:id="rId44"/>
    <p:sldId id="362" r:id="rId45"/>
    <p:sldId id="382" r:id="rId46"/>
    <p:sldId id="312" r:id="rId47"/>
    <p:sldId id="363" r:id="rId48"/>
    <p:sldId id="366" r:id="rId49"/>
    <p:sldId id="384" r:id="rId50"/>
    <p:sldId id="383" r:id="rId51"/>
    <p:sldId id="341" r:id="rId52"/>
    <p:sldId id="327" r:id="rId53"/>
    <p:sldId id="344" r:id="rId54"/>
    <p:sldId id="367" r:id="rId55"/>
    <p:sldId id="329" r:id="rId56"/>
    <p:sldId id="330" r:id="rId57"/>
    <p:sldId id="332" r:id="rId58"/>
    <p:sldId id="345" r:id="rId59"/>
    <p:sldId id="346" r:id="rId60"/>
    <p:sldId id="333" r:id="rId61"/>
    <p:sldId id="318" r:id="rId62"/>
  </p:sldIdLst>
  <p:sldSz cx="12192000" cy="6858000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9900CC"/>
    <a:srgbClr val="3333FF"/>
    <a:srgbClr val="FF9933"/>
    <a:srgbClr val="FF9900"/>
    <a:srgbClr val="0066FF"/>
    <a:srgbClr val="CC00CC"/>
    <a:srgbClr val="3333CC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5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6;&#1072;&#1073;&#1086;&#1090;&#1072;\&#1057;&#1083;&#1072;&#1081;&#1076;&#1099;%20&#1082;%20&#1089;&#1086;&#1074;&#1077;&#1097;&#1072;&#1085;&#1080;&#1102;\&#1044;&#1080;&#1072;&#1075;&#1088;&#1072;&#1084;&#1084;&#1099;%20&#1054;&#1041;&#1051;.xls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98815702946064"/>
          <c:y val="4.4414523899035642E-2"/>
          <c:w val="0.6972678105184632"/>
          <c:h val="0.9302057481586583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Затраты</c:v>
                </c:pt>
              </c:strCache>
            </c:strRef>
          </c:tx>
          <c:dPt>
            <c:idx val="0"/>
            <c:bubble3D val="0"/>
            <c:spPr>
              <a:solidFill>
                <a:srgbClr val="00B5FF"/>
              </a:solidFill>
            </c:spPr>
            <c:extLst>
              <c:ext xmlns:c16="http://schemas.microsoft.com/office/drawing/2014/chart" uri="{C3380CC4-5D6E-409C-BE32-E72D297353CC}">
                <c16:uniqueId val="{00000001-7469-4C51-A5FB-C4C68FF7B40C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7469-4C51-A5FB-C4C68FF7B40C}"/>
              </c:ext>
            </c:extLst>
          </c:dPt>
          <c:dPt>
            <c:idx val="2"/>
            <c:bubble3D val="0"/>
            <c:spPr>
              <a:solidFill>
                <a:srgbClr val="6E68AF"/>
              </a:solidFill>
            </c:spPr>
            <c:extLst>
              <c:ext xmlns:c16="http://schemas.microsoft.com/office/drawing/2014/chart" uri="{C3380CC4-5D6E-409C-BE32-E72D297353CC}">
                <c16:uniqueId val="{00000005-7469-4C51-A5FB-C4C68FF7B40C}"/>
              </c:ext>
            </c:extLst>
          </c:dPt>
          <c:dLbls>
            <c:delete val="1"/>
          </c:dLbls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295.5</c:v>
                </c:pt>
                <c:pt idx="1">
                  <c:v>1</c:v>
                </c:pt>
                <c:pt idx="2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69-4C51-A5FB-C4C68FF7B40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309"/>
        <c:holeSize val="76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17784207195987"/>
          <c:y val="1.0091784731641984E-2"/>
          <c:w val="0.45880603653022312"/>
          <c:h val="0.936873841993333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8AC-47AA-BD9A-0A528A72013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8AC-47AA-BD9A-0A528A7201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8AC-47AA-BD9A-0A528A7201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8AC-47AA-BD9A-0A528A720131}"/>
              </c:ext>
            </c:extLst>
          </c:dPt>
          <c:dLbls>
            <c:dLbl>
              <c:idx val="0"/>
              <c:layout>
                <c:manualLayout>
                  <c:x val="0.13182209129060452"/>
                  <c:y val="-0.15816375815216641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AC-47AA-BD9A-0A528A720131}"/>
                </c:ext>
              </c:extLst>
            </c:dLbl>
            <c:dLbl>
              <c:idx val="1"/>
              <c:layout>
                <c:manualLayout>
                  <c:x val="-0.16240020834466659"/>
                  <c:y val="-4.8852433176538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Futura PT"/>
                        <a:ea typeface="+mn-ea"/>
                        <a:cs typeface="+mn-cs"/>
                      </a:defRPr>
                    </a:pPr>
                    <a:r>
                      <a: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Futura PT"/>
                      </a:rPr>
                      <a:t>Стимулирующие</a:t>
                    </a:r>
                    <a:r>
                      <a:rPr lang="ru-RU" sz="18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Futura PT"/>
                      </a:rPr>
                      <a:t> и компенсационные выплаты</a:t>
                    </a:r>
                    <a:endParaRPr lang="ru-RU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Futura P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456077338318096"/>
                      <c:h val="0.34077611905513217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F8AC-47AA-BD9A-0A528A720131}"/>
                </c:ext>
              </c:extLst>
            </c:dLbl>
            <c:dLbl>
              <c:idx val="2"/>
              <c:layout>
                <c:manualLayout>
                  <c:x val="-0.16915771490635087"/>
                  <c:y val="-7.68426271016032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0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Futura P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522351988533446"/>
                      <c:h val="9.633516660047972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8AC-47AA-BD9A-0A528A720131}"/>
                </c:ext>
              </c:extLst>
            </c:dLbl>
            <c:dLbl>
              <c:idx val="3"/>
              <c:layout>
                <c:manualLayout>
                  <c:x val="-0.13300029603183353"/>
                  <c:y val="-9.574362579677540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67708112900386"/>
                      <c:h val="0.15775812047124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8AC-47AA-BD9A-0A528A7201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Futura P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Оклад</c:v>
                </c:pt>
                <c:pt idx="1">
                  <c:v>Стимулирующие и компенсационные выплаты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</c:v>
                </c:pt>
                <c:pt idx="1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AC-47AA-BD9A-0A528A720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959026514246821E-2"/>
          <c:y val="0.86864454443194605"/>
          <c:w val="0.98183123264495231"/>
          <c:h val="0.117069741282339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17784207195992"/>
          <c:y val="0.1406767919586451"/>
          <c:w val="0.42261226961992604"/>
          <c:h val="0.7730680971731183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BD-4B1D-95CE-0093F45AA6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BD-4B1D-95CE-0093F45AA61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BD-4B1D-95CE-0093F45AA61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2BD-4B1D-95CE-0093F45AA61C}"/>
              </c:ext>
            </c:extLst>
          </c:dPt>
          <c:dLbls>
            <c:dLbl>
              <c:idx val="0"/>
              <c:layout>
                <c:manualLayout>
                  <c:x val="0.2521131401395329"/>
                  <c:y val="-0.35483999566996416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BD-4B1D-95CE-0093F45AA61C}"/>
                </c:ext>
              </c:extLst>
            </c:dLbl>
            <c:dLbl>
              <c:idx val="1"/>
              <c:layout>
                <c:manualLayout>
                  <c:x val="-0.2246786336324921"/>
                  <c:y val="0.3242066022006517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1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Futura PT"/>
                        <a:ea typeface="+mn-ea"/>
                        <a:cs typeface="+mn-cs"/>
                      </a:defRPr>
                    </a:pPr>
                    <a:r>
                      <a:rPr lang="ru-RU" sz="2100" dirty="0"/>
                      <a:t>Перенаправлены</a:t>
                    </a:r>
                    <a:r>
                      <a:rPr lang="ru-RU" sz="2100" baseline="0" dirty="0"/>
                      <a:t> </a:t>
                    </a:r>
                    <a:endParaRPr lang="ru-RU" sz="21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1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Futura P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01223203473598"/>
                      <c:h val="9.1523065567230069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02BD-4B1D-95CE-0093F45AA61C}"/>
                </c:ext>
              </c:extLst>
            </c:dLbl>
            <c:dLbl>
              <c:idx val="2"/>
              <c:layout>
                <c:manualLayout>
                  <c:x val="-0.28359383820816209"/>
                  <c:y val="0.136385625262385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Futura P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70795737316404"/>
                      <c:h val="0.152806565462812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2BD-4B1D-95CE-0093F45AA61C}"/>
                </c:ext>
              </c:extLst>
            </c:dLbl>
            <c:dLbl>
              <c:idx val="3"/>
              <c:layout>
                <c:manualLayout>
                  <c:x val="-0.25595262991973922"/>
                  <c:y val="-5.92487357184716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Futura P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848428333030596"/>
                      <c:h val="0.151916178847652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02BD-4B1D-95CE-0093F45AA6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Futura P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Минстрой</c:v>
                </c:pt>
                <c:pt idx="1">
                  <c:v>Перенаправлены</c:v>
                </c:pt>
                <c:pt idx="2">
                  <c:v>Возвраты в бюджет</c:v>
                </c:pt>
                <c:pt idx="3">
                  <c:v>Оспаривается в судах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89.8</c:v>
                </c:pt>
                <c:pt idx="1">
                  <c:v>5.3</c:v>
                </c:pt>
                <c:pt idx="2">
                  <c:v>6</c:v>
                </c:pt>
                <c:pt idx="3">
                  <c:v>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BD-4B1D-95CE-0093F45AA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095905016424242E-2"/>
          <c:y val="0.88227561781975339"/>
          <c:w val="0.98183123264495231"/>
          <c:h val="0.117069741282339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447751792491939E-2"/>
          <c:y val="5.2303885523415909E-2"/>
          <c:w val="0.95211022669483036"/>
          <c:h val="0.8098882851360665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нацпроект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E6B-4581-AB31-7F50DC94DC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034-4DCA-8D77-42889501F8BC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034-4DCA-8D77-42889501F8BC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034-4DCA-8D77-42889501F8BC}"/>
              </c:ext>
            </c:extLst>
          </c:dPt>
          <c:cat>
            <c:strRef>
              <c:f>Лист1!$A$2:$A$5</c:f>
              <c:strCache>
                <c:ptCount val="2"/>
                <c:pt idx="0">
                  <c:v>федеральный бюджет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143.5</c:v>
                </c:pt>
                <c:pt idx="1">
                  <c:v>70.3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6B-4581-AB31-7F50DC94D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  <a:sp3d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217843979718416"/>
          <c:y val="0.11660486352102491"/>
          <c:w val="0.39280563804674024"/>
          <c:h val="0.8021021912802365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ADE-4FEA-9149-FA8A78655D9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ADE-4FEA-9149-FA8A78655D9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ADE-4FEA-9149-FA8A78655D9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ADE-4FEA-9149-FA8A78655D99}"/>
              </c:ext>
            </c:extLst>
          </c:dPt>
          <c:cat>
            <c:strRef>
              <c:f>Лист1!$A$2:$A$3</c:f>
              <c:strCache>
                <c:ptCount val="2"/>
                <c:pt idx="0">
                  <c:v>Федеральный бюджет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172.3</c:v>
                </c:pt>
                <c:pt idx="1">
                  <c:v>47.1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ADE-4FEA-9149-FA8A78655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>
          <a:outerShdw blurRad="50800" dist="228600" dir="5400000" algn="ctr" rotWithShape="0">
            <a:srgbClr val="000000">
              <a:alpha val="82000"/>
            </a:srgbClr>
          </a:outerShdw>
        </a:effectLst>
        <a:sp3d/>
      </c:spPr>
    </c:backWall>
    <c:plotArea>
      <c:layout>
        <c:manualLayout>
          <c:layoutTarget val="inner"/>
          <c:xMode val="edge"/>
          <c:yMode val="edge"/>
          <c:x val="0.12945434261988345"/>
          <c:y val="3.0512429552516079E-2"/>
          <c:w val="0.85241436336044185"/>
          <c:h val="0.871838067268338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D98A-4EB1-BE1B-022FB4FCFD41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D15-492F-8126-729721AEBF3A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8435.2000000000007</c:v>
                </c:pt>
                <c:pt idx="1">
                  <c:v>5664</c:v>
                </c:pt>
                <c:pt idx="2">
                  <c:v>6302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B7-402F-BFA0-BBA6C9986E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55B7-402F-BFA0-BBA6C9986E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2703616"/>
        <c:axId val="162713600"/>
        <c:axId val="0"/>
      </c:bar3DChart>
      <c:catAx>
        <c:axId val="16270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713600"/>
        <c:crosses val="autoZero"/>
        <c:auto val="1"/>
        <c:lblAlgn val="ctr"/>
        <c:lblOffset val="100"/>
        <c:noMultiLvlLbl val="0"/>
      </c:catAx>
      <c:valAx>
        <c:axId val="16271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70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2259173798318255E-2"/>
          <c:y val="4.3615688012916973E-2"/>
          <c:w val="0.90404122517606755"/>
          <c:h val="0.823989611683619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98D-47C0-AB64-AA78BDE2488A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E98D-47C0-AB64-AA78BDE2488A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EF6-4501-A8CD-275BCD6CB67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EEF6-4501-A8CD-275BCD6CB67C}"/>
              </c:ext>
            </c:extLst>
          </c:dPt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953</c:v>
                </c:pt>
                <c:pt idx="1">
                  <c:v>989</c:v>
                </c:pt>
                <c:pt idx="2">
                  <c:v>898</c:v>
                </c:pt>
                <c:pt idx="3">
                  <c:v>593</c:v>
                </c:pt>
                <c:pt idx="4">
                  <c:v>702.2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D2-43B8-A8CD-B65554DF7F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F6D2-43B8-A8CD-B65554DF7FB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F6D2-43B8-A8CD-B65554DF7F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2788864"/>
        <c:axId val="162790400"/>
        <c:axId val="0"/>
      </c:bar3DChart>
      <c:catAx>
        <c:axId val="16278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790400"/>
        <c:crosses val="autoZero"/>
        <c:auto val="1"/>
        <c:lblAlgn val="ctr"/>
        <c:lblOffset val="100"/>
        <c:noMultiLvlLbl val="0"/>
      </c:catAx>
      <c:valAx>
        <c:axId val="1627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78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83622491143551"/>
          <c:y val="0"/>
          <c:w val="0.77125297950137828"/>
          <c:h val="0.865659836574510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нацпроект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29B-44DA-86A4-5DCC3DCF00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29B-44DA-86A4-5DCC3DCF006F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29B-44DA-86A4-5DCC3DCF006F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29B-44DA-86A4-5DCC3DCF006F}"/>
              </c:ext>
            </c:extLst>
          </c:dPt>
          <c:cat>
            <c:strRef>
              <c:f>Лист1!$A$2:$A$5</c:f>
              <c:strCache>
                <c:ptCount val="2"/>
                <c:pt idx="0">
                  <c:v>Доходы муниципальных учреждений</c:v>
                </c:pt>
                <c:pt idx="1">
                  <c:v>Доходы государственных учреждений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29B-44DA-86A4-5DCC3DCF00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  <a:sp3d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en-US" sz="2200" b="1" kern="1200">
          <a:solidFill>
            <a:schemeClr val="accent2">
              <a:lumMod val="75000"/>
            </a:schemeClr>
          </a:solidFill>
          <a:latin typeface="Arial" charset="0"/>
          <a:ea typeface="+mn-ea"/>
          <a:cs typeface="Arial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99908180267215"/>
          <c:y val="0.19011168599495579"/>
          <c:w val="0.95211022669483036"/>
          <c:h val="0.8098882851360665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нацпроект</c:v>
                </c:pt>
              </c:strCache>
            </c:strRef>
          </c:tx>
          <c:explosion val="17"/>
          <c:dPt>
            <c:idx val="0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3CD-496C-A26C-E20DCE8BA37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3CD-496C-A26C-E20DCE8BA376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3CD-496C-A26C-E20DCE8BA376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3CD-496C-A26C-E20DCE8BA376}"/>
              </c:ext>
            </c:extLst>
          </c:dPt>
          <c:cat>
            <c:strRef>
              <c:f>Лист1!$A$2:$A$5</c:f>
              <c:strCache>
                <c:ptCount val="2"/>
                <c:pt idx="0">
                  <c:v>Доходы муниципальных учреждений</c:v>
                </c:pt>
                <c:pt idx="1">
                  <c:v>Доходы государственных учреждений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63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3CD-496C-A26C-E20DCE8BA3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  <a:sp3d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en-US" sz="2200" b="1" kern="1200">
          <a:solidFill>
            <a:schemeClr val="accent2">
              <a:lumMod val="75000"/>
            </a:schemeClr>
          </a:solidFill>
          <a:latin typeface="Arial" charset="0"/>
          <a:ea typeface="+mn-ea"/>
          <a:cs typeface="Arial" charset="0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>
          <a:outerShdw blurRad="50800" dist="228600" dir="5400000" algn="ctr" rotWithShape="0">
            <a:srgbClr val="000000">
              <a:alpha val="82000"/>
            </a:srgbClr>
          </a:outerShdw>
        </a:effectLst>
        <a:sp3d/>
      </c:spPr>
    </c:backWall>
    <c:plotArea>
      <c:layout>
        <c:manualLayout>
          <c:layoutTarget val="inner"/>
          <c:xMode val="edge"/>
          <c:yMode val="edge"/>
          <c:x val="0.14670074948494555"/>
          <c:y val="3.0552097870139072E-2"/>
          <c:w val="0.85241436336044185"/>
          <c:h val="0.871838067268338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A9C-4989-963E-521B9D161354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A9C-4989-963E-521B9D161354}"/>
              </c:ext>
            </c:extLst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132</c:v>
                </c:pt>
                <c:pt idx="1">
                  <c:v>124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9C-4989-963E-521B9D161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280128"/>
        <c:axId val="201290112"/>
        <c:axId val="0"/>
      </c:bar3DChart>
      <c:catAx>
        <c:axId val="201280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290112"/>
        <c:crosses val="autoZero"/>
        <c:auto val="1"/>
        <c:lblAlgn val="ctr"/>
        <c:lblOffset val="100"/>
        <c:noMultiLvlLbl val="0"/>
      </c:catAx>
      <c:valAx>
        <c:axId val="20129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280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>
          <a:outerShdw blurRad="50800" dist="228600" dir="5400000" algn="ctr" rotWithShape="0">
            <a:srgbClr val="000000">
              <a:alpha val="82000"/>
            </a:srgbClr>
          </a:outerShdw>
        </a:effectLst>
        <a:sp3d/>
      </c:spPr>
    </c:backWall>
    <c:plotArea>
      <c:layout>
        <c:manualLayout>
          <c:layoutTarget val="inner"/>
          <c:xMode val="edge"/>
          <c:yMode val="edge"/>
          <c:x val="0.14463614223420743"/>
          <c:y val="2.337183849504779E-2"/>
          <c:w val="0.85241436336044185"/>
          <c:h val="0.871838067268338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EA0-4654-B6F4-52FB289C3012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EA0-4654-B6F4-52FB289C3012}"/>
              </c:ext>
            </c:extLst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76</c:v>
                </c:pt>
                <c:pt idx="1">
                  <c:v>17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EA0-4654-B6F4-52FB289C30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2057600"/>
        <c:axId val="202059136"/>
        <c:axId val="0"/>
      </c:bar3DChart>
      <c:catAx>
        <c:axId val="20205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059136"/>
        <c:crosses val="autoZero"/>
        <c:auto val="1"/>
        <c:lblAlgn val="ctr"/>
        <c:lblOffset val="100"/>
        <c:noMultiLvlLbl val="0"/>
      </c:catAx>
      <c:valAx>
        <c:axId val="20205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205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>
          <a:outerShdw blurRad="50800" dist="228600" dir="5400000" algn="ctr" rotWithShape="0">
            <a:srgbClr val="000000">
              <a:alpha val="82000"/>
            </a:srgbClr>
          </a:outerShdw>
        </a:effectLst>
        <a:sp3d/>
      </c:spPr>
    </c:backWall>
    <c:plotArea>
      <c:layout>
        <c:manualLayout>
          <c:layoutTarget val="inner"/>
          <c:xMode val="edge"/>
          <c:yMode val="edge"/>
          <c:x val="0.14463614223420743"/>
          <c:y val="2.5765258286744884E-2"/>
          <c:w val="0.85241436336044185"/>
          <c:h val="0.871838067268338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C3D-462B-9B82-28D96E3C507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EC3D-462B-9B82-28D96E3C5078}"/>
              </c:ext>
            </c:extLst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4.3</c:v>
                </c:pt>
                <c:pt idx="1">
                  <c:v>3.6</c:v>
                </c:pt>
                <c:pt idx="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3D-462B-9B82-28D96E3C50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808128"/>
        <c:axId val="201822208"/>
        <c:axId val="0"/>
      </c:bar3DChart>
      <c:catAx>
        <c:axId val="20180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822208"/>
        <c:crosses val="autoZero"/>
        <c:auto val="1"/>
        <c:lblAlgn val="ctr"/>
        <c:lblOffset val="100"/>
        <c:noMultiLvlLbl val="0"/>
      </c:catAx>
      <c:valAx>
        <c:axId val="20182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80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>
          <a:outerShdw blurRad="50800" dist="228600" dir="5400000" algn="ctr" rotWithShape="0">
            <a:srgbClr val="000000">
              <a:alpha val="82000"/>
            </a:srgbClr>
          </a:outerShdw>
        </a:effectLst>
        <a:sp3d/>
      </c:spPr>
    </c:backWall>
    <c:plotArea>
      <c:layout>
        <c:manualLayout>
          <c:layoutTarget val="inner"/>
          <c:xMode val="edge"/>
          <c:yMode val="edge"/>
          <c:x val="0.14758571908322221"/>
          <c:y val="3.6035343927238707E-2"/>
          <c:w val="0.85241436336044185"/>
          <c:h val="0.871838067268338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550-43FC-B965-A663E59C11DB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550-43FC-B965-A663E59C11DB}"/>
              </c:ext>
            </c:extLst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1.8</c:v>
                </c:pt>
                <c:pt idx="1">
                  <c:v>1.5</c:v>
                </c:pt>
                <c:pt idx="2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50-43FC-B965-A663E59C11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872896"/>
        <c:axId val="201874432"/>
        <c:axId val="0"/>
      </c:bar3DChart>
      <c:catAx>
        <c:axId val="201872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874432"/>
        <c:crosses val="autoZero"/>
        <c:auto val="1"/>
        <c:lblAlgn val="ctr"/>
        <c:lblOffset val="100"/>
        <c:noMultiLvlLbl val="0"/>
      </c:catAx>
      <c:valAx>
        <c:axId val="201874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1872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val>
            <c:numRef>
              <c:f>Лист3!$B$3:$B$7</c:f>
              <c:numCache>
                <c:formatCode>General</c:formatCode>
                <c:ptCount val="5"/>
                <c:pt idx="0">
                  <c:v>110645</c:v>
                </c:pt>
                <c:pt idx="1">
                  <c:v>40806</c:v>
                </c:pt>
                <c:pt idx="2">
                  <c:v>36371</c:v>
                </c:pt>
                <c:pt idx="3">
                  <c:v>32569</c:v>
                </c:pt>
                <c:pt idx="4">
                  <c:v>31107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D8-48EC-A279-F456EAD5A7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gapDepth val="64"/>
        <c:shape val="cylinder"/>
        <c:axId val="69327872"/>
        <c:axId val="69329664"/>
        <c:axId val="0"/>
      </c:bar3DChart>
      <c:catAx>
        <c:axId val="69327872"/>
        <c:scaling>
          <c:orientation val="minMax"/>
        </c:scaling>
        <c:delete val="1"/>
        <c:axPos val="b"/>
        <c:majorTickMark val="out"/>
        <c:minorTickMark val="none"/>
        <c:tickLblPos val="none"/>
        <c:crossAx val="69329664"/>
        <c:crosses val="autoZero"/>
        <c:auto val="1"/>
        <c:lblAlgn val="ctr"/>
        <c:lblOffset val="100"/>
        <c:noMultiLvlLbl val="0"/>
      </c:catAx>
      <c:valAx>
        <c:axId val="6932966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69327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302534448819024E-2"/>
          <c:y val="0.17695071500057116"/>
          <c:w val="0.90369746555118224"/>
          <c:h val="0.767486726901652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Целевой показатель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Работники культуры</c:v>
                </c:pt>
                <c:pt idx="1">
                  <c:v>Педагогические работники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#,##0">
                  <c:v>39792</c:v>
                </c:pt>
                <c:pt idx="1">
                  <c:v>39792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12-441B-B056-A1ED413D708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Фактический показатель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Работники культуры</c:v>
                </c:pt>
                <c:pt idx="1">
                  <c:v>Педагогические работники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#,##0">
                  <c:v>37110</c:v>
                </c:pt>
                <c:pt idx="1">
                  <c:v>38245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12-441B-B056-A1ED413D70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575104"/>
        <c:axId val="204576640"/>
      </c:barChart>
      <c:catAx>
        <c:axId val="20457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4576640"/>
        <c:crosses val="autoZero"/>
        <c:auto val="1"/>
        <c:lblAlgn val="ctr"/>
        <c:lblOffset val="100"/>
        <c:noMultiLvlLbl val="0"/>
      </c:catAx>
      <c:valAx>
        <c:axId val="204576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4575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622655143176722"/>
          <c:y val="4.1915578105592946E-2"/>
          <c:w val="0.74116481705156601"/>
          <c:h val="5.99351785357654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2" name="TextBox 1"/>
        <cdr:cNvSpPr txBox="1"/>
      </cdr:nvSpPr>
      <cdr:spPr>
        <a:xfrm xmlns:a="http://schemas.openxmlformats.org/drawingml/2006/main" flipV="1">
          <a:off x="-1785769" y="-1366222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200" b="1" dirty="0">
            <a:solidFill>
              <a:schemeClr val="bg1"/>
            </a:solidFill>
            <a:latin typeface="Futura PT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2" name="TextBox 1"/>
        <cdr:cNvSpPr txBox="1"/>
      </cdr:nvSpPr>
      <cdr:spPr>
        <a:xfrm xmlns:a="http://schemas.openxmlformats.org/drawingml/2006/main" flipV="1">
          <a:off x="-1785769" y="-1366222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200" b="1" dirty="0">
            <a:solidFill>
              <a:schemeClr val="bg1"/>
            </a:solidFill>
            <a:latin typeface="Futura PT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0.78538</cdr:x>
      <cdr:y>0.59241</cdr:y>
    </cdr:from>
    <cdr:to>
      <cdr:x>0.89561</cdr:x>
      <cdr:y>0.75722</cdr:y>
    </cdr:to>
    <cdr:sp macro="" textlink="">
      <cdr:nvSpPr>
        <cdr:cNvPr id="2" name="Заголовок 5">
          <a:extLst xmlns:a="http://schemas.openxmlformats.org/drawingml/2006/main">
            <a:ext uri="{FF2B5EF4-FFF2-40B4-BE49-F238E27FC236}">
              <a16:creationId xmlns:a16="http://schemas.microsoft.com/office/drawing/2014/main" id="{70474603-5C5E-4071-B3CA-30A98CE067B9}"/>
            </a:ext>
          </a:extLst>
        </cdr:cNvPr>
        <cdr:cNvSpPr>
          <a:spLocks xmlns:a="http://schemas.openxmlformats.org/drawingml/2006/main" noGrp="1"/>
        </cdr:cNvSpPr>
      </cdr:nvSpPr>
      <cdr:spPr bwMode="auto">
        <a:xfrm xmlns:a="http://schemas.openxmlformats.org/drawingml/2006/main">
          <a:off x="7213172" y="3185680"/>
          <a:ext cx="1012390" cy="88626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algn="l" rtl="0" eaLnBrk="0" fontAlgn="base" hangingPunct="0">
            <a:lnSpc>
              <a:spcPct val="90000"/>
            </a:lnSpc>
            <a:spcBef>
              <a:spcPct val="0"/>
            </a:spcBef>
            <a:spcAft>
              <a:spcPct val="0"/>
            </a:spcAft>
            <a:defRPr sz="4400" kern="1200">
              <a:solidFill>
                <a:schemeClr val="tx1"/>
              </a:solidFill>
              <a:latin typeface="+mj-lt"/>
              <a:ea typeface="+mj-ea"/>
              <a:cs typeface="+mj-cs"/>
            </a:defRPr>
          </a:lvl1pPr>
          <a:lvl2pPr algn="l" rtl="0" eaLnBrk="0" fontAlgn="base" hangingPunct="0">
            <a:lnSpc>
              <a:spcPct val="90000"/>
            </a:lnSpc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 Light" pitchFamily="34" charset="0"/>
            </a:defRPr>
          </a:lvl2pPr>
          <a:lvl3pPr algn="l" rtl="0" eaLnBrk="0" fontAlgn="base" hangingPunct="0">
            <a:lnSpc>
              <a:spcPct val="90000"/>
            </a:lnSpc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 Light" pitchFamily="34" charset="0"/>
            </a:defRPr>
          </a:lvl3pPr>
          <a:lvl4pPr algn="l" rtl="0" eaLnBrk="0" fontAlgn="base" hangingPunct="0">
            <a:lnSpc>
              <a:spcPct val="90000"/>
            </a:lnSpc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 Light" pitchFamily="34" charset="0"/>
            </a:defRPr>
          </a:lvl4pPr>
          <a:lvl5pPr algn="l" rtl="0" eaLnBrk="0" fontAlgn="base" hangingPunct="0">
            <a:lnSpc>
              <a:spcPct val="90000"/>
            </a:lnSpc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 Light" pitchFamily="34" charset="0"/>
            </a:defRPr>
          </a:lvl5pPr>
          <a:lvl6pPr marL="457200" algn="l" rtl="0" fontAlgn="base">
            <a:lnSpc>
              <a:spcPct val="90000"/>
            </a:lnSpc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 Light" pitchFamily="34" charset="0"/>
            </a:defRPr>
          </a:lvl6pPr>
          <a:lvl7pPr marL="914400" algn="l" rtl="0" fontAlgn="base">
            <a:lnSpc>
              <a:spcPct val="90000"/>
            </a:lnSpc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 Light" pitchFamily="34" charset="0"/>
            </a:defRPr>
          </a:lvl7pPr>
          <a:lvl8pPr marL="1371600" algn="l" rtl="0" fontAlgn="base">
            <a:lnSpc>
              <a:spcPct val="90000"/>
            </a:lnSpc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 Light" pitchFamily="34" charset="0"/>
            </a:defRPr>
          </a:lvl8pPr>
          <a:lvl9pPr marL="1828800" algn="l" rtl="0" fontAlgn="base">
            <a:lnSpc>
              <a:spcPct val="90000"/>
            </a:lnSpc>
            <a:spcBef>
              <a:spcPct val="0"/>
            </a:spcBef>
            <a:spcAft>
              <a:spcPct val="0"/>
            </a:spcAft>
            <a:defRPr sz="4400">
              <a:solidFill>
                <a:schemeClr val="tx1"/>
              </a:solidFill>
              <a:latin typeface="Calibri Light" pitchFamily="34" charset="0"/>
            </a:defRPr>
          </a:lvl9pPr>
        </a:lstStyle>
        <a:p xmlns:a="http://schemas.openxmlformats.org/drawingml/2006/main">
          <a:pPr algn="ctr"/>
          <a:r>
            <a:rPr lang="ru-RU" sz="1800" b="1" dirty="0"/>
            <a:t>96,1%</a:t>
          </a:r>
        </a:p>
        <a:p xmlns:a="http://schemas.openxmlformats.org/drawingml/2006/main">
          <a:pPr algn="ctr"/>
          <a:endParaRPr lang="ru-RU" sz="1800" b="1" dirty="0"/>
        </a:p>
        <a:p xmlns:a="http://schemas.openxmlformats.org/drawingml/2006/main">
          <a:pPr algn="ctr"/>
          <a:r>
            <a:rPr lang="ru-RU" sz="1800" b="1" dirty="0">
              <a:latin typeface="+mn-lt"/>
            </a:rPr>
            <a:t>38245 руб.</a:t>
          </a:r>
        </a:p>
      </cdr:txBody>
    </cdr:sp>
  </cdr:relSizeAnchor>
  <cdr:relSizeAnchor xmlns:cdr="http://schemas.openxmlformats.org/drawingml/2006/chartDrawing">
    <cdr:from>
      <cdr:x>0.6666</cdr:x>
      <cdr:y>0.5</cdr:y>
    </cdr:from>
    <cdr:to>
      <cdr:x>0.75481</cdr:x>
      <cdr:y>0.69182</cdr:y>
    </cdr:to>
    <cdr:sp macro="" textlink="">
      <cdr:nvSpPr>
        <cdr:cNvPr id="3" name="Заголовок 5">
          <a:extLst xmlns:a="http://schemas.openxmlformats.org/drawingml/2006/main">
            <a:ext uri="{FF2B5EF4-FFF2-40B4-BE49-F238E27FC236}">
              <a16:creationId xmlns:a16="http://schemas.microsoft.com/office/drawing/2014/main" id="{4A6F7237-69A3-4B57-9937-C0B25DAC3EE7}"/>
            </a:ext>
          </a:extLst>
        </cdr:cNvPr>
        <cdr:cNvSpPr>
          <a:spLocks xmlns:a="http://schemas.openxmlformats.org/drawingml/2006/main" noGrp="1"/>
        </cdr:cNvSpPr>
      </cdr:nvSpPr>
      <cdr:spPr bwMode="auto">
        <a:xfrm xmlns:a="http://schemas.openxmlformats.org/drawingml/2006/main">
          <a:off x="6122242" y="2688758"/>
          <a:ext cx="810151" cy="10315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/>
            <a:t>100%</a:t>
          </a:r>
        </a:p>
        <a:p xmlns:a="http://schemas.openxmlformats.org/drawingml/2006/main">
          <a:endParaRPr lang="ru-RU" sz="1800" b="1" dirty="0"/>
        </a:p>
        <a:p xmlns:a="http://schemas.openxmlformats.org/drawingml/2006/main">
          <a:pPr algn="ctr"/>
          <a:r>
            <a:rPr lang="ru-RU" sz="1800" b="1" dirty="0"/>
            <a:t>39792 руб.</a:t>
          </a:r>
        </a:p>
        <a:p xmlns:a="http://schemas.openxmlformats.org/drawingml/2006/main">
          <a:endParaRPr lang="ru-RU" sz="18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0.83434</cdr:x>
      <cdr:y>0.38552</cdr:y>
    </cdr:from>
    <cdr:to>
      <cdr:x>0.94997</cdr:x>
      <cdr:y>0.50822</cdr:y>
    </cdr:to>
    <cdr:sp macro="" textlink="">
      <cdr:nvSpPr>
        <cdr:cNvPr id="2" name="Text Box 32">
          <a:extLst xmlns:a="http://schemas.openxmlformats.org/drawingml/2006/main">
            <a:ext uri="{FF2B5EF4-FFF2-40B4-BE49-F238E27FC236}">
              <a16:creationId xmlns:a16="http://schemas.microsoft.com/office/drawing/2014/main" id="{01A7A2A9-3177-4B2D-B8B5-054D45F0767B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953869" y="2514317"/>
          <a:ext cx="1379493" cy="8002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4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43 %</a:t>
          </a:r>
        </a:p>
      </cdr:txBody>
    </cdr:sp>
  </cdr:relSizeAnchor>
  <cdr:relSizeAnchor xmlns:cdr="http://schemas.openxmlformats.org/drawingml/2006/chartDrawing">
    <cdr:from>
      <cdr:x>0.20066</cdr:x>
      <cdr:y>0.12489</cdr:y>
    </cdr:from>
    <cdr:to>
      <cdr:x>0.31629</cdr:x>
      <cdr:y>0.24759</cdr:y>
    </cdr:to>
    <cdr:sp macro="" textlink="">
      <cdr:nvSpPr>
        <cdr:cNvPr id="6" name="Text Box 32">
          <a:extLst xmlns:a="http://schemas.openxmlformats.org/drawingml/2006/main">
            <a:ext uri="{FF2B5EF4-FFF2-40B4-BE49-F238E27FC236}">
              <a16:creationId xmlns:a16="http://schemas.microsoft.com/office/drawing/2014/main" id="{1BD715A0-970D-4609-ACEE-A8C41A0D77A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93920" y="814518"/>
          <a:ext cx="1379493" cy="8002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4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57</a:t>
          </a:r>
          <a:r>
            <a:rPr lang="ru-RU" sz="4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 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0.10016</cdr:x>
      <cdr:y>0.19514</cdr:y>
    </cdr:from>
    <cdr:to>
      <cdr:x>0.29287</cdr:x>
      <cdr:y>0.31783</cdr:y>
    </cdr:to>
    <cdr:sp macro="" textlink="">
      <cdr:nvSpPr>
        <cdr:cNvPr id="2" name="Text Box 32">
          <a:extLst xmlns:a="http://schemas.openxmlformats.org/drawingml/2006/main">
            <a:ext uri="{FF2B5EF4-FFF2-40B4-BE49-F238E27FC236}">
              <a16:creationId xmlns:a16="http://schemas.microsoft.com/office/drawing/2014/main" id="{01A7A2A9-3177-4B2D-B8B5-054D45F0767B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94880" y="1272657"/>
          <a:ext cx="2299092" cy="8002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4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7,8 </a:t>
          </a:r>
          <a:r>
            <a:rPr lang="ru-RU" sz="2500" b="1" dirty="0" err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млн.руб</a:t>
          </a:r>
          <a:r>
            <a:rPr lang="ru-RU" sz="25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</a:t>
          </a:r>
        </a:p>
      </cdr:txBody>
    </cdr:sp>
  </cdr:relSizeAnchor>
  <cdr:relSizeAnchor xmlns:cdr="http://schemas.openxmlformats.org/drawingml/2006/chartDrawing">
    <cdr:from>
      <cdr:x>0.03303</cdr:x>
      <cdr:y>0.6734</cdr:y>
    </cdr:from>
    <cdr:to>
      <cdr:x>0.2308</cdr:x>
      <cdr:y>0.7961</cdr:y>
    </cdr:to>
    <cdr:sp macro="" textlink="">
      <cdr:nvSpPr>
        <cdr:cNvPr id="6" name="Text Box 32">
          <a:extLst xmlns:a="http://schemas.openxmlformats.org/drawingml/2006/main">
            <a:ext uri="{FF2B5EF4-FFF2-40B4-BE49-F238E27FC236}">
              <a16:creationId xmlns:a16="http://schemas.microsoft.com/office/drawing/2014/main" id="{1BD715A0-970D-4609-ACEE-A8C41A0D77AE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94007" y="4391859"/>
          <a:ext cx="2359447" cy="8002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4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5,3 </a:t>
          </a:r>
          <a:r>
            <a:rPr lang="ru-RU" sz="2500" b="1" dirty="0" err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млн.руб</a:t>
          </a:r>
          <a:r>
            <a:rPr lang="ru-RU" sz="25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cdr:txBody>
    </cdr:sp>
  </cdr:relSizeAnchor>
  <cdr:relSizeAnchor xmlns:cdr="http://schemas.openxmlformats.org/drawingml/2006/chartDrawing">
    <cdr:from>
      <cdr:x>0.0525</cdr:x>
      <cdr:y>0.43865</cdr:y>
    </cdr:from>
    <cdr:to>
      <cdr:x>0.21312</cdr:x>
      <cdr:y>0.56135</cdr:y>
    </cdr:to>
    <cdr:sp macro="" textlink="">
      <cdr:nvSpPr>
        <cdr:cNvPr id="4" name="Text Box 32">
          <a:extLst xmlns:a="http://schemas.openxmlformats.org/drawingml/2006/main">
            <a:ext uri="{FF2B5EF4-FFF2-40B4-BE49-F238E27FC236}">
              <a16:creationId xmlns:a16="http://schemas.microsoft.com/office/drawing/2014/main" id="{0AA0B47F-F2E3-44C0-A2F7-1828F7987483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6327" y="2860833"/>
          <a:ext cx="1916236" cy="8002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4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 </a:t>
          </a:r>
          <a:r>
            <a:rPr lang="ru-RU" sz="2500" b="1" dirty="0" err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млн.руб</a:t>
          </a:r>
          <a:r>
            <a:rPr lang="ru-RU" sz="25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cdr:txBody>
    </cdr:sp>
  </cdr:relSizeAnchor>
  <cdr:relSizeAnchor xmlns:cdr="http://schemas.openxmlformats.org/drawingml/2006/chartDrawing">
    <cdr:from>
      <cdr:x>0.82095</cdr:x>
      <cdr:y>0.5</cdr:y>
    </cdr:from>
    <cdr:to>
      <cdr:x>0.94028</cdr:x>
      <cdr:y>0.68169</cdr:y>
    </cdr:to>
    <cdr:sp macro="" textlink="">
      <cdr:nvSpPr>
        <cdr:cNvPr id="5" name="Text Box 32">
          <a:extLst xmlns:a="http://schemas.openxmlformats.org/drawingml/2006/main">
            <a:ext uri="{FF2B5EF4-FFF2-40B4-BE49-F238E27FC236}">
              <a16:creationId xmlns:a16="http://schemas.microsoft.com/office/drawing/2014/main" id="{14D3F454-BF35-4C5A-A1F4-80B6BD12DC4B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794108" y="3260943"/>
          <a:ext cx="1423686" cy="11849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spcBef>
              <a:spcPct val="50000"/>
            </a:spcBef>
          </a:pPr>
          <a:r>
            <a:rPr lang="ru-RU" sz="4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89,8 </a:t>
          </a:r>
          <a:r>
            <a:rPr lang="ru-RU" sz="2500" b="1" dirty="0" err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млн.руб</a:t>
          </a:r>
          <a:r>
            <a:rPr lang="ru-RU" sz="25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</a:t>
          </a:r>
        </a:p>
      </cdr:txBody>
    </cdr:sp>
  </cdr:relSizeAnchor>
  <cdr:relSizeAnchor xmlns:cdr="http://schemas.openxmlformats.org/drawingml/2006/chartDrawing">
    <cdr:from>
      <cdr:x>0.83294</cdr:x>
      <cdr:y>0.0392</cdr:y>
    </cdr:from>
    <cdr:to>
      <cdr:x>0.98111</cdr:x>
      <cdr:y>0.23268</cdr:y>
    </cdr:to>
    <cdr:sp macro="" textlink="">
      <cdr:nvSpPr>
        <cdr:cNvPr id="7" name="Text Box 32">
          <a:extLst xmlns:a="http://schemas.openxmlformats.org/drawingml/2006/main">
            <a:ext uri="{FF2B5EF4-FFF2-40B4-BE49-F238E27FC236}">
              <a16:creationId xmlns:a16="http://schemas.microsoft.com/office/drawing/2014/main" id="{D5B30256-653E-4928-BA5D-84F4748AE0C2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937121" y="255626"/>
          <a:ext cx="1767776" cy="126188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</a:pPr>
          <a:r>
            <a:rPr lang="ru-RU" sz="4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106 </a:t>
          </a:r>
          <a:r>
            <a:rPr lang="ru-RU" sz="3000" b="1" dirty="0" err="1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млн.руб</a:t>
          </a:r>
          <a:r>
            <a:rPr lang="ru-RU" sz="3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.</a:t>
          </a:r>
        </a:p>
      </cdr:txBody>
    </cdr:sp>
  </cdr:relSizeAnchor>
  <cdr:relSizeAnchor xmlns:cdr="http://schemas.openxmlformats.org/drawingml/2006/chartDrawing">
    <cdr:from>
      <cdr:x>0.81267</cdr:x>
      <cdr:y>0.03568</cdr:y>
    </cdr:from>
    <cdr:to>
      <cdr:x>0.99205</cdr:x>
      <cdr:y>0.26217</cdr:y>
    </cdr:to>
    <cdr:sp macro="" textlink="">
      <cdr:nvSpPr>
        <cdr:cNvPr id="8" name="Овал 7">
          <a:extLst xmlns:a="http://schemas.openxmlformats.org/drawingml/2006/main">
            <a:ext uri="{FF2B5EF4-FFF2-40B4-BE49-F238E27FC236}">
              <a16:creationId xmlns:a16="http://schemas.microsoft.com/office/drawing/2014/main" id="{F3439C84-7D7A-498B-9146-F726A27F3388}"/>
            </a:ext>
          </a:extLst>
        </cdr:cNvPr>
        <cdr:cNvSpPr/>
      </cdr:nvSpPr>
      <cdr:spPr>
        <a:xfrm xmlns:a="http://schemas.openxmlformats.org/drawingml/2006/main">
          <a:off x="9695295" y="232692"/>
          <a:ext cx="2140045" cy="1477142"/>
        </a:xfrm>
        <a:prstGeom xmlns:a="http://schemas.openxmlformats.org/drawingml/2006/main" prst="ellipse">
          <a:avLst/>
        </a:prstGeom>
        <a:solidFill xmlns:a="http://schemas.openxmlformats.org/drawingml/2006/main">
          <a:srgbClr val="4472C4">
            <a:alpha val="27059"/>
          </a:srgbClr>
        </a:solidFill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</cdr:x>
      <cdr:y>0</cdr:y>
    </cdr:to>
    <cdr:sp macro="" textlink="">
      <cdr:nvSpPr>
        <cdr:cNvPr id="2" name="TextBox 1"/>
        <cdr:cNvSpPr txBox="1"/>
      </cdr:nvSpPr>
      <cdr:spPr>
        <a:xfrm xmlns:a="http://schemas.openxmlformats.org/drawingml/2006/main" flipV="1">
          <a:off x="-1785769" y="-1366222"/>
          <a:ext cx="0" cy="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200" b="1" dirty="0">
            <a:solidFill>
              <a:schemeClr val="bg1"/>
            </a:solidFill>
            <a:latin typeface="Futura PT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22A64-85F4-42E4-B88A-ED30B32AC0EC}" type="datetimeFigureOut">
              <a:rPr lang="ru-RU" smtClean="0"/>
              <a:pPr/>
              <a:t>22.02.2022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5B15D-8F54-4839-82DE-703919726C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966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5B15D-8F54-4839-82DE-703919726C41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391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544A6-74AA-4C3F-B266-86E75C8CC98B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053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0544A6-74AA-4C3F-B266-86E75C8CC98B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333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7FC78-EB7E-4845-9931-0AA9871988F7}" type="datetimeFigureOut">
              <a:rPr lang="ru-RU"/>
              <a:pPr>
                <a:defRPr/>
              </a:pPr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63E28-3A27-44F1-9665-CF5F9C04C3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9EA48-F68E-4426-9A52-07C480F76039}" type="datetimeFigureOut">
              <a:rPr lang="ru-RU"/>
              <a:pPr>
                <a:defRPr/>
              </a:pPr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C5E0F-ABF5-4E25-BF8C-BC53DE7D41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69208-9C63-4AD0-9EF5-3A39762B2860}" type="datetimeFigureOut">
              <a:rPr lang="ru-RU"/>
              <a:pPr>
                <a:defRPr/>
              </a:pPr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C941F-55AA-4F1E-AF12-91C502B0BD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A7F2C-9240-4821-8702-D1BDCA75DE23}" type="datetimeFigureOut">
              <a:rPr lang="ru-RU"/>
              <a:pPr>
                <a:defRPr/>
              </a:pPr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5567-3CD4-4F9F-9CBE-80DA614410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20868-BE42-44AA-B6FB-E38358ED377A}" type="datetimeFigureOut">
              <a:rPr lang="ru-RU"/>
              <a:pPr>
                <a:defRPr/>
              </a:pPr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B32F7-340C-41C3-AFBE-33415AAF25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D892B-3D62-441E-AEC0-453C2745D13E}" type="datetimeFigureOut">
              <a:rPr lang="ru-RU"/>
              <a:pPr>
                <a:defRPr/>
              </a:pPr>
              <a:t>22.02.2022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F0D11-CF1D-46F4-9A5A-1483C07C1F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154CB-6D58-463F-91DF-2DFFF91E5B8A}" type="datetimeFigureOut">
              <a:rPr lang="ru-RU"/>
              <a:pPr>
                <a:defRPr/>
              </a:pPr>
              <a:t>22.02.2022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2ED5-EF04-4E10-9107-11CFA592F8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18837-6DFA-4D2E-9D54-930C9C4F1281}" type="datetimeFigureOut">
              <a:rPr lang="ru-RU"/>
              <a:pPr>
                <a:defRPr/>
              </a:pPr>
              <a:t>22.02.2022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1A243-525B-4390-9739-BA1E0B7197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92610-CDFD-4E51-9763-8474C1B3437E}" type="datetimeFigureOut">
              <a:rPr lang="ru-RU"/>
              <a:pPr>
                <a:defRPr/>
              </a:pPr>
              <a:t>22.02.2022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6D668-0358-448E-8351-B17DBC32E2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61CC4-F821-4613-A605-CDDDA56BB06A}" type="datetimeFigureOut">
              <a:rPr lang="ru-RU"/>
              <a:pPr>
                <a:defRPr/>
              </a:pPr>
              <a:t>22.02.2022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B0EB3-58A1-49A9-9A86-BE7BE3A0B9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AECE3-F129-4DD6-81A8-75E8442A559E}" type="datetimeFigureOut">
              <a:rPr lang="ru-RU"/>
              <a:pPr>
                <a:defRPr/>
              </a:pPr>
              <a:t>22.02.2022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F65D1-DDEF-4998-A853-2F60FDF801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96E826-24A4-4AD3-8BC9-89317497C14E}" type="datetimeFigureOut">
              <a:rPr lang="ru-RU"/>
              <a:pPr>
                <a:defRPr/>
              </a:pPr>
              <a:t>22.02.2022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3ADEF0-B83B-48D8-BF2B-FD9F359292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emf"/><Relationship Id="rId5" Type="http://schemas.openxmlformats.org/officeDocument/2006/relationships/image" Target="../media/image41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jpe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63.png"/><Relationship Id="rId5" Type="http://schemas.openxmlformats.org/officeDocument/2006/relationships/image" Target="../media/image2.jpeg"/><Relationship Id="rId10" Type="http://schemas.openxmlformats.org/officeDocument/2006/relationships/image" Target="../media/image69.png"/><Relationship Id="rId4" Type="http://schemas.openxmlformats.org/officeDocument/2006/relationships/image" Target="../media/image3.png"/><Relationship Id="rId9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3.png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3.png"/><Relationship Id="rId4" Type="http://schemas.openxmlformats.org/officeDocument/2006/relationships/image" Target="../media/image2.jpeg"/><Relationship Id="rId9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jpeg"/><Relationship Id="rId7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2.jpeg"/><Relationship Id="rId4" Type="http://schemas.openxmlformats.org/officeDocument/2006/relationships/image" Target="../media/image3.png"/><Relationship Id="rId9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.jpeg"/><Relationship Id="rId7" Type="http://schemas.openxmlformats.org/officeDocument/2006/relationships/hyperlink" Target="http://school10prk.r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>
            <a:hlinkClick r:id="" action="ppaction://ole?verb=0"/>
            <a:extLst>
              <a:ext uri="{FF2B5EF4-FFF2-40B4-BE49-F238E27FC236}">
                <a16:creationId xmlns:a16="http://schemas.microsoft.com/office/drawing/2014/main" id="{11ECFE47-7D55-42E4-8F31-2FCEF3E25D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472078"/>
              </p:ext>
            </p:extLst>
          </p:nvPr>
        </p:nvGraphicFramePr>
        <p:xfrm>
          <a:off x="0" y="92075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resentation" r:id="rId3" imgW="6096075" imgH="3429060" progId="PowerPoint.Show.12">
                  <p:embed/>
                </p:oleObj>
              </mc:Choice>
              <mc:Fallback>
                <p:oleObj name="Presentation" r:id="rId3" imgW="6096075" imgH="342906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2075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3966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2" y="0"/>
            <a:ext cx="122167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362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2"/>
            <a:ext cx="12025223" cy="675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686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976" y="8282"/>
            <a:ext cx="12201987" cy="684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305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1" y="0"/>
            <a:ext cx="122167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229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2"/>
            <a:ext cx="12201986" cy="684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211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0"/>
            <a:ext cx="12201990" cy="684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834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282"/>
            <a:ext cx="12201987" cy="684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282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ts1\Desktop\нац. проект «Культура» 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526"/>
            <a:ext cx="12209758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84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E76EB2-E040-42D4-AE44-D7BE747F8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858" y="4402639"/>
            <a:ext cx="2245768" cy="1926019"/>
          </a:xfrm>
          <a:prstGeom prst="rect">
            <a:avLst/>
          </a:prstGeom>
        </p:spPr>
      </p:pic>
      <p:pic>
        <p:nvPicPr>
          <p:cNvPr id="14" name="Picture 2" descr="D:\Desktop\Без-имени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318" y="2882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8014" y="131360"/>
            <a:ext cx="101033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Удовлетворенность граждан реализацией национальных проектов</a:t>
            </a:r>
          </a:p>
        </p:txBody>
      </p:sp>
      <p:sp>
        <p:nvSpPr>
          <p:cNvPr id="37" name="Text Box 29">
            <a:extLst>
              <a:ext uri="{FF2B5EF4-FFF2-40B4-BE49-F238E27FC236}">
                <a16:creationId xmlns:a16="http://schemas.microsoft.com/office/drawing/2014/main" id="{D90E2B0A-9188-4969-9705-D885B1DA4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8348" y="1728867"/>
            <a:ext cx="463969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Здравоохранение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27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%  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(2020 г. 24%)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39DCB9-2430-46A1-9F8B-7FA49733B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5695" y="1278383"/>
            <a:ext cx="2413158" cy="24131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B92658-58C6-4E54-B396-8C93900F0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4806" y="3928695"/>
            <a:ext cx="2789429" cy="2789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9B2D25-EB81-4A76-A8AB-3E7C2AF643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765" y="1125516"/>
            <a:ext cx="3024458" cy="3024458"/>
          </a:xfrm>
          <a:prstGeom prst="rect">
            <a:avLst/>
          </a:prstGeom>
        </p:spPr>
      </p:pic>
      <p:sp>
        <p:nvSpPr>
          <p:cNvPr id="13" name="Text Box 29">
            <a:extLst>
              <a:ext uri="{FF2B5EF4-FFF2-40B4-BE49-F238E27FC236}">
                <a16:creationId xmlns:a16="http://schemas.microsoft.com/office/drawing/2014/main" id="{8DEA3DEA-84BB-41DC-AEF1-EEB2FD191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398" y="4307746"/>
            <a:ext cx="41746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Образование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29,4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%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(2020 г. 29,4%)</a:t>
            </a:r>
          </a:p>
        </p:txBody>
      </p:sp>
      <p:sp>
        <p:nvSpPr>
          <p:cNvPr id="15" name="Text Box 29">
            <a:extLst>
              <a:ext uri="{FF2B5EF4-FFF2-40B4-BE49-F238E27FC236}">
                <a16:creationId xmlns:a16="http://schemas.microsoft.com/office/drawing/2014/main" id="{FF60681C-27DF-440A-86DE-0D03930B9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626" y="1728867"/>
            <a:ext cx="383303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Культура 33,6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 % (2020 г. 32,6%)</a:t>
            </a:r>
          </a:p>
        </p:txBody>
      </p:sp>
      <p:sp>
        <p:nvSpPr>
          <p:cNvPr id="16" name="Text Box 29">
            <a:extLst>
              <a:ext uri="{FF2B5EF4-FFF2-40B4-BE49-F238E27FC236}">
                <a16:creationId xmlns:a16="http://schemas.microsoft.com/office/drawing/2014/main" id="{2E67FFA3-0EE7-4F3B-B8A8-A9E2DB710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468" y="4349985"/>
            <a:ext cx="432507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Демография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38,4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 % (2020 г. 42,5%)</a:t>
            </a:r>
          </a:p>
        </p:txBody>
      </p:sp>
    </p:spTree>
    <p:extLst>
      <p:ext uri="{BB962C8B-B14F-4D97-AF65-F5344CB8AC3E}">
        <p14:creationId xmlns:p14="http://schemas.microsoft.com/office/powerpoint/2010/main" val="1162319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pteatr.ru/uploads/event/713/DSCF021_222228_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767" y="1278384"/>
            <a:ext cx="6794377" cy="2143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Shape 346"/>
          <p:cNvSpPr txBox="1">
            <a:spLocks noChangeArrowheads="1"/>
          </p:cNvSpPr>
          <p:nvPr/>
        </p:nvSpPr>
        <p:spPr bwMode="auto">
          <a:xfrm>
            <a:off x="826114" y="1425967"/>
            <a:ext cx="5752920" cy="11223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sym typeface="Calibri" pitchFamily="34" charset="0"/>
              </a:rPr>
              <a:t>Обеспечение развития и укрепление материально-технической базы муниципальных домов культуры</a:t>
            </a:r>
            <a:endParaRPr lang="ru-RU" dirty="0">
              <a:sym typeface="Calibri" pitchFamily="34" charset="0"/>
            </a:endParaRPr>
          </a:p>
          <a:p>
            <a:pPr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sym typeface="Calibri" pitchFamily="34" charset="0"/>
              </a:rPr>
              <a:t>20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sym typeface="Calibri" pitchFamily="34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C0C0C0"/>
                  </a:outerShdw>
                </a:effectLst>
                <a:sym typeface="Calibri" pitchFamily="34" charset="0"/>
              </a:rPr>
              <a:t>млн.руб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sym typeface="Calibri" pitchFamily="34" charset="0"/>
              </a:rPr>
              <a:t>.</a:t>
            </a:r>
            <a:endParaRPr lang="ru-RU" dirty="0">
              <a:sym typeface="Calibri" pitchFamily="34" charset="0"/>
            </a:endParaRPr>
          </a:p>
        </p:txBody>
      </p:sp>
      <p:pic>
        <p:nvPicPr>
          <p:cNvPr id="14" name="Picture 2" descr="D:\Desktop\Без-имени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9675" y="90427"/>
            <a:ext cx="10365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Проект партии Единая Россия «Культура малой родины»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76199" y="1032279"/>
            <a:ext cx="12192001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hape 346">
            <a:extLst>
              <a:ext uri="{FF2B5EF4-FFF2-40B4-BE49-F238E27FC236}">
                <a16:creationId xmlns:a16="http://schemas.microsoft.com/office/drawing/2014/main" id="{F2836FA0-6BC5-4D9E-8828-5E78FF792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13" y="1199917"/>
            <a:ext cx="6435746" cy="148605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>
              <a:lnSpc>
                <a:spcPct val="85000"/>
              </a:lnSpc>
              <a:spcBef>
                <a:spcPts val="6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  <a:sym typeface="Calibri" pitchFamily="34" charset="0"/>
              </a:rPr>
              <a:t>Обеспечение развития и укрепление материально-технической базы муниципальных домов культуры</a:t>
            </a:r>
            <a:endParaRPr lang="ru-RU" sz="2000" dirty="0">
              <a:latin typeface="Futura PT"/>
              <a:sym typeface="Calibri" pitchFamily="34" charset="0"/>
            </a:endParaRPr>
          </a:p>
          <a:p>
            <a:pPr>
              <a:lnSpc>
                <a:spcPct val="85000"/>
              </a:lnSpc>
              <a:spcBef>
                <a:spcPts val="6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  <a:sym typeface="Calibri" pitchFamily="34" charset="0"/>
              </a:rPr>
              <a:t>20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sym typeface="Calibri" pitchFamily="34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C0C0C0"/>
                  </a:outerShdw>
                </a:effectLst>
                <a:sym typeface="Calibri" pitchFamily="34" charset="0"/>
              </a:rPr>
              <a:t>млн.руб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sym typeface="Calibri" pitchFamily="34" charset="0"/>
              </a:rPr>
              <a:t>.</a:t>
            </a:r>
            <a:endParaRPr lang="ru-RU" dirty="0">
              <a:sym typeface="Calibri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DEC957-9361-4179-81A3-688FEAEE4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4377">
            <a:off x="6655423" y="3658093"/>
            <a:ext cx="4983064" cy="33220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1" name="Shape 346">
            <a:extLst>
              <a:ext uri="{FF2B5EF4-FFF2-40B4-BE49-F238E27FC236}">
                <a16:creationId xmlns:a16="http://schemas.microsoft.com/office/drawing/2014/main" id="{BC38CEBE-444E-443D-BC3D-1CAB287D0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13" y="2826707"/>
            <a:ext cx="6435747" cy="1876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000" b="1" dirty="0">
                <a:latin typeface="Futura PT"/>
                <a:sym typeface="Calibri" pitchFamily="34" charset="0"/>
              </a:rPr>
              <a:t>Поддержка творческой деятельности театров и укрепление материально-технической базы – </a:t>
            </a:r>
          </a:p>
          <a:p>
            <a:pPr>
              <a:spcBef>
                <a:spcPts val="6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000" b="1" dirty="0">
                <a:latin typeface="Futura PT"/>
                <a:sym typeface="Calibri" pitchFamily="34" charset="0"/>
              </a:rPr>
              <a:t>Прокопьевский драматический театр  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Futura PT"/>
              <a:sym typeface="Calibri" pitchFamily="34" charset="0"/>
            </a:endParaRPr>
          </a:p>
          <a:p>
            <a:pPr>
              <a:lnSpc>
                <a:spcPct val="85000"/>
              </a:lnSpc>
              <a:spcBef>
                <a:spcPts val="6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en-US" sz="3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  <a:sym typeface="Calibri" pitchFamily="34" charset="0"/>
              </a:rPr>
              <a:t>4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sym typeface="Calibri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sym typeface="Calibri" pitchFamily="34" charset="0"/>
              </a:rPr>
              <a:t>млн.руб.</a:t>
            </a:r>
            <a:endParaRPr lang="ru-RU" dirty="0">
              <a:sym typeface="Calibri" pitchFamily="34" charset="0"/>
            </a:endParaRPr>
          </a:p>
        </p:txBody>
      </p:sp>
      <p:sp>
        <p:nvSpPr>
          <p:cNvPr id="12" name="Shape 346"/>
          <p:cNvSpPr txBox="1">
            <a:spLocks noChangeArrowheads="1"/>
          </p:cNvSpPr>
          <p:nvPr/>
        </p:nvSpPr>
        <p:spPr bwMode="auto">
          <a:xfrm>
            <a:off x="788012" y="4944199"/>
            <a:ext cx="6435745" cy="14860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>
              <a:lnSpc>
                <a:spcPct val="85000"/>
              </a:lnSpc>
              <a:spcBef>
                <a:spcPts val="6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000" b="1" dirty="0">
                <a:latin typeface="Futura PT"/>
                <a:sym typeface="Calibri" pitchFamily="34" charset="0"/>
              </a:rPr>
              <a:t>Поддержка творческой деятельности и техническое оснащение детских и кукольных театров 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Futura PT"/>
              <a:sym typeface="Calibri" pitchFamily="34" charset="0"/>
            </a:endParaRPr>
          </a:p>
          <a:p>
            <a:pPr>
              <a:lnSpc>
                <a:spcPct val="85000"/>
              </a:lnSpc>
              <a:spcBef>
                <a:spcPts val="6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sym typeface="Calibri" pitchFamily="34" charset="0"/>
              </a:rPr>
              <a:t>19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sym typeface="Calibri" pitchFamily="34" charset="0"/>
              </a:rPr>
              <a:t>,</a:t>
            </a: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sym typeface="Calibri" pitchFamily="34" charset="0"/>
              </a:rPr>
              <a:t>3</a:t>
            </a:r>
            <a:r>
              <a:rPr lang="ru-RU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sym typeface="Calibri" pitchFamily="34" charset="0"/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 pitchFamily="34" charset="0"/>
              </a:rPr>
              <a:t>млн.руб.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2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Desktop\Без-имени-1.png">
            <a:extLst>
              <a:ext uri="{FF2B5EF4-FFF2-40B4-BE49-F238E27FC236}">
                <a16:creationId xmlns:a16="http://schemas.microsoft.com/office/drawing/2014/main" id="{88F2680F-1713-421D-B31A-72F245FA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774" y="61732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2EA595-6EDF-4251-A296-0FAF5EF5A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-365760"/>
            <a:ext cx="10311087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2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Desktop\Без-имени-1.png">
            <a:extLst>
              <a:ext uri="{FF2B5EF4-FFF2-40B4-BE49-F238E27FC236}">
                <a16:creationId xmlns:a16="http://schemas.microsoft.com/office/drawing/2014/main" id="{88F2680F-1713-421D-B31A-72F245FA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774" y="61732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089F2E-B226-4151-9035-D6BADF6A6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988" y="-97536"/>
            <a:ext cx="7413987" cy="69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10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346">
            <a:extLst>
              <a:ext uri="{FF2B5EF4-FFF2-40B4-BE49-F238E27FC236}">
                <a16:creationId xmlns:a16="http://schemas.microsoft.com/office/drawing/2014/main" id="{69ADA5DE-853D-4A2F-8A94-B426AC1D5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108" y="3963348"/>
            <a:ext cx="2191517" cy="101566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 algn="ctr"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200" dirty="0">
                <a:latin typeface="Futura PT"/>
                <a:sym typeface="Calibri" pitchFamily="34" charset="0"/>
              </a:rPr>
              <a:t>Участники </a:t>
            </a:r>
          </a:p>
          <a:p>
            <a:pPr algn="ctr"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400" b="1" dirty="0">
                <a:latin typeface="Futura PT"/>
                <a:sym typeface="Calibri" pitchFamily="34" charset="0"/>
              </a:rPr>
              <a:t>11</a:t>
            </a:r>
            <a:r>
              <a:rPr lang="ru-RU" sz="2200" b="1" dirty="0">
                <a:latin typeface="Futura PT"/>
                <a:sym typeface="Calibri" pitchFamily="34" charset="0"/>
              </a:rPr>
              <a:t> учреждений</a:t>
            </a:r>
          </a:p>
        </p:txBody>
      </p:sp>
      <p:pic>
        <p:nvPicPr>
          <p:cNvPr id="30746" name="Shape 676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192" y="1869771"/>
            <a:ext cx="693738" cy="928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4" name="Picture 2" descr="D:\Desktop\Без-имени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318" y="2882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8014" y="-49963"/>
            <a:ext cx="101033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Самостоятельное участие учреждений культуры в конкурсах в 2021 году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C0B20F34-B467-454D-8630-420842F3A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8" r="2395" b="15683"/>
          <a:stretch/>
        </p:blipFill>
        <p:spPr bwMode="auto">
          <a:xfrm>
            <a:off x="6737440" y="1603854"/>
            <a:ext cx="3312000" cy="12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Shape 346">
            <a:extLst>
              <a:ext uri="{FF2B5EF4-FFF2-40B4-BE49-F238E27FC236}">
                <a16:creationId xmlns:a16="http://schemas.microsoft.com/office/drawing/2014/main" id="{F184B6B1-FE39-41FA-A3CF-D36FA6AE8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443" y="3956177"/>
            <a:ext cx="2523944" cy="257637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200" b="1" dirty="0">
                <a:latin typeface="Futura PT"/>
                <a:sym typeface="Calibri" pitchFamily="34" charset="0"/>
              </a:rPr>
              <a:t>Получено</a:t>
            </a: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500" b="1" dirty="0">
                <a:latin typeface="Futura PT"/>
                <a:sym typeface="Calibri" pitchFamily="34" charset="0"/>
              </a:rPr>
              <a:t>15,9</a:t>
            </a:r>
            <a:r>
              <a:rPr lang="ru-RU" sz="2000" b="1" dirty="0">
                <a:latin typeface="Futura PT"/>
                <a:sym typeface="Calibri" pitchFamily="34" charset="0"/>
              </a:rPr>
              <a:t> </a:t>
            </a:r>
            <a:r>
              <a:rPr lang="ru-RU" sz="2000" b="1" dirty="0" err="1">
                <a:latin typeface="Futura PT"/>
                <a:sym typeface="Calibri" pitchFamily="34" charset="0"/>
              </a:rPr>
              <a:t>млн.руб</a:t>
            </a:r>
            <a:r>
              <a:rPr lang="ru-RU" sz="2000" b="1" dirty="0">
                <a:latin typeface="Futura PT"/>
                <a:sym typeface="Calibri" pitchFamily="34" charset="0"/>
              </a:rPr>
              <a:t>.</a:t>
            </a:r>
            <a:r>
              <a:rPr lang="ru-RU" sz="1600" dirty="0">
                <a:latin typeface="Futura PT"/>
                <a:sym typeface="Calibri" pitchFamily="34" charset="0"/>
              </a:rPr>
              <a:t> </a:t>
            </a: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endParaRPr lang="ru-RU" sz="1400" dirty="0">
              <a:latin typeface="Futura PT"/>
              <a:sym typeface="Calibri" pitchFamily="34" charset="0"/>
            </a:endParaRP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000" dirty="0">
                <a:latin typeface="Futura PT"/>
                <a:sym typeface="Calibri" pitchFamily="34" charset="0"/>
              </a:rPr>
              <a:t>Федеральный</a:t>
            </a: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000" dirty="0">
                <a:latin typeface="Futura PT"/>
                <a:sym typeface="Calibri" pitchFamily="34" charset="0"/>
              </a:rPr>
              <a:t>бюджет </a:t>
            </a:r>
            <a:r>
              <a:rPr lang="ru-RU" sz="2200" b="1" dirty="0">
                <a:latin typeface="Futura PT"/>
                <a:sym typeface="Calibri" pitchFamily="34" charset="0"/>
              </a:rPr>
              <a:t>8,3</a:t>
            </a:r>
            <a:r>
              <a:rPr lang="ru-RU" sz="2000" b="1" dirty="0">
                <a:latin typeface="Futura PT"/>
                <a:sym typeface="Calibri" pitchFamily="34" charset="0"/>
              </a:rPr>
              <a:t> </a:t>
            </a:r>
            <a:r>
              <a:rPr lang="ru-RU" sz="1400" b="1" dirty="0" err="1">
                <a:latin typeface="Futura PT"/>
                <a:sym typeface="Calibri" pitchFamily="34" charset="0"/>
              </a:rPr>
              <a:t>млн.руб</a:t>
            </a:r>
            <a:r>
              <a:rPr lang="ru-RU" sz="1400" b="1" dirty="0">
                <a:latin typeface="Futura PT"/>
                <a:sym typeface="Calibri" pitchFamily="34" charset="0"/>
              </a:rPr>
              <a:t>.</a:t>
            </a: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endParaRPr lang="ru-RU" sz="1400" dirty="0">
              <a:latin typeface="Futura PT"/>
              <a:sym typeface="Calibri" pitchFamily="34" charset="0"/>
            </a:endParaRP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000" dirty="0">
                <a:latin typeface="Futura PT"/>
                <a:sym typeface="Calibri" pitchFamily="34" charset="0"/>
              </a:rPr>
              <a:t>Областной бюджет </a:t>
            </a:r>
            <a:r>
              <a:rPr lang="ru-RU" sz="2200" b="1" dirty="0">
                <a:latin typeface="Futura PT"/>
                <a:sym typeface="Calibri" pitchFamily="34" charset="0"/>
              </a:rPr>
              <a:t>7,6</a:t>
            </a:r>
            <a:r>
              <a:rPr lang="ru-RU" sz="2000" b="1" dirty="0">
                <a:latin typeface="Futura PT"/>
                <a:sym typeface="Calibri" pitchFamily="34" charset="0"/>
              </a:rPr>
              <a:t> </a:t>
            </a:r>
            <a:r>
              <a:rPr lang="ru-RU" sz="1400" b="1" dirty="0" err="1">
                <a:latin typeface="Futura PT"/>
                <a:sym typeface="Calibri" pitchFamily="34" charset="0"/>
              </a:rPr>
              <a:t>млн.руб</a:t>
            </a:r>
            <a:r>
              <a:rPr lang="ru-RU" sz="1400" b="1" dirty="0">
                <a:latin typeface="Futura PT"/>
                <a:sym typeface="Calibri" pitchFamily="34" charset="0"/>
              </a:rPr>
              <a:t>.</a:t>
            </a:r>
          </a:p>
          <a:p>
            <a:pPr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endParaRPr lang="ru-RU" sz="1600" b="1" dirty="0">
              <a:sym typeface="Calibri" pitchFamily="34" charset="0"/>
            </a:endParaRPr>
          </a:p>
        </p:txBody>
      </p:sp>
      <p:sp>
        <p:nvSpPr>
          <p:cNvPr id="37" name="Text Box 29">
            <a:extLst>
              <a:ext uri="{FF2B5EF4-FFF2-40B4-BE49-F238E27FC236}">
                <a16:creationId xmlns:a16="http://schemas.microsoft.com/office/drawing/2014/main" id="{D90E2B0A-9188-4969-9705-D885B1DA4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5876" y="1050395"/>
            <a:ext cx="1319066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5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51,2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млн.руб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Свиток: вертикальный 5">
            <a:extLst>
              <a:ext uri="{FF2B5EF4-FFF2-40B4-BE49-F238E27FC236}">
                <a16:creationId xmlns:a16="http://schemas.microsoft.com/office/drawing/2014/main" id="{AD6C1294-0DD4-412C-897B-57431B381837}"/>
              </a:ext>
            </a:extLst>
          </p:cNvPr>
          <p:cNvSpPr/>
          <p:nvPr/>
        </p:nvSpPr>
        <p:spPr>
          <a:xfrm>
            <a:off x="351568" y="3553899"/>
            <a:ext cx="2414253" cy="1950214"/>
          </a:xfrm>
          <a:prstGeom prst="verticalScroll">
            <a:avLst/>
          </a:prstGeom>
          <a:solidFill>
            <a:schemeClr val="lt1">
              <a:alpha val="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виток: вертикальный 37">
            <a:extLst>
              <a:ext uri="{FF2B5EF4-FFF2-40B4-BE49-F238E27FC236}">
                <a16:creationId xmlns:a16="http://schemas.microsoft.com/office/drawing/2014/main" id="{D196ECD2-FC05-498D-80C4-B26791148487}"/>
              </a:ext>
            </a:extLst>
          </p:cNvPr>
          <p:cNvSpPr/>
          <p:nvPr/>
        </p:nvSpPr>
        <p:spPr>
          <a:xfrm>
            <a:off x="2753985" y="3467304"/>
            <a:ext cx="3196583" cy="3188050"/>
          </a:xfrm>
          <a:prstGeom prst="verticalScroll">
            <a:avLst/>
          </a:prstGeom>
          <a:solidFill>
            <a:schemeClr val="lt1">
              <a:alpha val="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Shape 346">
            <a:extLst>
              <a:ext uri="{FF2B5EF4-FFF2-40B4-BE49-F238E27FC236}">
                <a16:creationId xmlns:a16="http://schemas.microsoft.com/office/drawing/2014/main" id="{6525BB67-7B46-46D8-B1FA-B6B53E94F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1998" y="3956177"/>
            <a:ext cx="1991442" cy="1016609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 algn="ctr"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200" dirty="0">
                <a:latin typeface="Futura PT"/>
                <a:sym typeface="Calibri" pitchFamily="34" charset="0"/>
              </a:rPr>
              <a:t>Участники </a:t>
            </a:r>
          </a:p>
          <a:p>
            <a:pPr algn="ctr"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400" b="1" dirty="0">
                <a:latin typeface="Futura PT"/>
                <a:sym typeface="Calibri" pitchFamily="34" charset="0"/>
              </a:rPr>
              <a:t>16 </a:t>
            </a:r>
            <a:r>
              <a:rPr lang="ru-RU" sz="2200" b="1" dirty="0">
                <a:latin typeface="Futura PT"/>
                <a:sym typeface="Calibri" pitchFamily="34" charset="0"/>
              </a:rPr>
              <a:t>учреждений</a:t>
            </a:r>
          </a:p>
        </p:txBody>
      </p:sp>
      <p:sp>
        <p:nvSpPr>
          <p:cNvPr id="53" name="Shape 346">
            <a:extLst>
              <a:ext uri="{FF2B5EF4-FFF2-40B4-BE49-F238E27FC236}">
                <a16:creationId xmlns:a16="http://schemas.microsoft.com/office/drawing/2014/main" id="{B95CC7C3-7C93-4DB3-AA25-5B7BF23EB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6082" y="3980677"/>
            <a:ext cx="2734350" cy="2576376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200" b="1" dirty="0">
                <a:latin typeface="Futura PT"/>
                <a:sym typeface="Calibri" pitchFamily="34" charset="0"/>
              </a:rPr>
              <a:t>Получено</a:t>
            </a: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400" b="1" dirty="0">
                <a:latin typeface="Futura PT"/>
                <a:sym typeface="Calibri" pitchFamily="34" charset="0"/>
              </a:rPr>
              <a:t>17,7</a:t>
            </a:r>
            <a:r>
              <a:rPr lang="ru-RU" sz="2000" b="1" dirty="0">
                <a:latin typeface="Futura PT"/>
                <a:sym typeface="Calibri" pitchFamily="34" charset="0"/>
              </a:rPr>
              <a:t> </a:t>
            </a:r>
            <a:r>
              <a:rPr lang="ru-RU" sz="2000" b="1" dirty="0" err="1">
                <a:latin typeface="Futura PT"/>
                <a:sym typeface="Calibri" pitchFamily="34" charset="0"/>
              </a:rPr>
              <a:t>млн.руб</a:t>
            </a:r>
            <a:r>
              <a:rPr lang="ru-RU" sz="2000" b="1" dirty="0">
                <a:latin typeface="Futura PT"/>
                <a:sym typeface="Calibri" pitchFamily="34" charset="0"/>
              </a:rPr>
              <a:t>.</a:t>
            </a:r>
            <a:r>
              <a:rPr lang="ru-RU" sz="1600" dirty="0">
                <a:latin typeface="Futura PT"/>
                <a:sym typeface="Calibri" pitchFamily="34" charset="0"/>
              </a:rPr>
              <a:t> </a:t>
            </a: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endParaRPr lang="ru-RU" sz="1400" dirty="0">
              <a:latin typeface="Futura PT"/>
              <a:sym typeface="Calibri" pitchFamily="34" charset="0"/>
            </a:endParaRP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000" dirty="0">
                <a:latin typeface="Futura PT"/>
                <a:sym typeface="Calibri" pitchFamily="34" charset="0"/>
              </a:rPr>
              <a:t>Федеральный</a:t>
            </a: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000" dirty="0">
                <a:latin typeface="Futura PT"/>
                <a:sym typeface="Calibri" pitchFamily="34" charset="0"/>
              </a:rPr>
              <a:t>бюджет </a:t>
            </a:r>
            <a:r>
              <a:rPr lang="ru-RU" sz="2200" b="1" dirty="0">
                <a:latin typeface="Futura PT"/>
                <a:sym typeface="Calibri" pitchFamily="34" charset="0"/>
              </a:rPr>
              <a:t>11,2</a:t>
            </a:r>
            <a:r>
              <a:rPr lang="ru-RU" sz="2400" b="1" dirty="0">
                <a:latin typeface="Futura PT"/>
                <a:sym typeface="Calibri" pitchFamily="34" charset="0"/>
              </a:rPr>
              <a:t> </a:t>
            </a:r>
            <a:r>
              <a:rPr lang="ru-RU" sz="1400" b="1" dirty="0" err="1">
                <a:latin typeface="Futura PT"/>
                <a:sym typeface="Calibri" pitchFamily="34" charset="0"/>
              </a:rPr>
              <a:t>млн.руб</a:t>
            </a:r>
            <a:r>
              <a:rPr lang="ru-RU" sz="1400" b="1" dirty="0">
                <a:latin typeface="Futura PT"/>
                <a:sym typeface="Calibri" pitchFamily="34" charset="0"/>
              </a:rPr>
              <a:t>.</a:t>
            </a: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endParaRPr lang="ru-RU" sz="1400" dirty="0">
              <a:latin typeface="Futura PT"/>
              <a:sym typeface="Calibri" pitchFamily="34" charset="0"/>
            </a:endParaRP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000" dirty="0">
                <a:latin typeface="Futura PT"/>
                <a:sym typeface="Calibri" pitchFamily="34" charset="0"/>
              </a:rPr>
              <a:t>Областной бюджет </a:t>
            </a:r>
            <a:r>
              <a:rPr lang="ru-RU" sz="2200" b="1" dirty="0">
                <a:latin typeface="Futura PT"/>
                <a:sym typeface="Calibri" pitchFamily="34" charset="0"/>
              </a:rPr>
              <a:t>6,5</a:t>
            </a:r>
            <a:r>
              <a:rPr lang="ru-RU" sz="2000" b="1" dirty="0">
                <a:latin typeface="Futura PT"/>
                <a:sym typeface="Calibri" pitchFamily="34" charset="0"/>
              </a:rPr>
              <a:t> </a:t>
            </a:r>
            <a:r>
              <a:rPr lang="ru-RU" sz="1400" b="1" dirty="0" err="1">
                <a:latin typeface="Futura PT"/>
                <a:sym typeface="Calibri" pitchFamily="34" charset="0"/>
              </a:rPr>
              <a:t>млн.руб</a:t>
            </a:r>
            <a:r>
              <a:rPr lang="ru-RU" sz="1400" b="1" dirty="0">
                <a:latin typeface="Futura PT"/>
                <a:sym typeface="Calibri" pitchFamily="34" charset="0"/>
              </a:rPr>
              <a:t>.</a:t>
            </a:r>
          </a:p>
          <a:p>
            <a:pPr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endParaRPr lang="ru-RU" sz="1600" b="1" dirty="0">
              <a:sym typeface="Calibri" pitchFamily="34" charset="0"/>
            </a:endParaRPr>
          </a:p>
        </p:txBody>
      </p:sp>
      <p:sp>
        <p:nvSpPr>
          <p:cNvPr id="52" name="Свиток: вертикальный 51">
            <a:extLst>
              <a:ext uri="{FF2B5EF4-FFF2-40B4-BE49-F238E27FC236}">
                <a16:creationId xmlns:a16="http://schemas.microsoft.com/office/drawing/2014/main" id="{241CF174-DB76-483B-846B-7F939352C67A}"/>
              </a:ext>
            </a:extLst>
          </p:cNvPr>
          <p:cNvSpPr/>
          <p:nvPr/>
        </p:nvSpPr>
        <p:spPr>
          <a:xfrm>
            <a:off x="8611908" y="3529451"/>
            <a:ext cx="3549146" cy="3299723"/>
          </a:xfrm>
          <a:prstGeom prst="verticalScroll">
            <a:avLst/>
          </a:prstGeom>
          <a:solidFill>
            <a:schemeClr val="lt1">
              <a:alpha val="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виток: вертикальный 47">
            <a:extLst>
              <a:ext uri="{FF2B5EF4-FFF2-40B4-BE49-F238E27FC236}">
                <a16:creationId xmlns:a16="http://schemas.microsoft.com/office/drawing/2014/main" id="{B8674088-C61E-470C-A374-8E7BA2DA1BFE}"/>
              </a:ext>
            </a:extLst>
          </p:cNvPr>
          <p:cNvSpPr/>
          <p:nvPr/>
        </p:nvSpPr>
        <p:spPr>
          <a:xfrm>
            <a:off x="6197655" y="3549541"/>
            <a:ext cx="2414253" cy="1950214"/>
          </a:xfrm>
          <a:prstGeom prst="verticalScroll">
            <a:avLst/>
          </a:prstGeom>
          <a:solidFill>
            <a:schemeClr val="lt1">
              <a:alpha val="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24" name="Picture 4" descr="Нет описания фото.">
            <a:extLst>
              <a:ext uri="{FF2B5EF4-FFF2-40B4-BE49-F238E27FC236}">
                <a16:creationId xmlns:a16="http://schemas.microsoft.com/office/drawing/2014/main" id="{305B6800-4C79-4332-A749-32FB1638D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638" y="1592321"/>
            <a:ext cx="1319066" cy="1319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5" descr="D:\Desktop\Слайды для Власовой\fbb292362335866dc5db57e8ce7f73e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10414" y="1826202"/>
            <a:ext cx="2765458" cy="101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D1CB958E-591D-4602-B471-5183937344FF}"/>
              </a:ext>
            </a:extLst>
          </p:cNvPr>
          <p:cNvCxnSpPr/>
          <p:nvPr/>
        </p:nvCxnSpPr>
        <p:spPr>
          <a:xfrm flipH="1">
            <a:off x="1773936" y="2899854"/>
            <a:ext cx="777240" cy="596219"/>
          </a:xfrm>
          <a:prstGeom prst="straightConnector1">
            <a:avLst/>
          </a:prstGeom>
          <a:ln w="28575">
            <a:tailEnd type="triangle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Овал 7">
            <a:extLst>
              <a:ext uri="{FF2B5EF4-FFF2-40B4-BE49-F238E27FC236}">
                <a16:creationId xmlns:a16="http://schemas.microsoft.com/office/drawing/2014/main" id="{F3439C84-7D7A-498B-9146-F726A27F3388}"/>
              </a:ext>
            </a:extLst>
          </p:cNvPr>
          <p:cNvSpPr/>
          <p:nvPr/>
        </p:nvSpPr>
        <p:spPr>
          <a:xfrm>
            <a:off x="10263028" y="1067376"/>
            <a:ext cx="1610269" cy="1015663"/>
          </a:xfrm>
          <a:prstGeom prst="ellipse">
            <a:avLst/>
          </a:prstGeom>
          <a:solidFill>
            <a:srgbClr val="4472C4">
              <a:alpha val="27059"/>
            </a:srgb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C871307-8BA1-4E46-B399-DBA40FA1BE06}"/>
              </a:ext>
            </a:extLst>
          </p:cNvPr>
          <p:cNvCxnSpPr/>
          <p:nvPr/>
        </p:nvCxnSpPr>
        <p:spPr>
          <a:xfrm>
            <a:off x="3639312" y="2886564"/>
            <a:ext cx="713232" cy="504000"/>
          </a:xfrm>
          <a:prstGeom prst="straightConnector1">
            <a:avLst/>
          </a:prstGeom>
          <a:ln w="28575">
            <a:tailEnd type="triangle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79BC16D8-06D2-4797-A913-899A0F109EAC}"/>
              </a:ext>
            </a:extLst>
          </p:cNvPr>
          <p:cNvCxnSpPr/>
          <p:nvPr/>
        </p:nvCxnSpPr>
        <p:spPr>
          <a:xfrm flipH="1">
            <a:off x="7240706" y="2933233"/>
            <a:ext cx="777240" cy="596219"/>
          </a:xfrm>
          <a:prstGeom prst="straightConnector1">
            <a:avLst/>
          </a:prstGeom>
          <a:ln w="28575">
            <a:tailEnd type="triangle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1459C415-308B-4179-A289-46A4696B6999}"/>
              </a:ext>
            </a:extLst>
          </p:cNvPr>
          <p:cNvCxnSpPr>
            <a:cxnSpLocks/>
          </p:cNvCxnSpPr>
          <p:nvPr/>
        </p:nvCxnSpPr>
        <p:spPr>
          <a:xfrm>
            <a:off x="9106082" y="2919943"/>
            <a:ext cx="1089478" cy="618065"/>
          </a:xfrm>
          <a:prstGeom prst="straightConnector1">
            <a:avLst/>
          </a:prstGeom>
          <a:ln w="28575">
            <a:tailEnd type="triangle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8327CD03-6619-4706-AED6-790BDBADCD93}"/>
              </a:ext>
            </a:extLst>
          </p:cNvPr>
          <p:cNvSpPr/>
          <p:nvPr/>
        </p:nvSpPr>
        <p:spPr>
          <a:xfrm rot="1950267">
            <a:off x="4147065" y="1917686"/>
            <a:ext cx="513063" cy="100937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5678412C-DCC7-49FA-A1ED-5EC68344B601}"/>
              </a:ext>
            </a:extLst>
          </p:cNvPr>
          <p:cNvSpPr/>
          <p:nvPr/>
        </p:nvSpPr>
        <p:spPr>
          <a:xfrm rot="18407693">
            <a:off x="7041867" y="1747187"/>
            <a:ext cx="534869" cy="116938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Shape 346">
            <a:extLst>
              <a:ext uri="{FF2B5EF4-FFF2-40B4-BE49-F238E27FC236}">
                <a16:creationId xmlns:a16="http://schemas.microsoft.com/office/drawing/2014/main" id="{1012B522-6451-43AD-AE47-ABC708557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5616" y="1491080"/>
            <a:ext cx="4120134" cy="69533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 algn="ctr"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sym typeface="Calibri" pitchFamily="34" charset="0"/>
              </a:rPr>
              <a:t>Другие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sym typeface="Calibri" pitchFamily="34" charset="0"/>
              </a:rPr>
              <a:t>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sym typeface="Calibri" pitchFamily="34" charset="0"/>
              </a:rPr>
              <a:t>фонды</a:t>
            </a:r>
          </a:p>
        </p:txBody>
      </p:sp>
      <p:pic>
        <p:nvPicPr>
          <p:cNvPr id="14" name="Picture 2" descr="D:\Desktop\Без-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318" y="2882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8014" y="-49963"/>
            <a:ext cx="101033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Самостоятельное участие учреждений культуры в конкурсах в 2021 году</a:t>
            </a:r>
          </a:p>
        </p:txBody>
      </p:sp>
      <p:sp>
        <p:nvSpPr>
          <p:cNvPr id="21" name="Shape 346">
            <a:extLst>
              <a:ext uri="{FF2B5EF4-FFF2-40B4-BE49-F238E27FC236}">
                <a16:creationId xmlns:a16="http://schemas.microsoft.com/office/drawing/2014/main" id="{5F2059B2-F23B-4F3B-A740-A98DB0577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813" y="3156103"/>
            <a:ext cx="2893992" cy="151016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 algn="ctr"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3200" dirty="0">
                <a:latin typeface="Futura PT"/>
                <a:sym typeface="Calibri" pitchFamily="34" charset="0"/>
              </a:rPr>
              <a:t>Участники </a:t>
            </a:r>
          </a:p>
          <a:p>
            <a:pPr algn="ctr"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3200" b="1" dirty="0">
                <a:latin typeface="Futura PT"/>
                <a:sym typeface="Calibri" pitchFamily="34" charset="0"/>
              </a:rPr>
              <a:t>11 учреждений</a:t>
            </a:r>
          </a:p>
        </p:txBody>
      </p:sp>
      <p:sp>
        <p:nvSpPr>
          <p:cNvPr id="17" name="Свиток: вертикальный 16">
            <a:extLst>
              <a:ext uri="{FF2B5EF4-FFF2-40B4-BE49-F238E27FC236}">
                <a16:creationId xmlns:a16="http://schemas.microsoft.com/office/drawing/2014/main" id="{BDEE8422-B60A-4CD9-B606-2266F65251CD}"/>
              </a:ext>
            </a:extLst>
          </p:cNvPr>
          <p:cNvSpPr/>
          <p:nvPr/>
        </p:nvSpPr>
        <p:spPr>
          <a:xfrm>
            <a:off x="2590074" y="2875111"/>
            <a:ext cx="3255609" cy="1933869"/>
          </a:xfrm>
          <a:prstGeom prst="verticalScroll">
            <a:avLst/>
          </a:prstGeom>
          <a:solidFill>
            <a:schemeClr val="lt1">
              <a:alpha val="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Futura PT"/>
            </a:endParaRPr>
          </a:p>
        </p:txBody>
      </p:sp>
      <p:sp>
        <p:nvSpPr>
          <p:cNvPr id="22" name="Shape 346">
            <a:extLst>
              <a:ext uri="{FF2B5EF4-FFF2-40B4-BE49-F238E27FC236}">
                <a16:creationId xmlns:a16="http://schemas.microsoft.com/office/drawing/2014/main" id="{ED0A87DC-956E-4D0A-AC44-118D09DD7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024" y="3094736"/>
            <a:ext cx="3132116" cy="3050154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3200" b="1" dirty="0">
                <a:latin typeface="Futura PT"/>
                <a:sym typeface="Calibri" pitchFamily="34" charset="0"/>
              </a:rPr>
              <a:t>Получено</a:t>
            </a: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3200" b="1" dirty="0">
                <a:latin typeface="Futura PT"/>
                <a:sym typeface="Calibri" pitchFamily="34" charset="0"/>
              </a:rPr>
              <a:t>17,6</a:t>
            </a:r>
            <a:r>
              <a:rPr lang="ru-RU" sz="2000" b="1" dirty="0">
                <a:latin typeface="Futura PT"/>
                <a:sym typeface="Calibri" pitchFamily="34" charset="0"/>
              </a:rPr>
              <a:t> </a:t>
            </a:r>
            <a:r>
              <a:rPr lang="ru-RU" sz="2000" b="1" dirty="0" err="1">
                <a:latin typeface="Futura PT"/>
                <a:sym typeface="Calibri" pitchFamily="34" charset="0"/>
              </a:rPr>
              <a:t>млн.руб</a:t>
            </a:r>
            <a:r>
              <a:rPr lang="ru-RU" sz="2000" b="1" dirty="0">
                <a:latin typeface="Futura PT"/>
                <a:sym typeface="Calibri" pitchFamily="34" charset="0"/>
              </a:rPr>
              <a:t>.</a:t>
            </a:r>
            <a:r>
              <a:rPr lang="ru-RU" sz="1600" dirty="0">
                <a:latin typeface="Futura PT"/>
                <a:sym typeface="Calibri" pitchFamily="34" charset="0"/>
              </a:rPr>
              <a:t> </a:t>
            </a: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endParaRPr lang="ru-RU" sz="1400" dirty="0">
              <a:latin typeface="Futura PT"/>
              <a:sym typeface="Calibri" pitchFamily="34" charset="0"/>
            </a:endParaRP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200" dirty="0">
                <a:latin typeface="Futura PT"/>
                <a:sym typeface="Calibri" pitchFamily="34" charset="0"/>
              </a:rPr>
              <a:t>Федеральный</a:t>
            </a: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200" dirty="0">
                <a:latin typeface="Futura PT"/>
                <a:sym typeface="Calibri" pitchFamily="34" charset="0"/>
              </a:rPr>
              <a:t>бюджет </a:t>
            </a:r>
            <a:r>
              <a:rPr lang="ru-RU" sz="3200" b="1" dirty="0">
                <a:latin typeface="Futura PT"/>
                <a:sym typeface="Calibri" pitchFamily="34" charset="0"/>
              </a:rPr>
              <a:t>16,6 </a:t>
            </a:r>
            <a:r>
              <a:rPr lang="ru-RU" sz="1400" b="1" dirty="0" err="1">
                <a:latin typeface="Futura PT"/>
                <a:sym typeface="Calibri" pitchFamily="34" charset="0"/>
              </a:rPr>
              <a:t>млн.руб</a:t>
            </a:r>
            <a:r>
              <a:rPr lang="ru-RU" sz="1400" b="1" dirty="0">
                <a:latin typeface="Futura PT"/>
                <a:sym typeface="Calibri" pitchFamily="34" charset="0"/>
              </a:rPr>
              <a:t>.</a:t>
            </a: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endParaRPr lang="ru-RU" sz="1400" dirty="0">
              <a:latin typeface="Futura PT"/>
              <a:sym typeface="Calibri" pitchFamily="34" charset="0"/>
            </a:endParaRPr>
          </a:p>
          <a:p>
            <a:pPr>
              <a:spcBef>
                <a:spcPts val="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200" dirty="0">
                <a:latin typeface="Futura PT"/>
                <a:sym typeface="Calibri" pitchFamily="34" charset="0"/>
              </a:rPr>
              <a:t>Областной бюджет </a:t>
            </a:r>
            <a:r>
              <a:rPr lang="ru-RU" sz="3200" b="1" dirty="0">
                <a:latin typeface="Futura PT"/>
                <a:sym typeface="Calibri" pitchFamily="34" charset="0"/>
              </a:rPr>
              <a:t>1</a:t>
            </a:r>
            <a:r>
              <a:rPr lang="ru-RU" sz="2000" b="1" dirty="0">
                <a:latin typeface="Futura PT"/>
                <a:sym typeface="Calibri" pitchFamily="34" charset="0"/>
              </a:rPr>
              <a:t> </a:t>
            </a:r>
            <a:r>
              <a:rPr lang="ru-RU" sz="1400" b="1" dirty="0" err="1">
                <a:latin typeface="Futura PT"/>
                <a:sym typeface="Calibri" pitchFamily="34" charset="0"/>
              </a:rPr>
              <a:t>млн.руб</a:t>
            </a:r>
            <a:r>
              <a:rPr lang="ru-RU" sz="1400" b="1" dirty="0">
                <a:latin typeface="Futura PT"/>
                <a:sym typeface="Calibri" pitchFamily="34" charset="0"/>
              </a:rPr>
              <a:t>.</a:t>
            </a:r>
          </a:p>
          <a:p>
            <a:pPr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endParaRPr lang="ru-RU" sz="1600" b="1" dirty="0">
              <a:sym typeface="Calibri" pitchFamily="34" charset="0"/>
            </a:endParaRPr>
          </a:p>
        </p:txBody>
      </p:sp>
      <p:sp>
        <p:nvSpPr>
          <p:cNvPr id="20" name="Свиток: вертикальный 19">
            <a:extLst>
              <a:ext uri="{FF2B5EF4-FFF2-40B4-BE49-F238E27FC236}">
                <a16:creationId xmlns:a16="http://schemas.microsoft.com/office/drawing/2014/main" id="{63938DCD-CC49-42FE-8D63-D00FD3380065}"/>
              </a:ext>
            </a:extLst>
          </p:cNvPr>
          <p:cNvSpPr/>
          <p:nvPr/>
        </p:nvSpPr>
        <p:spPr>
          <a:xfrm>
            <a:off x="5707805" y="2722364"/>
            <a:ext cx="3988666" cy="3361150"/>
          </a:xfrm>
          <a:prstGeom prst="verticalScroll">
            <a:avLst/>
          </a:prstGeom>
          <a:solidFill>
            <a:schemeClr val="lt1">
              <a:alpha val="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виток: вертикальный 15">
            <a:extLst>
              <a:ext uri="{FF2B5EF4-FFF2-40B4-BE49-F238E27FC236}">
                <a16:creationId xmlns:a16="http://schemas.microsoft.com/office/drawing/2014/main" id="{3161473A-21F4-48EF-9C07-E75B912D1BF1}"/>
              </a:ext>
            </a:extLst>
          </p:cNvPr>
          <p:cNvSpPr/>
          <p:nvPr/>
        </p:nvSpPr>
        <p:spPr>
          <a:xfrm rot="5400000">
            <a:off x="5246981" y="-495665"/>
            <a:ext cx="1347320" cy="4270050"/>
          </a:xfrm>
          <a:prstGeom prst="verticalScroll">
            <a:avLst/>
          </a:prstGeom>
          <a:solidFill>
            <a:schemeClr val="lt1">
              <a:alpha val="6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8694E7-BE14-41AC-86DF-3782FEC54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5351" y="4023360"/>
            <a:ext cx="2805814" cy="2805814"/>
          </a:xfrm>
          <a:prstGeom prst="rect">
            <a:avLst/>
          </a:prstGeom>
        </p:spPr>
      </p:pic>
      <p:pic>
        <p:nvPicPr>
          <p:cNvPr id="32770" name="Picture 2" descr="Установленные значки пиктограммы науки и астрономии Иллюстрация вектора -  иллюстрации насчитывающей оборудование, предмет: 49430487">
            <a:extLst>
              <a:ext uri="{FF2B5EF4-FFF2-40B4-BE49-F238E27FC236}">
                <a16:creationId xmlns:a16="http://schemas.microsoft.com/office/drawing/2014/main" id="{30669252-2B0A-4664-A29D-D4CD8A2E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47549"/>
            <a:ext cx="2653026" cy="26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626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Desktop\Без-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318" y="2882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8014" y="-105539"/>
            <a:ext cx="101033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</a:rPr>
              <a:t>Участие учреждений культуры в конкурсах на получение грантов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</a:rPr>
              <a:t>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2019-2021 гг. </a:t>
            </a:r>
          </a:p>
        </p:txBody>
      </p:sp>
      <p:sp>
        <p:nvSpPr>
          <p:cNvPr id="37" name="Text Box 29">
            <a:extLst>
              <a:ext uri="{FF2B5EF4-FFF2-40B4-BE49-F238E27FC236}">
                <a16:creationId xmlns:a16="http://schemas.microsoft.com/office/drawing/2014/main" id="{D90E2B0A-9188-4969-9705-D885B1DA4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1868" y="1371244"/>
            <a:ext cx="2057524" cy="129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197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 </a:t>
            </a:r>
            <a:r>
              <a:rPr lang="ru-RU" sz="35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грантов</a:t>
            </a:r>
            <a:endParaRPr lang="ru-RU" sz="3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 Box 29">
            <a:extLst>
              <a:ext uri="{FF2B5EF4-FFF2-40B4-BE49-F238E27FC236}">
                <a16:creationId xmlns:a16="http://schemas.microsoft.com/office/drawing/2014/main" id="{6EFB2E28-4D4D-406C-B038-3C98DA148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514" y="2957044"/>
            <a:ext cx="4944789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г. Кемерово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24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 </a:t>
            </a: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гранта</a:t>
            </a:r>
          </a:p>
          <a:p>
            <a:pPr>
              <a:spcBef>
                <a:spcPts val="600"/>
              </a:spcBef>
              <a:defRPr/>
            </a:pPr>
            <a:r>
              <a:rPr lang="ru-RU" sz="3000" b="1" dirty="0">
                <a:solidFill>
                  <a:srgbClr val="CC00CC"/>
                </a:solidFill>
                <a:latin typeface="Futura PT"/>
              </a:rPr>
              <a:t>г. Прокопьевск </a:t>
            </a:r>
            <a:r>
              <a:rPr lang="ru-RU" sz="3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166,3</a:t>
            </a:r>
            <a:r>
              <a:rPr lang="ru-RU" sz="3200" b="1" dirty="0">
                <a:solidFill>
                  <a:srgbClr val="CC00CC"/>
                </a:solidFill>
                <a:latin typeface="Futura PT"/>
              </a:rPr>
              <a:t> </a:t>
            </a:r>
            <a:r>
              <a:rPr lang="ru-RU" sz="2500" b="1" dirty="0" err="1">
                <a:solidFill>
                  <a:srgbClr val="CC00CC"/>
                </a:solidFill>
                <a:latin typeface="Futura PT"/>
              </a:rPr>
              <a:t>млн.руб</a:t>
            </a:r>
            <a:r>
              <a:rPr lang="ru-RU" sz="2500" b="1" dirty="0">
                <a:solidFill>
                  <a:srgbClr val="CC00CC"/>
                </a:solidFill>
                <a:latin typeface="Futura PT"/>
              </a:rPr>
              <a:t>.</a:t>
            </a:r>
          </a:p>
        </p:txBody>
      </p:sp>
      <p:sp>
        <p:nvSpPr>
          <p:cNvPr id="16" name="Text Box 29">
            <a:extLst>
              <a:ext uri="{FF2B5EF4-FFF2-40B4-BE49-F238E27FC236}">
                <a16:creationId xmlns:a16="http://schemas.microsoft.com/office/drawing/2014/main" id="{29ACA72A-B926-4CC3-89D7-7931FC084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54" y="3009260"/>
            <a:ext cx="413313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2800" b="1" dirty="0">
                <a:solidFill>
                  <a:srgbClr val="FF0000"/>
                </a:solidFill>
                <a:latin typeface="Futura PT"/>
              </a:rPr>
              <a:t>  Не участвовали:</a:t>
            </a:r>
          </a:p>
          <a:p>
            <a:pPr>
              <a:spcBef>
                <a:spcPts val="0"/>
              </a:spcBef>
              <a:defRPr/>
            </a:pPr>
            <a:r>
              <a:rPr lang="ru-RU" sz="2800" b="1" dirty="0">
                <a:solidFill>
                  <a:srgbClr val="FF0000"/>
                </a:solidFill>
                <a:latin typeface="Futura PT"/>
              </a:rPr>
              <a:t>г. Березовский</a:t>
            </a:r>
          </a:p>
          <a:p>
            <a:pPr>
              <a:spcBef>
                <a:spcPts val="0"/>
              </a:spcBef>
              <a:defRPr/>
            </a:pPr>
            <a:r>
              <a:rPr lang="ru-RU" sz="2800" b="1" dirty="0">
                <a:solidFill>
                  <a:srgbClr val="FF0000"/>
                </a:solidFill>
                <a:latin typeface="Futura PT"/>
              </a:rPr>
              <a:t>г. Тайга</a:t>
            </a:r>
          </a:p>
          <a:p>
            <a:pPr>
              <a:spcBef>
                <a:spcPts val="0"/>
              </a:spcBef>
              <a:defRPr/>
            </a:pPr>
            <a:r>
              <a:rPr lang="ru-RU" sz="2800" b="1" dirty="0" err="1">
                <a:solidFill>
                  <a:srgbClr val="FF0000"/>
                </a:solidFill>
                <a:latin typeface="Futura PT"/>
              </a:rPr>
              <a:t>пгт</a:t>
            </a:r>
            <a:r>
              <a:rPr lang="ru-RU" sz="2800" b="1" dirty="0">
                <a:solidFill>
                  <a:srgbClr val="FF0000"/>
                </a:solidFill>
                <a:latin typeface="Futura PT"/>
              </a:rPr>
              <a:t>. </a:t>
            </a:r>
            <a:r>
              <a:rPr lang="ru-RU" sz="2600" b="1" dirty="0">
                <a:solidFill>
                  <a:srgbClr val="FF0000"/>
                </a:solidFill>
                <a:latin typeface="Futura PT"/>
              </a:rPr>
              <a:t>Краснобродский</a:t>
            </a:r>
          </a:p>
        </p:txBody>
      </p:sp>
      <p:sp>
        <p:nvSpPr>
          <p:cNvPr id="17" name="Text Box 29">
            <a:extLst>
              <a:ext uri="{FF2B5EF4-FFF2-40B4-BE49-F238E27FC236}">
                <a16:creationId xmlns:a16="http://schemas.microsoft.com/office/drawing/2014/main" id="{CE11B676-5F37-4BFE-BFF3-1734060C0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0797" y="5455327"/>
            <a:ext cx="146516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42</a:t>
            </a: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 заявки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06C8AF-46AA-4048-8ECC-ED3E68AC9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15" y="1282557"/>
            <a:ext cx="1607590" cy="1379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29">
            <a:extLst>
              <a:ext uri="{FF2B5EF4-FFF2-40B4-BE49-F238E27FC236}">
                <a16:creationId xmlns:a16="http://schemas.microsoft.com/office/drawing/2014/main" id="{2FEF7F57-226B-4E48-BF44-2DD41CB82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305" y="1519697"/>
            <a:ext cx="191882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704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 </a:t>
            </a:r>
            <a:r>
              <a:rPr lang="ru-RU" sz="3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млн.руб</a:t>
            </a: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.</a:t>
            </a:r>
          </a:p>
        </p:txBody>
      </p:sp>
      <p:pic>
        <p:nvPicPr>
          <p:cNvPr id="18" name="Picture 2" descr="Иконка «Рубль» — скачай бесплатно PNG и векторе">
            <a:extLst>
              <a:ext uri="{FF2B5EF4-FFF2-40B4-BE49-F238E27FC236}">
                <a16:creationId xmlns:a16="http://schemas.microsoft.com/office/drawing/2014/main" id="{649850A1-02B1-44A5-AD16-5EE508A34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118" y="1791630"/>
            <a:ext cx="759736" cy="75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9DF47CCE-2C82-42B0-9428-68F2C567C2DF}"/>
              </a:ext>
            </a:extLst>
          </p:cNvPr>
          <p:cNvSpPr/>
          <p:nvPr/>
        </p:nvSpPr>
        <p:spPr>
          <a:xfrm>
            <a:off x="4590288" y="2016883"/>
            <a:ext cx="2057524" cy="3942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F68660-9348-4FE8-8B1E-DDF79673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221" y="3199218"/>
            <a:ext cx="1278384" cy="1278384"/>
          </a:xfrm>
          <a:prstGeom prst="rect">
            <a:avLst/>
          </a:prstGeom>
        </p:spPr>
      </p:pic>
      <p:sp>
        <p:nvSpPr>
          <p:cNvPr id="20" name="Text Box 29">
            <a:extLst>
              <a:ext uri="{FF2B5EF4-FFF2-40B4-BE49-F238E27FC236}">
                <a16:creationId xmlns:a16="http://schemas.microsoft.com/office/drawing/2014/main" id="{BD19F6EB-1B3B-422C-8B6E-58866A1A9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79" y="4802164"/>
            <a:ext cx="27414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2022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 год</a:t>
            </a:r>
            <a:endParaRPr lang="ru-RU" sz="3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420C338-09E3-4C59-9FF4-5FE10676D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929" y="5575487"/>
            <a:ext cx="1141585" cy="979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 Box 29">
            <a:extLst>
              <a:ext uri="{FF2B5EF4-FFF2-40B4-BE49-F238E27FC236}">
                <a16:creationId xmlns:a16="http://schemas.microsoft.com/office/drawing/2014/main" id="{BE2DD039-E1A8-4117-9CBB-2DFFD80A8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718" y="5028735"/>
            <a:ext cx="4263829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9 </a:t>
            </a: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муниципальных образований</a:t>
            </a:r>
          </a:p>
        </p:txBody>
      </p:sp>
      <p:sp>
        <p:nvSpPr>
          <p:cNvPr id="23" name="Text Box 29">
            <a:extLst>
              <a:ext uri="{FF2B5EF4-FFF2-40B4-BE49-F238E27FC236}">
                <a16:creationId xmlns:a16="http://schemas.microsoft.com/office/drawing/2014/main" id="{B4A2AFB9-5081-452C-967A-4920E7F60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718" y="6166968"/>
            <a:ext cx="40571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16 </a:t>
            </a: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гос. учреждений</a:t>
            </a:r>
            <a:endParaRPr lang="ru-RU" sz="3000" b="1" dirty="0">
              <a:solidFill>
                <a:srgbClr val="CC00CC"/>
              </a:solidFill>
              <a:latin typeface="Futura PT"/>
            </a:endParaRPr>
          </a:p>
        </p:txBody>
      </p:sp>
      <p:sp>
        <p:nvSpPr>
          <p:cNvPr id="25" name="Стрелка: вправо 24">
            <a:extLst>
              <a:ext uri="{FF2B5EF4-FFF2-40B4-BE49-F238E27FC236}">
                <a16:creationId xmlns:a16="http://schemas.microsoft.com/office/drawing/2014/main" id="{AC916971-2797-4FBC-9F11-BEA50949181F}"/>
              </a:ext>
            </a:extLst>
          </p:cNvPr>
          <p:cNvSpPr/>
          <p:nvPr/>
        </p:nvSpPr>
        <p:spPr>
          <a:xfrm rot="20308909">
            <a:off x="4587128" y="5830024"/>
            <a:ext cx="1293733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D186551D-882C-4770-AA66-45E53422B34F}"/>
              </a:ext>
            </a:extLst>
          </p:cNvPr>
          <p:cNvSpPr/>
          <p:nvPr/>
        </p:nvSpPr>
        <p:spPr>
          <a:xfrm rot="1018563">
            <a:off x="4638175" y="6228329"/>
            <a:ext cx="1293733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CE7B3BB-4B67-4AEF-B13C-29FC21FB3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8980" y="2758202"/>
            <a:ext cx="817277" cy="874811"/>
          </a:xfrm>
          <a:prstGeom prst="rect">
            <a:avLst/>
          </a:prstGeom>
          <a:effectLst>
            <a:glow>
              <a:schemeClr val="accent1">
                <a:alpha val="7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01253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8998" y="50663"/>
            <a:ext cx="11998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Доходы отрасли Культура</a:t>
            </a:r>
          </a:p>
        </p:txBody>
      </p:sp>
      <p:sp>
        <p:nvSpPr>
          <p:cNvPr id="22557" name="Text Box 29"/>
          <p:cNvSpPr txBox="1">
            <a:spLocks noChangeArrowheads="1"/>
          </p:cNvSpPr>
          <p:nvPr/>
        </p:nvSpPr>
        <p:spPr bwMode="auto">
          <a:xfrm>
            <a:off x="1277420" y="1017152"/>
            <a:ext cx="263920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2020 год</a:t>
            </a:r>
          </a:p>
        </p:txBody>
      </p:sp>
      <p:sp>
        <p:nvSpPr>
          <p:cNvPr id="22562" name="Text Box 34"/>
          <p:cNvSpPr txBox="1">
            <a:spLocks noChangeArrowheads="1"/>
          </p:cNvSpPr>
          <p:nvPr/>
        </p:nvSpPr>
        <p:spPr bwMode="auto">
          <a:xfrm>
            <a:off x="7276289" y="1078724"/>
            <a:ext cx="266298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3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2021 год</a:t>
            </a:r>
          </a:p>
        </p:txBody>
      </p:sp>
      <p:sp>
        <p:nvSpPr>
          <p:cNvPr id="22640" name="Text Box 30"/>
          <p:cNvSpPr txBox="1">
            <a:spLocks noChangeArrowheads="1"/>
          </p:cNvSpPr>
          <p:nvPr/>
        </p:nvSpPr>
        <p:spPr bwMode="auto">
          <a:xfrm>
            <a:off x="5720082" y="2312108"/>
            <a:ext cx="441141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>
                <a:latin typeface="Futura PT"/>
              </a:rPr>
              <a:t>Доходы государственных учреждений</a:t>
            </a:r>
          </a:p>
        </p:txBody>
      </p:sp>
      <p:sp>
        <p:nvSpPr>
          <p:cNvPr id="22639" name="Text Box 30"/>
          <p:cNvSpPr txBox="1">
            <a:spLocks noChangeArrowheads="1"/>
          </p:cNvSpPr>
          <p:nvPr/>
        </p:nvSpPr>
        <p:spPr bwMode="auto">
          <a:xfrm>
            <a:off x="2493163" y="6096000"/>
            <a:ext cx="36877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2200" b="1">
                <a:solidFill>
                  <a:schemeClr val="accent1">
                    <a:lumMod val="75000"/>
                  </a:schemeClr>
                </a:solidFill>
                <a:latin typeface="Futura PT"/>
              </a:defRPr>
            </a:lvl1pPr>
          </a:lstStyle>
          <a:p>
            <a:r>
              <a:rPr lang="ru-RU" dirty="0"/>
              <a:t>Доходы муниципальных учреждений</a:t>
            </a:r>
          </a:p>
        </p:txBody>
      </p:sp>
      <p:pic>
        <p:nvPicPr>
          <p:cNvPr id="19" name="Picture 2" descr="D:\Desktop\Без-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Прямая соединительная линия 20"/>
          <p:cNvCxnSpPr/>
          <p:nvPr/>
        </p:nvCxnSpPr>
        <p:spPr>
          <a:xfrm flipV="1">
            <a:off x="2100659" y="775433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37">
            <a:extLst>
              <a:ext uri="{FF2B5EF4-FFF2-40B4-BE49-F238E27FC236}">
                <a16:creationId xmlns:a16="http://schemas.microsoft.com/office/drawing/2014/main" id="{D5B231D4-4D59-4807-901E-58ECFFF90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5471" y="1785238"/>
            <a:ext cx="355077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3000" b="1">
                <a:solidFill>
                  <a:schemeClr val="accent1">
                    <a:lumMod val="75000"/>
                  </a:schemeClr>
                </a:solidFill>
                <a:effectLst/>
                <a:latin typeface="Calibri" pitchFamily="34" charset="0"/>
              </a:defRPr>
            </a:lvl1pPr>
          </a:lstStyle>
          <a:p>
            <a:r>
              <a:rPr lang="ru-RU" dirty="0"/>
              <a:t>Всего 1070 млн.руб.</a:t>
            </a:r>
          </a:p>
        </p:txBody>
      </p:sp>
      <p:sp>
        <p:nvSpPr>
          <p:cNvPr id="23" name="Text Box 35">
            <a:extLst>
              <a:ext uri="{FF2B5EF4-FFF2-40B4-BE49-F238E27FC236}">
                <a16:creationId xmlns:a16="http://schemas.microsoft.com/office/drawing/2014/main" id="{AA8E5A5E-57CF-408F-8FD5-45975BAEB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7977" y="4845781"/>
            <a:ext cx="11540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3200" b="1">
                <a:solidFill>
                  <a:schemeClr val="accent1">
                    <a:lumMod val="75000"/>
                  </a:schemeClr>
                </a:solidFill>
                <a:latin typeface="Futura PT"/>
              </a:defRPr>
            </a:lvl1pPr>
          </a:lstStyle>
          <a:p>
            <a:r>
              <a:rPr lang="ru-RU" dirty="0"/>
              <a:t>37 %</a:t>
            </a:r>
          </a:p>
        </p:txBody>
      </p:sp>
      <p:sp>
        <p:nvSpPr>
          <p:cNvPr id="24" name="Text Box 35">
            <a:extLst>
              <a:ext uri="{FF2B5EF4-FFF2-40B4-BE49-F238E27FC236}">
                <a16:creationId xmlns:a16="http://schemas.microsoft.com/office/drawing/2014/main" id="{C24194B7-B005-4819-AA0B-C4DBB0172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727" y="3139338"/>
            <a:ext cx="12367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sz="3200" dirty="0">
                <a:latin typeface="Futura PT"/>
              </a:rPr>
              <a:t>63 %</a:t>
            </a:r>
          </a:p>
        </p:txBody>
      </p:sp>
      <p:sp>
        <p:nvSpPr>
          <p:cNvPr id="29" name="Text Box 37">
            <a:extLst>
              <a:ext uri="{FF2B5EF4-FFF2-40B4-BE49-F238E27FC236}">
                <a16:creationId xmlns:a16="http://schemas.microsoft.com/office/drawing/2014/main" id="{2B2095A5-33F2-4260-B6EB-ECAC75188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892" y="1785238"/>
            <a:ext cx="355077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40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defRPr>
            </a:lvl1pPr>
          </a:lstStyle>
          <a:p>
            <a:r>
              <a:rPr lang="ru-RU" sz="3000" dirty="0">
                <a:effectLst/>
              </a:rPr>
              <a:t>Всего 677 млн.руб.</a:t>
            </a:r>
          </a:p>
        </p:txBody>
      </p:sp>
      <p:sp>
        <p:nvSpPr>
          <p:cNvPr id="30" name="Text Box 35">
            <a:extLst>
              <a:ext uri="{FF2B5EF4-FFF2-40B4-BE49-F238E27FC236}">
                <a16:creationId xmlns:a16="http://schemas.microsoft.com/office/drawing/2014/main" id="{26B8DF6F-0656-4005-96FE-E4E98640B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459" y="3120047"/>
            <a:ext cx="12116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3200" b="1">
                <a:solidFill>
                  <a:schemeClr val="accent2">
                    <a:lumMod val="75000"/>
                  </a:schemeClr>
                </a:solidFill>
                <a:latin typeface="Futura PT"/>
              </a:defRPr>
            </a:lvl1pPr>
          </a:lstStyle>
          <a:p>
            <a:r>
              <a:rPr lang="ru-RU" dirty="0"/>
              <a:t>67%</a:t>
            </a:r>
          </a:p>
        </p:txBody>
      </p:sp>
      <p:sp>
        <p:nvSpPr>
          <p:cNvPr id="31" name="Text Box 35">
            <a:extLst>
              <a:ext uri="{FF2B5EF4-FFF2-40B4-BE49-F238E27FC236}">
                <a16:creationId xmlns:a16="http://schemas.microsoft.com/office/drawing/2014/main" id="{00D170D2-7804-4737-A96E-0485D8DDE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6419" y="4885468"/>
            <a:ext cx="10719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z="3200" dirty="0">
                <a:latin typeface="Futura PT"/>
              </a:rPr>
              <a:t>33%</a:t>
            </a:r>
          </a:p>
        </p:txBody>
      </p:sp>
      <p:graphicFrame>
        <p:nvGraphicFramePr>
          <p:cNvPr id="32" name="Диаграмма 31">
            <a:extLst>
              <a:ext uri="{FF2B5EF4-FFF2-40B4-BE49-F238E27FC236}">
                <a16:creationId xmlns:a16="http://schemas.microsoft.com/office/drawing/2014/main" id="{91E0526E-697D-4F20-B8FE-6715108D9B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1617981"/>
              </p:ext>
            </p:extLst>
          </p:nvPr>
        </p:nvGraphicFramePr>
        <p:xfrm>
          <a:off x="599816" y="2827502"/>
          <a:ext cx="4600602" cy="4098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8E5D2C51-AEAA-4AAF-BB47-E5CE50A647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5084781"/>
              </p:ext>
            </p:extLst>
          </p:nvPr>
        </p:nvGraphicFramePr>
        <p:xfrm>
          <a:off x="6750211" y="1726242"/>
          <a:ext cx="4764771" cy="4631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Text Box 30">
            <a:extLst>
              <a:ext uri="{FF2B5EF4-FFF2-40B4-BE49-F238E27FC236}">
                <a16:creationId xmlns:a16="http://schemas.microsoft.com/office/drawing/2014/main" id="{E1566462-C2A7-483D-92B2-D232BBED6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10" y="2344921"/>
            <a:ext cx="441141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>
                <a:latin typeface="Futura PT"/>
              </a:rPr>
              <a:t>Доходы государственных учреждений</a:t>
            </a:r>
          </a:p>
        </p:txBody>
      </p:sp>
      <p:sp>
        <p:nvSpPr>
          <p:cNvPr id="36" name="Text Box 30">
            <a:extLst>
              <a:ext uri="{FF2B5EF4-FFF2-40B4-BE49-F238E27FC236}">
                <a16:creationId xmlns:a16="http://schemas.microsoft.com/office/drawing/2014/main" id="{9CD27AB5-DFAF-4381-8F4F-FF2B84FF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390" y="6059285"/>
            <a:ext cx="36877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2200" b="1">
                <a:solidFill>
                  <a:schemeClr val="accent1">
                    <a:lumMod val="75000"/>
                  </a:schemeClr>
                </a:solidFill>
                <a:latin typeface="Futura PT"/>
              </a:defRPr>
            </a:lvl1pPr>
          </a:lstStyle>
          <a:p>
            <a:r>
              <a:rPr lang="ru-RU" dirty="0"/>
              <a:t>Доходы муниципальных учреждений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0" y="171450"/>
            <a:ext cx="1219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Лидеры по доходам </a:t>
            </a:r>
          </a:p>
        </p:txBody>
      </p:sp>
      <p:sp>
        <p:nvSpPr>
          <p:cNvPr id="23615" name="Text Box 63"/>
          <p:cNvSpPr txBox="1">
            <a:spLocks noChangeArrowheads="1"/>
          </p:cNvSpPr>
          <p:nvPr/>
        </p:nvSpPr>
        <p:spPr bwMode="auto">
          <a:xfrm>
            <a:off x="2181229" y="1028998"/>
            <a:ext cx="322449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Городские округа</a:t>
            </a:r>
          </a:p>
        </p:txBody>
      </p:sp>
      <p:sp>
        <p:nvSpPr>
          <p:cNvPr id="23633" name="Text Box 81"/>
          <p:cNvSpPr txBox="1">
            <a:spLocks noChangeArrowheads="1"/>
          </p:cNvSpPr>
          <p:nvPr/>
        </p:nvSpPr>
        <p:spPr bwMode="auto">
          <a:xfrm>
            <a:off x="9388584" y="6344638"/>
            <a:ext cx="2513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Таштагольский</a:t>
            </a:r>
          </a:p>
        </p:txBody>
      </p:sp>
      <p:sp>
        <p:nvSpPr>
          <p:cNvPr id="23631" name="Text Box 79"/>
          <p:cNvSpPr txBox="1">
            <a:spLocks noChangeArrowheads="1"/>
          </p:cNvSpPr>
          <p:nvPr/>
        </p:nvSpPr>
        <p:spPr bwMode="auto">
          <a:xfrm>
            <a:off x="7744293" y="6046881"/>
            <a:ext cx="218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Гурьевский</a:t>
            </a:r>
          </a:p>
        </p:txBody>
      </p:sp>
      <p:sp>
        <p:nvSpPr>
          <p:cNvPr id="23632" name="Text Box 80"/>
          <p:cNvSpPr txBox="1">
            <a:spLocks noChangeArrowheads="1"/>
          </p:cNvSpPr>
          <p:nvPr/>
        </p:nvSpPr>
        <p:spPr bwMode="auto">
          <a:xfrm>
            <a:off x="6400800" y="5729288"/>
            <a:ext cx="2754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Прокопьевский</a:t>
            </a:r>
          </a:p>
        </p:txBody>
      </p:sp>
      <p:sp>
        <p:nvSpPr>
          <p:cNvPr id="23620" name="Text Box 68"/>
          <p:cNvSpPr txBox="1">
            <a:spLocks noChangeArrowheads="1"/>
          </p:cNvSpPr>
          <p:nvPr/>
        </p:nvSpPr>
        <p:spPr bwMode="auto">
          <a:xfrm>
            <a:off x="3557357" y="6304666"/>
            <a:ext cx="22808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Прокопьевск</a:t>
            </a:r>
          </a:p>
        </p:txBody>
      </p:sp>
      <p:sp>
        <p:nvSpPr>
          <p:cNvPr id="23619" name="Text Box 67"/>
          <p:cNvSpPr txBox="1">
            <a:spLocks noChangeArrowheads="1"/>
          </p:cNvSpPr>
          <p:nvPr/>
        </p:nvSpPr>
        <p:spPr bwMode="auto">
          <a:xfrm>
            <a:off x="1049567" y="5734676"/>
            <a:ext cx="2254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Новокузнецк</a:t>
            </a:r>
          </a:p>
        </p:txBody>
      </p:sp>
      <p:sp>
        <p:nvSpPr>
          <p:cNvPr id="23618" name="Text Box 66"/>
          <p:cNvSpPr txBox="1">
            <a:spLocks noChangeArrowheads="1"/>
          </p:cNvSpPr>
          <p:nvPr/>
        </p:nvSpPr>
        <p:spPr bwMode="auto">
          <a:xfrm>
            <a:off x="2538044" y="6016691"/>
            <a:ext cx="1958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Кемерово</a:t>
            </a:r>
          </a:p>
        </p:txBody>
      </p:sp>
      <p:pic>
        <p:nvPicPr>
          <p:cNvPr id="21" name="Picture 2" descr="D:\Desktop\Без-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 flipV="1">
            <a:off x="2176692" y="816850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F14ED2F2-F70B-4039-A5FC-2F0B24D33C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6481923"/>
              </p:ext>
            </p:extLst>
          </p:nvPr>
        </p:nvGraphicFramePr>
        <p:xfrm>
          <a:off x="-25446" y="1006104"/>
          <a:ext cx="6151291" cy="5306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621" name="Text Box 69"/>
          <p:cNvSpPr txBox="1">
            <a:spLocks noChangeArrowheads="1"/>
          </p:cNvSpPr>
          <p:nvPr/>
        </p:nvSpPr>
        <p:spPr bwMode="auto">
          <a:xfrm>
            <a:off x="1382657" y="2935069"/>
            <a:ext cx="11072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132 </a:t>
            </a:r>
            <a:r>
              <a:rPr lang="ru-RU" sz="1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млн.руб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23622" name="Text Box 70"/>
          <p:cNvSpPr txBox="1">
            <a:spLocks noChangeArrowheads="1"/>
          </p:cNvSpPr>
          <p:nvPr/>
        </p:nvSpPr>
        <p:spPr bwMode="auto">
          <a:xfrm>
            <a:off x="2927350" y="3360988"/>
            <a:ext cx="1177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</a:rPr>
              <a:t>124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млн.руб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23623" name="Text Box 71"/>
          <p:cNvSpPr txBox="1">
            <a:spLocks noChangeArrowheads="1"/>
          </p:cNvSpPr>
          <p:nvPr/>
        </p:nvSpPr>
        <p:spPr bwMode="auto">
          <a:xfrm>
            <a:off x="4489357" y="4553511"/>
            <a:ext cx="11779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50 </a:t>
            </a:r>
            <a:r>
              <a:rPr lang="ru-RU" sz="16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млн.руб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C906328F-93E7-495D-84B0-7DC5FB797E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766276"/>
              </p:ext>
            </p:extLst>
          </p:nvPr>
        </p:nvGraphicFramePr>
        <p:xfrm>
          <a:off x="5834178" y="1170882"/>
          <a:ext cx="6151291" cy="5306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636" name="Text Box 84"/>
          <p:cNvSpPr txBox="1">
            <a:spLocks noChangeArrowheads="1"/>
          </p:cNvSpPr>
          <p:nvPr/>
        </p:nvSpPr>
        <p:spPr bwMode="auto">
          <a:xfrm>
            <a:off x="10202996" y="4886201"/>
            <a:ext cx="13096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2000"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z="2400" dirty="0"/>
              <a:t>1</a:t>
            </a:r>
            <a:r>
              <a:rPr lang="en-US" sz="2400" dirty="0"/>
              <a:t>4</a:t>
            </a:r>
            <a:r>
              <a:rPr lang="ru-RU" sz="2400" dirty="0"/>
              <a:t> </a:t>
            </a:r>
            <a:r>
              <a:rPr lang="ru-RU" sz="1600" dirty="0" err="1"/>
              <a:t>млн.руб</a:t>
            </a:r>
            <a:r>
              <a:rPr lang="ru-RU" sz="1600" dirty="0"/>
              <a:t>.</a:t>
            </a:r>
          </a:p>
        </p:txBody>
      </p:sp>
      <p:sp>
        <p:nvSpPr>
          <p:cNvPr id="23635" name="Text Box 83"/>
          <p:cNvSpPr txBox="1">
            <a:spLocks noChangeArrowheads="1"/>
          </p:cNvSpPr>
          <p:nvPr/>
        </p:nvSpPr>
        <p:spPr bwMode="auto">
          <a:xfrm>
            <a:off x="8745551" y="4788065"/>
            <a:ext cx="10948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2000"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z="2400" dirty="0"/>
              <a:t>17 </a:t>
            </a:r>
            <a:r>
              <a:rPr lang="ru-RU" sz="1600" dirty="0" err="1"/>
              <a:t>млн.руб</a:t>
            </a:r>
            <a:r>
              <a:rPr lang="ru-RU" sz="1600" dirty="0"/>
              <a:t>.</a:t>
            </a:r>
          </a:p>
        </p:txBody>
      </p:sp>
      <p:sp>
        <p:nvSpPr>
          <p:cNvPr id="23634" name="Text Box 82"/>
          <p:cNvSpPr txBox="1">
            <a:spLocks noChangeArrowheads="1"/>
          </p:cNvSpPr>
          <p:nvPr/>
        </p:nvSpPr>
        <p:spPr bwMode="auto">
          <a:xfrm>
            <a:off x="7204676" y="2950190"/>
            <a:ext cx="11465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2000"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z="2400" dirty="0"/>
              <a:t>76 </a:t>
            </a:r>
            <a:r>
              <a:rPr lang="ru-RU" sz="1600" dirty="0" err="1"/>
              <a:t>млн.руб</a:t>
            </a:r>
            <a:r>
              <a:rPr lang="ru-RU" sz="1600" dirty="0"/>
              <a:t>.</a:t>
            </a:r>
          </a:p>
        </p:txBody>
      </p:sp>
      <p:sp>
        <p:nvSpPr>
          <p:cNvPr id="23616" name="Text Box 64"/>
          <p:cNvSpPr txBox="1">
            <a:spLocks noChangeArrowheads="1"/>
          </p:cNvSpPr>
          <p:nvPr/>
        </p:nvSpPr>
        <p:spPr bwMode="auto">
          <a:xfrm>
            <a:off x="6728665" y="1012377"/>
            <a:ext cx="5432612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Муниципальные округа, районы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888" y="6218238"/>
            <a:ext cx="927100" cy="388937"/>
          </a:xfrm>
          <a:prstGeom prst="rect">
            <a:avLst/>
          </a:prstGeom>
          <a:noFill/>
          <a:effectLst>
            <a:outerShdw dist="25400" dir="20640000" algn="ctr" rotWithShape="0">
              <a:schemeClr val="bg1">
                <a:lumMod val="95000"/>
              </a:schemeClr>
            </a:outerShdw>
          </a:effec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-114300" y="53788"/>
            <a:ext cx="12306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Доля доходов к бюджету в 2021 году </a:t>
            </a:r>
          </a:p>
        </p:txBody>
      </p:sp>
      <p:graphicFrame>
        <p:nvGraphicFramePr>
          <p:cNvPr id="25671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393625"/>
              </p:ext>
            </p:extLst>
          </p:nvPr>
        </p:nvGraphicFramePr>
        <p:xfrm>
          <a:off x="2130725" y="1459683"/>
          <a:ext cx="8626415" cy="5142409"/>
        </p:xfrm>
        <a:graphic>
          <a:graphicData uri="http://schemas.openxmlformats.org/drawingml/2006/table">
            <a:tbl>
              <a:tblPr/>
              <a:tblGrid>
                <a:gridCol w="877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7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0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7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Городские округа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%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78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Новокузнецк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78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Междуреченск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78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Белово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56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000" b="0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Муниципальные районы,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округа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0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78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Прокопьевский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78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Гурьевский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78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Топкинский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873900" y="763005"/>
            <a:ext cx="5210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Лидеры </a:t>
            </a:r>
          </a:p>
        </p:txBody>
      </p:sp>
      <p:pic>
        <p:nvPicPr>
          <p:cNvPr id="7" name="Picture 2" descr="D:\Desktop\Без-имени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2158166" y="742051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-1587" y="29238"/>
            <a:ext cx="12192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</a:rPr>
              <a:t>Самый низкий доход </a:t>
            </a:r>
          </a:p>
        </p:txBody>
      </p:sp>
      <p:pic>
        <p:nvPicPr>
          <p:cNvPr id="21" name="Picture 2" descr="D:\Desktop\Без-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Прямая соединительная линия 22"/>
          <p:cNvCxnSpPr/>
          <p:nvPr/>
        </p:nvCxnSpPr>
        <p:spPr>
          <a:xfrm flipV="1">
            <a:off x="2201298" y="799226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5125524" y="6381007"/>
            <a:ext cx="99508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Тайга</a:t>
            </a: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2510418" y="6108531"/>
            <a:ext cx="28677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пгт.Краснобродский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1592334" y="5757237"/>
            <a:ext cx="18361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Полысаево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2235746" y="1043242"/>
            <a:ext cx="334590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</a:rPr>
              <a:t>Городские округа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E4364BC2-8E1F-49E9-938F-8F241E2D91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7270959"/>
              </p:ext>
            </p:extLst>
          </p:nvPr>
        </p:nvGraphicFramePr>
        <p:xfrm>
          <a:off x="297711" y="1501434"/>
          <a:ext cx="6151291" cy="4946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4965393" y="4428388"/>
            <a:ext cx="6093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2,5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3382187" y="4039033"/>
            <a:ext cx="7777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3,6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1936804" y="3263371"/>
            <a:ext cx="9379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4,3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6342198" y="1064003"/>
            <a:ext cx="545189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</a:rPr>
              <a:t>Муниципальные округа, районы</a:t>
            </a:r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DFD217C2-C956-41FE-AA18-8E2C0E15D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684" y="1426144"/>
            <a:ext cx="14123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</a:rPr>
              <a:t>млн</a:t>
            </a:r>
            <a:r>
              <a:rPr lang="ru-RU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</a:rPr>
              <a:t>руб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9586678" y="6355385"/>
            <a:ext cx="1795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Беловский</a:t>
            </a:r>
          </a:p>
        </p:txBody>
      </p: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7380660" y="6041456"/>
            <a:ext cx="27054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Ленинск-Кузнецкий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6718249" y="5757237"/>
            <a:ext cx="177193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Ижморский</a:t>
            </a:r>
          </a:p>
        </p:txBody>
      </p:sp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B6C656A1-3F87-4C6A-A03C-2CC01C3339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279217"/>
              </p:ext>
            </p:extLst>
          </p:nvPr>
        </p:nvGraphicFramePr>
        <p:xfrm>
          <a:off x="5900507" y="1490471"/>
          <a:ext cx="5773831" cy="4946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5553" name="Text Box 17"/>
          <p:cNvSpPr txBox="1">
            <a:spLocks noChangeArrowheads="1"/>
          </p:cNvSpPr>
          <p:nvPr/>
        </p:nvSpPr>
        <p:spPr bwMode="auto">
          <a:xfrm>
            <a:off x="10106771" y="4185281"/>
            <a:ext cx="9034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1,3</a:t>
            </a:r>
          </a:p>
        </p:txBody>
      </p:sp>
      <p:sp>
        <p:nvSpPr>
          <p:cNvPr id="65554" name="Text Box 18"/>
          <p:cNvSpPr txBox="1">
            <a:spLocks noChangeArrowheads="1"/>
          </p:cNvSpPr>
          <p:nvPr/>
        </p:nvSpPr>
        <p:spPr bwMode="auto">
          <a:xfrm>
            <a:off x="8779211" y="3966723"/>
            <a:ext cx="6634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1,5</a:t>
            </a:r>
          </a:p>
        </p:txBody>
      </p:sp>
      <p:sp>
        <p:nvSpPr>
          <p:cNvPr id="65555" name="Text Box 19"/>
          <p:cNvSpPr txBox="1">
            <a:spLocks noChangeArrowheads="1"/>
          </p:cNvSpPr>
          <p:nvPr/>
        </p:nvSpPr>
        <p:spPr bwMode="auto">
          <a:xfrm>
            <a:off x="7380660" y="3394381"/>
            <a:ext cx="685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1,8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888" y="6218238"/>
            <a:ext cx="927100" cy="388937"/>
          </a:xfrm>
          <a:prstGeom prst="rect">
            <a:avLst/>
          </a:prstGeom>
          <a:noFill/>
          <a:effectLst>
            <a:outerShdw dist="25400" dir="20640000" algn="ctr" rotWithShape="0">
              <a:schemeClr val="bg1">
                <a:lumMod val="95000"/>
              </a:schemeClr>
            </a:outerShdw>
          </a:effec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0" y="171450"/>
            <a:ext cx="1219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Самая низкая доля доходов к бюджету </a:t>
            </a:r>
          </a:p>
        </p:txBody>
      </p:sp>
      <p:graphicFrame>
        <p:nvGraphicFramePr>
          <p:cNvPr id="5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471705"/>
              </p:ext>
            </p:extLst>
          </p:nvPr>
        </p:nvGraphicFramePr>
        <p:xfrm>
          <a:off x="1559859" y="1223682"/>
          <a:ext cx="9466729" cy="5165277"/>
        </p:xfrm>
        <a:graphic>
          <a:graphicData uri="http://schemas.openxmlformats.org/drawingml/2006/table">
            <a:tbl>
              <a:tblPr/>
              <a:tblGrid>
                <a:gridCol w="618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79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91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Городские округа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%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1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Анжеро-Судженск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1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Тайга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1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Юрга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57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000" b="0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Муниципальные округа, районы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91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4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Беловский</a:t>
                      </a:r>
                      <a:endParaRPr kumimoji="0" lang="ru-RU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91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4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Ленинск-Кузнецкий</a:t>
                      </a:r>
                      <a:endParaRPr kumimoji="0" lang="ru-RU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91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Юргинский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Picture 2" descr="D:\Desktop\Без-имени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2201298" y="1190625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-114300" y="0"/>
            <a:ext cx="12306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Доля доходов к бюджету в 2021 году </a:t>
            </a:r>
          </a:p>
        </p:txBody>
      </p:sp>
      <p:graphicFrame>
        <p:nvGraphicFramePr>
          <p:cNvPr id="28707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55094"/>
              </p:ext>
            </p:extLst>
          </p:nvPr>
        </p:nvGraphicFramePr>
        <p:xfrm>
          <a:off x="511829" y="1278383"/>
          <a:ext cx="11156950" cy="5401286"/>
        </p:xfrm>
        <a:graphic>
          <a:graphicData uri="http://schemas.openxmlformats.org/drawingml/2006/table">
            <a:tbl>
              <a:tblPr/>
              <a:tblGrid>
                <a:gridCol w="530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8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404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Учреждение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%</a:t>
                      </a:r>
                    </a:p>
                  </a:txBody>
                  <a:tcPr marL="7620" marR="7620" marT="762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30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ГАУК «</a:t>
                      </a:r>
                      <a:r>
                        <a:rPr kumimoji="0" lang="ru-RU" sz="3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Кузбасскино</a:t>
                      </a:r>
                      <a:r>
                        <a:rPr kumimoji="0" lang="ru-RU" sz="3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8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ГАУК «Кузбасский музей-заповедник «Томская писаница»</a:t>
                      </a:r>
                      <a:endParaRPr kumimoji="0" lang="ru-RU" sz="4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 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02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ГАУК «Новокузнецкий драматический театр»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684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000" b="0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ГАУК «</a:t>
                      </a:r>
                      <a:r>
                        <a:rPr lang="ru-RU" sz="3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Дирекция инновационных и творческих проектов</a:t>
                      </a:r>
                      <a:r>
                        <a:rPr kumimoji="0" lang="ru-RU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311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ГАУК «</a:t>
                      </a:r>
                      <a:r>
                        <a:rPr lang="ru-RU" sz="36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Театр драмы Кузбасса им. А.В.Луначарского</a:t>
                      </a:r>
                      <a:r>
                        <a:rPr kumimoji="0" lang="ru-RU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7620" marR="7620" marT="762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2" descr="D:\Desktop\Без-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2170996" y="716690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34DF5A2-8787-4D3F-A3BB-E96B3C095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" y="0"/>
            <a:ext cx="12186630" cy="665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30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3338" y="136525"/>
            <a:ext cx="114506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Высокий доход от платных услуг в учреждениях культуры за 2021 год 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6968027"/>
              </p:ext>
            </p:extLst>
          </p:nvPr>
        </p:nvGraphicFramePr>
        <p:xfrm>
          <a:off x="1667434" y="1247776"/>
          <a:ext cx="9009531" cy="4194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70"/>
          <p:cNvSpPr txBox="1">
            <a:spLocks noChangeArrowheads="1"/>
          </p:cNvSpPr>
          <p:nvPr/>
        </p:nvSpPr>
        <p:spPr bwMode="auto">
          <a:xfrm>
            <a:off x="4376738" y="3300413"/>
            <a:ext cx="585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62</a:t>
            </a:r>
          </a:p>
        </p:txBody>
      </p:sp>
      <p:sp>
        <p:nvSpPr>
          <p:cNvPr id="7" name="Text Box 71"/>
          <p:cNvSpPr txBox="1">
            <a:spLocks noChangeArrowheads="1"/>
          </p:cNvSpPr>
          <p:nvPr/>
        </p:nvSpPr>
        <p:spPr bwMode="auto">
          <a:xfrm>
            <a:off x="5862264" y="3416020"/>
            <a:ext cx="5857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57</a:t>
            </a:r>
          </a:p>
        </p:txBody>
      </p:sp>
      <p:sp>
        <p:nvSpPr>
          <p:cNvPr id="8" name="Text Box 69"/>
          <p:cNvSpPr txBox="1">
            <a:spLocks noChangeArrowheads="1"/>
          </p:cNvSpPr>
          <p:nvPr/>
        </p:nvSpPr>
        <p:spPr bwMode="auto">
          <a:xfrm>
            <a:off x="2754313" y="1376363"/>
            <a:ext cx="8936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77,2</a:t>
            </a:r>
          </a:p>
        </p:txBody>
      </p:sp>
      <p:sp>
        <p:nvSpPr>
          <p:cNvPr id="9" name="Text Box 67"/>
          <p:cNvSpPr txBox="1">
            <a:spLocks noChangeArrowheads="1"/>
          </p:cNvSpPr>
          <p:nvPr/>
        </p:nvSpPr>
        <p:spPr bwMode="auto">
          <a:xfrm>
            <a:off x="6431010" y="6027187"/>
            <a:ext cx="32623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ГАУК «Государственный музыкальный театр Кузбасса им. А.К. Боброва»</a:t>
            </a:r>
          </a:p>
        </p:txBody>
      </p:sp>
      <p:sp>
        <p:nvSpPr>
          <p:cNvPr id="10" name="Text Box 66"/>
          <p:cNvSpPr txBox="1">
            <a:spLocks noChangeArrowheads="1"/>
          </p:cNvSpPr>
          <p:nvPr/>
        </p:nvSpPr>
        <p:spPr bwMode="auto">
          <a:xfrm>
            <a:off x="1450975" y="5265738"/>
            <a:ext cx="30210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ГАУК «Филармония  Кузбасса имени Б.Т. Штоколова»</a:t>
            </a:r>
          </a:p>
        </p:txBody>
      </p:sp>
      <p:sp>
        <p:nvSpPr>
          <p:cNvPr id="11" name="Text Box 68"/>
          <p:cNvSpPr txBox="1">
            <a:spLocks noChangeArrowheads="1"/>
          </p:cNvSpPr>
          <p:nvPr/>
        </p:nvSpPr>
        <p:spPr bwMode="auto">
          <a:xfrm>
            <a:off x="4798266" y="5307407"/>
            <a:ext cx="33512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ГАУК «Кузбасский музей-заповедник «Томская Писаница»</a:t>
            </a:r>
          </a:p>
        </p:txBody>
      </p:sp>
      <p:sp>
        <p:nvSpPr>
          <p:cNvPr id="12" name="Text Box 80"/>
          <p:cNvSpPr txBox="1">
            <a:spLocks noChangeArrowheads="1"/>
          </p:cNvSpPr>
          <p:nvPr/>
        </p:nvSpPr>
        <p:spPr bwMode="auto">
          <a:xfrm>
            <a:off x="8359775" y="5294579"/>
            <a:ext cx="20097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ГАУК «Кузбасскино»</a:t>
            </a:r>
          </a:p>
        </p:txBody>
      </p:sp>
      <p:sp>
        <p:nvSpPr>
          <p:cNvPr id="14" name="Text Box 83"/>
          <p:cNvSpPr txBox="1">
            <a:spLocks noChangeArrowheads="1"/>
          </p:cNvSpPr>
          <p:nvPr/>
        </p:nvSpPr>
        <p:spPr bwMode="auto">
          <a:xfrm>
            <a:off x="7508782" y="3531245"/>
            <a:ext cx="8509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41 </a:t>
            </a:r>
          </a:p>
        </p:txBody>
      </p:sp>
      <p:sp>
        <p:nvSpPr>
          <p:cNvPr id="15" name="Text Box 84"/>
          <p:cNvSpPr txBox="1">
            <a:spLocks noChangeArrowheads="1"/>
          </p:cNvSpPr>
          <p:nvPr/>
        </p:nvSpPr>
        <p:spPr bwMode="auto">
          <a:xfrm>
            <a:off x="9039394" y="3646852"/>
            <a:ext cx="6505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35</a:t>
            </a:r>
          </a:p>
        </p:txBody>
      </p:sp>
      <p:sp>
        <p:nvSpPr>
          <p:cNvPr id="16" name="Text Box 67"/>
          <p:cNvSpPr txBox="1">
            <a:spLocks noChangeArrowheads="1"/>
          </p:cNvSpPr>
          <p:nvPr/>
        </p:nvSpPr>
        <p:spPr bwMode="auto">
          <a:xfrm>
            <a:off x="2961481" y="6120568"/>
            <a:ext cx="3263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ГАУК «Новокузнецкий драматический театр»</a:t>
            </a:r>
          </a:p>
        </p:txBody>
      </p:sp>
      <p:sp>
        <p:nvSpPr>
          <p:cNvPr id="17" name="Text Box 70"/>
          <p:cNvSpPr txBox="1">
            <a:spLocks noChangeArrowheads="1"/>
          </p:cNvSpPr>
          <p:nvPr/>
        </p:nvSpPr>
        <p:spPr bwMode="auto">
          <a:xfrm>
            <a:off x="8661400" y="958850"/>
            <a:ext cx="170815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млн. руб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pic>
        <p:nvPicPr>
          <p:cNvPr id="18" name="Picture 2" descr="D:\Desktop\Без-имени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 flipV="1">
            <a:off x="2201298" y="1270527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44873B-A190-4508-A4E4-C5F7D5C96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74" y="3160343"/>
            <a:ext cx="1005322" cy="1005322"/>
          </a:xfrm>
          <a:prstGeom prst="rect">
            <a:avLst/>
          </a:prstGeom>
        </p:spPr>
      </p:pic>
      <p:pic>
        <p:nvPicPr>
          <p:cNvPr id="30722" name="Picture 2" descr="Пушкинская карта">
            <a:extLst>
              <a:ext uri="{FF2B5EF4-FFF2-40B4-BE49-F238E27FC236}">
                <a16:creationId xmlns:a16="http://schemas.microsoft.com/office/drawing/2014/main" id="{815C3BB2-6EE9-4CCC-8C46-CE00350AA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526" y="1032279"/>
            <a:ext cx="5185186" cy="29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46739" y="94427"/>
            <a:ext cx="11445261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Реализация программы </a:t>
            </a:r>
          </a:p>
          <a:p>
            <a:pPr algn="ctr" eaLnBrk="0" hangingPunct="0">
              <a:lnSpc>
                <a:spcPct val="90000"/>
              </a:lnSpc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«Пушкинская карта» в 2021 году</a:t>
            </a:r>
          </a:p>
        </p:txBody>
      </p:sp>
      <p:sp>
        <p:nvSpPr>
          <p:cNvPr id="24" name="Заголовок 5">
            <a:extLst>
              <a:ext uri="{FF2B5EF4-FFF2-40B4-BE49-F238E27FC236}">
                <a16:creationId xmlns:a16="http://schemas.microsoft.com/office/drawing/2014/main" id="{E9242CFF-1C40-4FDA-8249-FC3930D7E48D}"/>
              </a:ext>
            </a:extLst>
          </p:cNvPr>
          <p:cNvSpPr txBox="1">
            <a:spLocks/>
          </p:cNvSpPr>
          <p:nvPr/>
        </p:nvSpPr>
        <p:spPr bwMode="auto">
          <a:xfrm>
            <a:off x="500704" y="1618923"/>
            <a:ext cx="1461182" cy="86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/>
            <a:r>
              <a:rPr lang="ru-RU" sz="38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145,7</a:t>
            </a:r>
            <a:r>
              <a:rPr lang="ru-RU" sz="34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тыс. </a:t>
            </a:r>
          </a:p>
        </p:txBody>
      </p:sp>
      <p:pic>
        <p:nvPicPr>
          <p:cNvPr id="8" name="Picture 2" descr="D:\Desktop\Без-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2550061" y="1148124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5">
            <a:extLst>
              <a:ext uri="{FF2B5EF4-FFF2-40B4-BE49-F238E27FC236}">
                <a16:creationId xmlns:a16="http://schemas.microsoft.com/office/drawing/2014/main" id="{BE868083-DD77-457E-B1C0-6930B19285D5}"/>
              </a:ext>
            </a:extLst>
          </p:cNvPr>
          <p:cNvSpPr txBox="1">
            <a:spLocks/>
          </p:cNvSpPr>
          <p:nvPr/>
        </p:nvSpPr>
        <p:spPr bwMode="auto">
          <a:xfrm>
            <a:off x="217074" y="3640780"/>
            <a:ext cx="8205849" cy="3590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         Лучшие: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Музыкальный театр Кузбасса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6,7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млн.руб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.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Прокопьевский драматический театр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6,2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млн.руб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.</a:t>
            </a:r>
          </a:p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Новокузнецкий драматический театр 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5,7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млн.руб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.</a:t>
            </a:r>
          </a:p>
          <a:p>
            <a:endParaRPr lang="ru-RU" sz="2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г. </a:t>
            </a: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Кемерово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6,7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млн.руб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.</a:t>
            </a:r>
          </a:p>
          <a:p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Гурьевский </a:t>
            </a:r>
            <a:r>
              <a:rPr lang="ru-RU" sz="2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м.о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.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2,2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млн.руб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08DE81-9C03-48A6-8DD9-2001403422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255" y="3846059"/>
            <a:ext cx="4273727" cy="295995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21DF1E-93BE-4FCC-8BEA-D663C6A53A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451024">
            <a:off x="1817263" y="1552958"/>
            <a:ext cx="1491450" cy="724787"/>
          </a:xfrm>
          <a:prstGeom prst="rect">
            <a:avLst/>
          </a:prstGeom>
        </p:spPr>
      </p:pic>
      <p:sp>
        <p:nvSpPr>
          <p:cNvPr id="19" name="Заголовок 5">
            <a:extLst>
              <a:ext uri="{FF2B5EF4-FFF2-40B4-BE49-F238E27FC236}">
                <a16:creationId xmlns:a16="http://schemas.microsoft.com/office/drawing/2014/main" id="{9F304C6B-EFF3-4EA8-8530-CCCFF014EAE2}"/>
              </a:ext>
            </a:extLst>
          </p:cNvPr>
          <p:cNvSpPr txBox="1">
            <a:spLocks/>
          </p:cNvSpPr>
          <p:nvPr/>
        </p:nvSpPr>
        <p:spPr bwMode="auto">
          <a:xfrm>
            <a:off x="5140282" y="1392962"/>
            <a:ext cx="2262912" cy="88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/>
            <a:r>
              <a:rPr lang="ru-RU" sz="38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70</a:t>
            </a:r>
            <a:r>
              <a:rPr lang="ru-RU" sz="3400" b="1" dirty="0">
                <a:solidFill>
                  <a:schemeClr val="accent1">
                    <a:lumMod val="75000"/>
                  </a:schemeClr>
                </a:solidFill>
                <a:latin typeface="Futura PT"/>
              </a:rPr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млн. руб.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38A43FF-EBCA-4A53-801B-EBE58E979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594743">
            <a:off x="2041165" y="1701128"/>
            <a:ext cx="1491450" cy="7247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252B43B-0A31-45C8-977B-7896A671AF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28146">
            <a:off x="2121766" y="1935438"/>
            <a:ext cx="1491450" cy="724787"/>
          </a:xfrm>
          <a:prstGeom prst="rect">
            <a:avLst/>
          </a:prstGeom>
        </p:spPr>
      </p:pic>
      <p:pic>
        <p:nvPicPr>
          <p:cNvPr id="22" name="Picture 2" descr="Иконка «Рубль» — скачай бесплатно PNG и векторе">
            <a:extLst>
              <a:ext uri="{FF2B5EF4-FFF2-40B4-BE49-F238E27FC236}">
                <a16:creationId xmlns:a16="http://schemas.microsoft.com/office/drawing/2014/main" id="{40978C57-D5E3-45A1-8D1F-9AC0287D2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179" y="1418107"/>
            <a:ext cx="759736" cy="75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5">
            <a:extLst>
              <a:ext uri="{FF2B5EF4-FFF2-40B4-BE49-F238E27FC236}">
                <a16:creationId xmlns:a16="http://schemas.microsoft.com/office/drawing/2014/main" id="{5133FCEB-E6D0-45D9-9FDB-87E86D138F9B}"/>
              </a:ext>
            </a:extLst>
          </p:cNvPr>
          <p:cNvSpPr txBox="1">
            <a:spLocks/>
          </p:cNvSpPr>
          <p:nvPr/>
        </p:nvSpPr>
        <p:spPr bwMode="auto">
          <a:xfrm>
            <a:off x="4255371" y="2396859"/>
            <a:ext cx="2871321" cy="142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из них государственные учреждения</a:t>
            </a:r>
          </a:p>
          <a:p>
            <a:pPr algn="ctr">
              <a:lnSpc>
                <a:spcPct val="100000"/>
              </a:lnSpc>
            </a:pP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38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41,5</a:t>
            </a:r>
            <a:r>
              <a:rPr lang="ru-RU" sz="3600" b="1" dirty="0">
                <a:solidFill>
                  <a:srgbClr val="9900CC"/>
                </a:solidFill>
                <a:latin typeface="Futura PT"/>
              </a:rPr>
              <a:t>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млн.руб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. </a:t>
            </a:r>
          </a:p>
        </p:txBody>
      </p:sp>
      <p:pic>
        <p:nvPicPr>
          <p:cNvPr id="25" name="Picture 2" descr="Иконка «Рубль» — скачай бесплатно PNG и векторе">
            <a:extLst>
              <a:ext uri="{FF2B5EF4-FFF2-40B4-BE49-F238E27FC236}">
                <a16:creationId xmlns:a16="http://schemas.microsoft.com/office/drawing/2014/main" id="{AF39FB05-F637-45FF-9265-3A16A8DB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394" y="3202748"/>
            <a:ext cx="759736" cy="75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036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0" y="120650"/>
            <a:ext cx="11698288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Доходы в праздничные дни 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 27.12.2021 по 09.01.2022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841456" y="1448802"/>
            <a:ext cx="37284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Всего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4000" b="1" dirty="0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</a:rPr>
              <a:t>58,4</a:t>
            </a:r>
            <a:r>
              <a:rPr lang="ru-RU" sz="2000" b="1" dirty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млн.руб.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2193754" y="2455108"/>
            <a:ext cx="180992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млн. руб.</a:t>
            </a:r>
          </a:p>
        </p:txBody>
      </p:sp>
      <p:pic>
        <p:nvPicPr>
          <p:cNvPr id="8" name="Picture 5" descr="D:\Desktop\440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2659" y="3823786"/>
            <a:ext cx="1223962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D:\Desktop\440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072" y="3810000"/>
            <a:ext cx="1223962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D:\Desktop\440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3588" y="3810000"/>
            <a:ext cx="1223962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D:\Desktop\440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3527" y="3352800"/>
            <a:ext cx="122396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6"/>
          <p:cNvSpPr txBox="1">
            <a:spLocks noChangeArrowheads="1"/>
          </p:cNvSpPr>
          <p:nvPr/>
        </p:nvSpPr>
        <p:spPr bwMode="auto">
          <a:xfrm>
            <a:off x="3215481" y="5313948"/>
            <a:ext cx="25130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г. Новокузнецк</a:t>
            </a:r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1287463" y="4806950"/>
            <a:ext cx="27162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г. Прокопьевск</a:t>
            </a:r>
          </a:p>
        </p:txBody>
      </p:sp>
      <p:sp>
        <p:nvSpPr>
          <p:cNvPr id="14" name="Text Box 68"/>
          <p:cNvSpPr txBox="1">
            <a:spLocks noChangeArrowheads="1"/>
          </p:cNvSpPr>
          <p:nvPr/>
        </p:nvSpPr>
        <p:spPr bwMode="auto">
          <a:xfrm>
            <a:off x="6664934" y="5451475"/>
            <a:ext cx="19494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Гурьевский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м.о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6" name="Text Box 81"/>
          <p:cNvSpPr txBox="1">
            <a:spLocks noChangeArrowheads="1"/>
          </p:cNvSpPr>
          <p:nvPr/>
        </p:nvSpPr>
        <p:spPr bwMode="auto">
          <a:xfrm>
            <a:off x="5130668" y="4907302"/>
            <a:ext cx="22177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г. Кемерово</a:t>
            </a:r>
          </a:p>
        </p:txBody>
      </p:sp>
      <p:pic>
        <p:nvPicPr>
          <p:cNvPr id="19" name="Picture 5" descr="D:\Desktop\440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3025" y="2928342"/>
            <a:ext cx="122396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D:\Desktop\440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8689" y="3453833"/>
            <a:ext cx="122396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D:\Desktop\440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6645" y="3054350"/>
            <a:ext cx="122396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 descr="D:\Desktop\440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2953" y="3383688"/>
            <a:ext cx="1223962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 descr="D:\Desktop\440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65974" y="3901807"/>
            <a:ext cx="122396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 descr="D:\Desktop\440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46430" y="3735610"/>
            <a:ext cx="122396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4165336" y="2755900"/>
            <a:ext cx="1930664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2,4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млн. руб.</a:t>
            </a: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5877740" y="3054350"/>
            <a:ext cx="193066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000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2,1 </a:t>
            </a:r>
            <a:r>
              <a:rPr lang="ru-RU" sz="2000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млн. руб.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7536410" y="3340950"/>
            <a:ext cx="1930666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000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0,9 </a:t>
            </a:r>
            <a:r>
              <a:rPr lang="ru-RU" sz="2000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млн. руб.</a:t>
            </a:r>
          </a:p>
        </p:txBody>
      </p:sp>
      <p:pic>
        <p:nvPicPr>
          <p:cNvPr id="24" name="Picture 2" descr="D:\Desktop\Без-имени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Прямая соединительная линия 26"/>
          <p:cNvCxnSpPr/>
          <p:nvPr/>
        </p:nvCxnSpPr>
        <p:spPr>
          <a:xfrm flipV="1">
            <a:off x="2201298" y="1190625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68">
            <a:extLst>
              <a:ext uri="{FF2B5EF4-FFF2-40B4-BE49-F238E27FC236}">
                <a16:creationId xmlns:a16="http://schemas.microsoft.com/office/drawing/2014/main" id="{BF447ED4-20C2-48F3-B318-7EABEC3FE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3793" y="5012016"/>
            <a:ext cx="22237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Ижморский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м.о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Чебулинский </a:t>
            </a:r>
            <a:r>
              <a:rPr lang="ru-RU" sz="1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м.о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pic>
        <p:nvPicPr>
          <p:cNvPr id="29" name="Picture 5" descr="D:\Desktop\44023.png">
            <a:extLst>
              <a:ext uri="{FF2B5EF4-FFF2-40B4-BE49-F238E27FC236}">
                <a16:creationId xmlns:a16="http://schemas.microsoft.com/office/drawing/2014/main" id="{A8901F3C-34F3-4E9C-A3FC-A401C68D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484" y="3869463"/>
            <a:ext cx="1223962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 descr="D:\Desktop\44023.png">
            <a:extLst>
              <a:ext uri="{FF2B5EF4-FFF2-40B4-BE49-F238E27FC236}">
                <a16:creationId xmlns:a16="http://schemas.microsoft.com/office/drawing/2014/main" id="{615853A3-1E55-4A9C-8F86-4939052EB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3736" y="3598863"/>
            <a:ext cx="1223962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19">
            <a:extLst>
              <a:ext uri="{FF2B5EF4-FFF2-40B4-BE49-F238E27FC236}">
                <a16:creationId xmlns:a16="http://schemas.microsoft.com/office/drawing/2014/main" id="{8C3B9BC1-B939-4B4A-9489-4609DDD51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097" y="3430754"/>
            <a:ext cx="1930666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3000" b="1" kern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0,3 </a:t>
            </a:r>
            <a:r>
              <a:rPr lang="ru-RU" sz="2000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млн. руб.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-82550" y="390525"/>
            <a:ext cx="12274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Средняя заработная плата за 2021 год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300163" y="1292225"/>
            <a:ext cx="9915525" cy="53909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dk1"/>
              </a:solidFill>
              <a:latin typeface="+mn-lt"/>
              <a:cs typeface="+mn-cs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EECBC3BD-3D42-4247-A8DA-C31BFF86F2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8612249"/>
              </p:ext>
            </p:extLst>
          </p:nvPr>
        </p:nvGraphicFramePr>
        <p:xfrm>
          <a:off x="1506071" y="1292224"/>
          <a:ext cx="9184341" cy="5377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70474603-5C5E-4071-B3CA-30A98CE06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7457" y="4871191"/>
            <a:ext cx="1169687" cy="985965"/>
          </a:xfrm>
        </p:spPr>
        <p:txBody>
          <a:bodyPr/>
          <a:lstStyle/>
          <a:p>
            <a:pPr algn="ctr"/>
            <a:r>
              <a:rPr lang="ru-RU" sz="1800" b="1" dirty="0"/>
              <a:t>93,3%</a:t>
            </a:r>
            <a:br>
              <a:rPr lang="ru-RU" sz="1800" b="1" dirty="0"/>
            </a:br>
            <a:br>
              <a:rPr lang="ru-RU" sz="1800" b="1" dirty="0"/>
            </a:br>
            <a:r>
              <a:rPr lang="ru-RU" sz="1800" b="1" dirty="0">
                <a:latin typeface="+mn-lt"/>
              </a:rPr>
              <a:t>37110 руб.</a:t>
            </a:r>
          </a:p>
        </p:txBody>
      </p:sp>
      <p:sp>
        <p:nvSpPr>
          <p:cNvPr id="24" name="Заголовок 5">
            <a:extLst>
              <a:ext uri="{FF2B5EF4-FFF2-40B4-BE49-F238E27FC236}">
                <a16:creationId xmlns:a16="http://schemas.microsoft.com/office/drawing/2014/main" id="{E9242CFF-1C40-4FDA-8249-FC3930D7E48D}"/>
              </a:ext>
            </a:extLst>
          </p:cNvPr>
          <p:cNvSpPr txBox="1">
            <a:spLocks/>
          </p:cNvSpPr>
          <p:nvPr/>
        </p:nvSpPr>
        <p:spPr bwMode="auto">
          <a:xfrm>
            <a:off x="3482937" y="3767690"/>
            <a:ext cx="905773" cy="98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/>
            <a:r>
              <a:rPr lang="ru-RU" sz="1800" b="1" dirty="0"/>
              <a:t>100%</a:t>
            </a:r>
          </a:p>
          <a:p>
            <a:pPr algn="ctr"/>
            <a:endParaRPr lang="ru-RU" sz="1800" b="1" dirty="0"/>
          </a:p>
          <a:p>
            <a:pPr algn="ctr"/>
            <a:r>
              <a:rPr lang="ru-RU" sz="1800" b="1" dirty="0">
                <a:latin typeface="+mn-lt"/>
              </a:rPr>
              <a:t>39792 руб.</a:t>
            </a:r>
          </a:p>
        </p:txBody>
      </p:sp>
      <p:pic>
        <p:nvPicPr>
          <p:cNvPr id="8" name="Picture 2" descr="D:\Desktop\Без-имени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2184046" y="1000844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187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-19050" y="6350"/>
            <a:ext cx="122110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Заработная плата работников культуры </a:t>
            </a:r>
          </a:p>
          <a:p>
            <a:pPr algn="ctr" eaLnBrk="0" hangingPunct="0">
              <a:lnSpc>
                <a:spcPct val="90000"/>
              </a:lnSpc>
            </a:pP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</a:rPr>
              <a:t>за 2021 год</a:t>
            </a:r>
          </a:p>
        </p:txBody>
      </p:sp>
      <p:pic>
        <p:nvPicPr>
          <p:cNvPr id="27650" name="Picture 2" descr="Картинки по запросу &quot;субъект рф кузбасс&quot;">
            <a:extLst>
              <a:ext uri="{FF2B5EF4-FFF2-40B4-BE49-F238E27FC236}">
                <a16:creationId xmlns:a16="http://schemas.microsoft.com/office/drawing/2014/main" id="{0FBF1300-C2D0-4050-B241-5CCE9FDACA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2" y="1358153"/>
            <a:ext cx="5242617" cy="317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: изогнутая линия с границей и чертой 3">
            <a:extLst>
              <a:ext uri="{FF2B5EF4-FFF2-40B4-BE49-F238E27FC236}">
                <a16:creationId xmlns:a16="http://schemas.microsoft.com/office/drawing/2014/main" id="{7EB4F1BD-1194-4C1F-A0A7-E727F3D7B7EA}"/>
              </a:ext>
            </a:extLst>
          </p:cNvPr>
          <p:cNvSpPr/>
          <p:nvPr/>
        </p:nvSpPr>
        <p:spPr>
          <a:xfrm>
            <a:off x="3373513" y="3311369"/>
            <a:ext cx="1104357" cy="709301"/>
          </a:xfrm>
          <a:prstGeom prst="accent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38 место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D26147-9FCD-428A-BD7D-946FBAA06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419" y="3094087"/>
            <a:ext cx="4936771" cy="3063146"/>
          </a:xfrm>
          <a:prstGeom prst="rect">
            <a:avLst/>
          </a:prstGeom>
        </p:spPr>
      </p:pic>
      <p:sp>
        <p:nvSpPr>
          <p:cNvPr id="7" name="Выноска: изогнутая линия с границей и чертой 6">
            <a:extLst>
              <a:ext uri="{FF2B5EF4-FFF2-40B4-BE49-F238E27FC236}">
                <a16:creationId xmlns:a16="http://schemas.microsoft.com/office/drawing/2014/main" id="{C3D34DCD-14AD-46ED-B22D-DC3496D3F668}"/>
              </a:ext>
            </a:extLst>
          </p:cNvPr>
          <p:cNvSpPr/>
          <p:nvPr/>
        </p:nvSpPr>
        <p:spPr>
          <a:xfrm>
            <a:off x="9206144" y="4842942"/>
            <a:ext cx="1027068" cy="670351"/>
          </a:xfrm>
          <a:prstGeom prst="accent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5 место</a:t>
            </a:r>
          </a:p>
        </p:txBody>
      </p:sp>
      <p:pic>
        <p:nvPicPr>
          <p:cNvPr id="8" name="Picture 2" descr="D:\Desktop\Без-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единительная линия 9"/>
          <p:cNvCxnSpPr/>
          <p:nvPr/>
        </p:nvCxnSpPr>
        <p:spPr>
          <a:xfrm flipV="1">
            <a:off x="2201298" y="1190625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4606" y="496748"/>
            <a:ext cx="12192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Заработная плата по видам учреждений в 2021 году</a:t>
            </a:r>
          </a:p>
        </p:txBody>
      </p:sp>
      <p:graphicFrame>
        <p:nvGraphicFramePr>
          <p:cNvPr id="36907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755266"/>
              </p:ext>
            </p:extLst>
          </p:nvPr>
        </p:nvGraphicFramePr>
        <p:xfrm>
          <a:off x="1031783" y="1874067"/>
          <a:ext cx="10344428" cy="4244342"/>
        </p:xfrm>
        <a:graphic>
          <a:graphicData uri="http://schemas.openxmlformats.org/drawingml/2006/table">
            <a:tbl>
              <a:tblPr/>
              <a:tblGrid>
                <a:gridCol w="485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54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363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Учреждение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руб.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14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173A8D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3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Театрально-зрелищные учреждения </a:t>
                      </a:r>
                      <a:endParaRPr kumimoji="0" lang="ru-RU" sz="3000" b="0" i="0" u="none" strike="noStrike" cap="none" normalizeH="0" baseline="0" dirty="0">
                        <a:ln>
                          <a:noFill/>
                        </a:ln>
                        <a:solidFill>
                          <a:srgbClr val="173A8D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A8D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39 933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92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500" b="0" i="0" u="none" strike="noStrike" cap="none" normalizeH="0" baseline="0" dirty="0">
                        <a:ln>
                          <a:noFill/>
                        </a:ln>
                        <a:solidFill>
                          <a:srgbClr val="173A8D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A8D"/>
                          </a:solidFill>
                          <a:effectLst/>
                          <a:latin typeface="Arial" charset="0"/>
                          <a:cs typeface="Arial" charset="0"/>
                        </a:rPr>
                        <a:t>  …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4000" b="0" i="0" u="none" strike="noStrike" cap="none" normalizeH="0" baseline="0" dirty="0">
                        <a:ln>
                          <a:noFill/>
                        </a:ln>
                        <a:solidFill>
                          <a:srgbClr val="173A8D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222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500" b="0" i="0" u="none" strike="noStrike" cap="none" normalizeH="0" baseline="0">
                          <a:ln>
                            <a:noFill/>
                          </a:ln>
                          <a:solidFill>
                            <a:srgbClr val="173A8D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Клубные учреждения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A8D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36 918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405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A8D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Библиотеки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A8D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35 853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35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A8D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Детские школы искусств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A8D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35 330</a:t>
                      </a:r>
                    </a:p>
                  </a:txBody>
                  <a:tcPr marL="7620" marR="7620" marT="762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2" descr="D:\Desktop\Без-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2201298" y="1190625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-8878" y="128755"/>
            <a:ext cx="12250738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Ранжирование муниципальных образований по средней заработной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плате работников учреждений культуры за 2021 год 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8019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852437"/>
              </p:ext>
            </p:extLst>
          </p:nvPr>
        </p:nvGraphicFramePr>
        <p:xfrm>
          <a:off x="639762" y="1690688"/>
          <a:ext cx="5179060" cy="4955312"/>
        </p:xfrm>
        <a:graphic>
          <a:graphicData uri="http://schemas.openxmlformats.org/drawingml/2006/table">
            <a:tbl>
              <a:tblPr/>
              <a:tblGrid>
                <a:gridCol w="725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3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145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территории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57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ГОРОДСКИЕ ОКРУГА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30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Кемерово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40 616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62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Красный Брод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40 302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68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54000" marB="540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Тайга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39 896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75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54000" marB="540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75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54000" marB="540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Осинники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32 852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75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54000" marB="540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Полысаево</a:t>
                      </a:r>
                      <a:endParaRPr kumimoji="0" lang="ru-RU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32 390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663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54000" marR="54000" marT="54000" marB="5400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Мыски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32 151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78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000" marR="54000" marT="54000" marB="54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35 900</a:t>
                      </a:r>
                    </a:p>
                  </a:txBody>
                  <a:tcPr marL="54000" marR="54000" marT="54000" marB="540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8020" name="Group 1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488597"/>
              </p:ext>
            </p:extLst>
          </p:nvPr>
        </p:nvGraphicFramePr>
        <p:xfrm>
          <a:off x="6473825" y="1690688"/>
          <a:ext cx="5078413" cy="5000118"/>
        </p:xfrm>
        <a:graphic>
          <a:graphicData uri="http://schemas.openxmlformats.org/drawingml/2006/table">
            <a:tbl>
              <a:tblPr/>
              <a:tblGrid>
                <a:gridCol w="69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9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6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78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территории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МУНИЦИПАЛЬНЫЕ ОКРУГА 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РАЙОНЫ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Яшкинский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40 128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08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Юргинский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40 016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Кемеровский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39 079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8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Таштагольский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33 287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65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Мариинский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32 518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Тисульский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30 799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2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ИТОГО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36 118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Picture 2" descr="D:\Desktop\Без-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2201298" y="1190625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/>
          </p:cNvSpPr>
          <p:nvPr/>
        </p:nvSpPr>
        <p:spPr bwMode="auto">
          <a:xfrm>
            <a:off x="-67642" y="26634"/>
            <a:ext cx="12192000" cy="113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Доля средств от приносящей доход деятельности в фонде заработной платы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работников учреждений культуры за 2021 год</a:t>
            </a:r>
          </a:p>
        </p:txBody>
      </p:sp>
      <p:graphicFrame>
        <p:nvGraphicFramePr>
          <p:cNvPr id="40021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416075"/>
              </p:ext>
            </p:extLst>
          </p:nvPr>
        </p:nvGraphicFramePr>
        <p:xfrm>
          <a:off x="1076325" y="1630363"/>
          <a:ext cx="4618038" cy="5139994"/>
        </p:xfrm>
        <a:graphic>
          <a:graphicData uri="http://schemas.openxmlformats.org/drawingml/2006/table">
            <a:tbl>
              <a:tblPr/>
              <a:tblGrid>
                <a:gridCol w="625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0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территории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Междуреченск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0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Кемерово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08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 Березовский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…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Ижморский </a:t>
                      </a:r>
                      <a:r>
                        <a:rPr kumimoji="0" 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м.о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160613"/>
                  </a:ext>
                </a:extLst>
              </a:tr>
              <a:tr h="4730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Мариинский </a:t>
                      </a:r>
                      <a:r>
                        <a:rPr kumimoji="0" 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м.о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Прокопьевский </a:t>
                      </a:r>
                      <a:r>
                        <a:rPr kumimoji="0" 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м.о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Юргинский </a:t>
                      </a:r>
                      <a:r>
                        <a:rPr kumimoji="0" lang="ru-RU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м.о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 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</a:t>
                      </a: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0022" name="Group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648205"/>
              </p:ext>
            </p:extLst>
          </p:nvPr>
        </p:nvGraphicFramePr>
        <p:xfrm>
          <a:off x="6998328" y="2544824"/>
          <a:ext cx="4735161" cy="2646408"/>
        </p:xfrm>
        <a:graphic>
          <a:graphicData uri="http://schemas.openxmlformats.org/drawingml/2006/table">
            <a:tbl>
              <a:tblPr/>
              <a:tblGrid>
                <a:gridCol w="425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41">
                  <a:extLst>
                    <a:ext uri="{9D8B030D-6E8A-4147-A177-3AD203B41FA5}">
                      <a16:colId xmlns:a16="http://schemas.microsoft.com/office/drawing/2014/main" val="3805123540"/>
                    </a:ext>
                  </a:extLst>
                </a:gridCol>
                <a:gridCol w="3563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9528">
                  <a:extLst>
                    <a:ext uri="{9D8B030D-6E8A-4147-A177-3AD203B41FA5}">
                      <a16:colId xmlns:a16="http://schemas.microsoft.com/office/drawing/2014/main" val="2541868145"/>
                    </a:ext>
                  </a:extLst>
                </a:gridCol>
              </a:tblGrid>
              <a:tr h="98397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№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территории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08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направляют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доходов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ЗП 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1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Крапивинский </a:t>
                      </a:r>
                      <a:r>
                        <a:rPr kumimoji="0" lang="ru-RU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м.о</a:t>
                      </a: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.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Мариинский МР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217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Яйский </a:t>
                      </a:r>
                      <a:r>
                        <a:rPr kumimoji="0" lang="ru-RU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м.о</a:t>
                      </a: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Яйский МО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19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373583"/>
                  </a:ext>
                </a:extLst>
              </a:tr>
            </a:tbl>
          </a:graphicData>
        </a:graphic>
      </p:graphicFrame>
      <p:pic>
        <p:nvPicPr>
          <p:cNvPr id="7" name="Picture 2" descr="D:\Desktop\Без-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2201298" y="1190625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/>
          </p:cNvSpPr>
          <p:nvPr/>
        </p:nvSpPr>
        <p:spPr bwMode="auto">
          <a:xfrm>
            <a:off x="671608" y="-186879"/>
            <a:ext cx="1046628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Доля средств от приносящей доход деятельности в фонде заработной </a:t>
            </a:r>
            <a:b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платы работников учреждений культуры за 2021 год</a:t>
            </a:r>
          </a:p>
        </p:txBody>
      </p:sp>
      <p:graphicFrame>
        <p:nvGraphicFramePr>
          <p:cNvPr id="41003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798824"/>
              </p:ext>
            </p:extLst>
          </p:nvPr>
        </p:nvGraphicFramePr>
        <p:xfrm>
          <a:off x="2108200" y="1722438"/>
          <a:ext cx="8378825" cy="4901441"/>
        </p:xfrm>
        <a:graphic>
          <a:graphicData uri="http://schemas.openxmlformats.org/drawingml/2006/table">
            <a:tbl>
              <a:tblPr/>
              <a:tblGrid>
                <a:gridCol w="62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1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00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№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Наименование учреждений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%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2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Кузбасский музей-заповедник "Томская писаница"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Новокузнецкий  драматический театр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24,5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Музей изобразительных искусств Кузбасса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Театр кукол Кузбасса имени Аркадия Гайдара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5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Кузбасский краеведческий музей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Всего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" name="Picture 2" descr="D:\Desktop\Без-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2043645" y="1000686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Картинки по запросу &quot;наращивать показатель денежный&quot;">
            <a:extLst>
              <a:ext uri="{FF2B5EF4-FFF2-40B4-BE49-F238E27FC236}">
                <a16:creationId xmlns:a16="http://schemas.microsoft.com/office/drawing/2014/main" id="{39AD4F84-EC6D-4C16-81BA-30F16273D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284" y="2925279"/>
            <a:ext cx="4824906" cy="342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C18124-5670-4A3B-A0B7-BD8F5191A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598" y="3589024"/>
            <a:ext cx="2184642" cy="1050592"/>
          </a:xfrm>
          <a:prstGeom prst="rect">
            <a:avLst/>
          </a:prstGeom>
        </p:spPr>
      </p:pic>
      <p:sp>
        <p:nvSpPr>
          <p:cNvPr id="7" name="TextBox 22">
            <a:extLst>
              <a:ext uri="{FF2B5EF4-FFF2-40B4-BE49-F238E27FC236}">
                <a16:creationId xmlns:a16="http://schemas.microsoft.com/office/drawing/2014/main" id="{B1EF620D-7A61-41B6-913B-E660717F4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7482" y="2132513"/>
            <a:ext cx="2886075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</a:rPr>
              <a:t>01</a:t>
            </a:r>
            <a:r>
              <a:rPr lang="en-US" sz="2400" b="1" dirty="0">
                <a:solidFill>
                  <a:srgbClr val="7030A0"/>
                </a:solidFill>
              </a:rPr>
              <a:t>.0</a:t>
            </a:r>
            <a:r>
              <a:rPr lang="ru-RU" sz="2400" b="1" dirty="0">
                <a:solidFill>
                  <a:srgbClr val="7030A0"/>
                </a:solidFill>
              </a:rPr>
              <a:t>1</a:t>
            </a:r>
            <a:r>
              <a:rPr lang="en-US" sz="2400" b="1" dirty="0">
                <a:solidFill>
                  <a:srgbClr val="7030A0"/>
                </a:solidFill>
              </a:rPr>
              <a:t>.20</a:t>
            </a:r>
            <a:r>
              <a:rPr lang="ru-RU" sz="2400" b="1" dirty="0">
                <a:solidFill>
                  <a:srgbClr val="7030A0"/>
                </a:solidFill>
              </a:rPr>
              <a:t>22г. </a:t>
            </a:r>
          </a:p>
          <a:p>
            <a:pPr algn="ctr">
              <a:defRPr/>
            </a:pPr>
            <a:endParaRPr lang="ru-RU" sz="500" b="1" dirty="0">
              <a:solidFill>
                <a:srgbClr val="7030A0"/>
              </a:solidFill>
            </a:endParaRPr>
          </a:p>
          <a:p>
            <a:pPr algn="ctr"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37 110 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руб.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2340978-DA8F-42CD-AC96-376AD0AA4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61" y="257358"/>
            <a:ext cx="11474127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4500" b="1" dirty="0">
                <a:solidFill>
                  <a:schemeClr val="accent1">
                    <a:lumMod val="75000"/>
                  </a:schemeClr>
                </a:solidFill>
              </a:rPr>
              <a:t>Рост заработной платы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886F0C90-58BB-4074-979D-86A086DA2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Desktop\Без-имени-1.png">
            <a:extLst>
              <a:ext uri="{FF2B5EF4-FFF2-40B4-BE49-F238E27FC236}">
                <a16:creationId xmlns:a16="http://schemas.microsoft.com/office/drawing/2014/main" id="{B2F48A88-5A79-4A2E-97BB-6565633C1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627" y="180797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974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577" y="956449"/>
            <a:ext cx="3498463" cy="2323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2" descr="D:\Desktop\Без-имени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9260" y="18820"/>
            <a:ext cx="95377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</a:rPr>
              <a:t>Подготовка и проведение празднования 300-летия со дня основания Кузбасса</a:t>
            </a:r>
          </a:p>
        </p:txBody>
      </p:sp>
      <p:sp>
        <p:nvSpPr>
          <p:cNvPr id="21" name="Shape 346"/>
          <p:cNvSpPr txBox="1">
            <a:spLocks noChangeArrowheads="1"/>
          </p:cNvSpPr>
          <p:nvPr/>
        </p:nvSpPr>
        <p:spPr bwMode="auto">
          <a:xfrm>
            <a:off x="716892" y="1491747"/>
            <a:ext cx="6879526" cy="125260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  <a:sym typeface="Calibri" pitchFamily="34" charset="0"/>
              </a:rPr>
              <a:t>Реставрация    </a:t>
            </a:r>
          </a:p>
          <a:p>
            <a:pPr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  <a:sym typeface="Calibri" pitchFamily="34" charset="0"/>
              </a:rPr>
              <a:t>ГАУК «Прокопьевский драматический театр имени Ленинского комсомола» </a:t>
            </a:r>
          </a:p>
          <a:p>
            <a:pPr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  <a:sym typeface="Calibri" pitchFamily="34" charset="0"/>
              </a:rPr>
              <a:t>77,6 </a:t>
            </a:r>
            <a:r>
              <a:rPr lang="ru-RU" sz="1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  <a:sym typeface="Calibri" pitchFamily="34" charset="0"/>
              </a:rPr>
              <a:t>млн.руб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  <a:sym typeface="Calibri" pitchFamily="34" charset="0"/>
              </a:rPr>
              <a:t>.</a:t>
            </a:r>
          </a:p>
        </p:txBody>
      </p:sp>
      <p:sp>
        <p:nvSpPr>
          <p:cNvPr id="24" name="Shape 346"/>
          <p:cNvSpPr txBox="1">
            <a:spLocks noChangeArrowheads="1"/>
          </p:cNvSpPr>
          <p:nvPr/>
        </p:nvSpPr>
        <p:spPr bwMode="auto">
          <a:xfrm>
            <a:off x="703121" y="2848312"/>
            <a:ext cx="6865701" cy="11223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  <a:sym typeface="Calibri" pitchFamily="34" charset="0"/>
              </a:rPr>
              <a:t>Ремонтные работы – Текущий ремонт здания «Филармония Кузбасса имени Б.Т. Штоколова»   </a:t>
            </a:r>
            <a:endParaRPr lang="ru-RU" dirty="0">
              <a:latin typeface="Futura PT"/>
              <a:sym typeface="Calibri" pitchFamily="34" charset="0"/>
            </a:endParaRPr>
          </a:p>
          <a:p>
            <a:pPr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  <a:sym typeface="Calibri" pitchFamily="34" charset="0"/>
              </a:rPr>
              <a:t>2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  <a:sym typeface="Calibri" pitchFamily="34" charset="0"/>
              </a:rPr>
              <a:t>0 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  <a:sym typeface="Calibri" pitchFamily="34" charset="0"/>
              </a:rPr>
              <a:t>млн.руб.</a:t>
            </a:r>
            <a:endParaRPr lang="ru-RU" sz="1600" dirty="0">
              <a:latin typeface="Futura PT"/>
              <a:sym typeface="Calibri" pitchFamily="34" charset="0"/>
            </a:endParaRPr>
          </a:p>
        </p:txBody>
      </p:sp>
      <p:sp>
        <p:nvSpPr>
          <p:cNvPr id="25" name="Shape 346"/>
          <p:cNvSpPr txBox="1">
            <a:spLocks noChangeArrowheads="1"/>
          </p:cNvSpPr>
          <p:nvPr/>
        </p:nvSpPr>
        <p:spPr bwMode="auto">
          <a:xfrm>
            <a:off x="703121" y="4074638"/>
            <a:ext cx="6865701" cy="11223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  <a:sym typeface="Calibri" pitchFamily="34" charset="0"/>
              </a:rPr>
              <a:t>Культурно-массовые мероприятия, просветительская и издательская деятельность, проведение фестивалей и конкурсов  </a:t>
            </a:r>
            <a:endParaRPr lang="ru-RU" sz="1600" dirty="0">
              <a:latin typeface="Futura PT"/>
              <a:sym typeface="Calibri" pitchFamily="34" charset="0"/>
            </a:endParaRPr>
          </a:p>
          <a:p>
            <a:pPr>
              <a:lnSpc>
                <a:spcPct val="85000"/>
              </a:lnSpc>
              <a:spcBef>
                <a:spcPct val="35000"/>
              </a:spcBef>
              <a:buClr>
                <a:srgbClr val="3C3837"/>
              </a:buClr>
              <a:buSzPts val="3600"/>
              <a:buFont typeface="Arial" charset="0"/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  <a:sym typeface="Calibri" pitchFamily="34" charset="0"/>
              </a:rPr>
              <a:t>8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  <a:sym typeface="Calibri" pitchFamily="34" charset="0"/>
              </a:rPr>
              <a:t>0 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  <a:sym typeface="Calibri" pitchFamily="34" charset="0"/>
              </a:rPr>
              <a:t>млн.руб.</a:t>
            </a:r>
            <a:endParaRPr lang="ru-RU" sz="1600" dirty="0">
              <a:latin typeface="Futura PT"/>
              <a:sym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6893" y="1019738"/>
            <a:ext cx="6879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28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utura PT"/>
              </a:defRPr>
            </a:lvl1pPr>
          </a:lstStyle>
          <a:p>
            <a:pPr algn="l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Всего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47,4 млн.руб.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02372F-5786-453D-9DC6-6271055D9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3308">
            <a:off x="7752345" y="3140137"/>
            <a:ext cx="4267200" cy="2400300"/>
          </a:xfrm>
          <a:prstGeom prst="rect">
            <a:avLst/>
          </a:prstGeom>
          <a:effectLst>
            <a:glow rad="101600">
              <a:schemeClr val="accent1">
                <a:alpha val="40000"/>
              </a:schemeClr>
            </a:glow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4FE8B0-0F86-4EBA-92B8-D6CDAABA6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9753" y="4951963"/>
            <a:ext cx="2500132" cy="18726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A905CF-39BA-453E-9D48-1B15273083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3575" y="4973752"/>
            <a:ext cx="2776346" cy="1850897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22E14B-6B7E-47FE-9688-56C67CF4B1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9367" y="4838217"/>
            <a:ext cx="2257063" cy="22570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218AF3-DAE6-4796-8AED-9F58CF13EA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8766" y="5024348"/>
            <a:ext cx="3423885" cy="1800301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37240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-82550" y="390525"/>
            <a:ext cx="116982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Прогнозная оценка показателя по заработной плате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639193" y="2022890"/>
            <a:ext cx="10985803" cy="35256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ru-RU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" name="TextBox 23"/>
          <p:cNvSpPr txBox="1">
            <a:spLocks noChangeArrowheads="1"/>
          </p:cNvSpPr>
          <p:nvPr/>
        </p:nvSpPr>
        <p:spPr bwMode="auto">
          <a:xfrm>
            <a:off x="788014" y="1923669"/>
            <a:ext cx="10976546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Среднемесячная начисленная заработная плата наемных работников в организациях, у индивидуальных предпринимателей и физических лиц в Кемеровской области – Кузбассе составляет 2022 год -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42 129 рублей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2023 год - </a:t>
            </a:r>
            <a:r>
              <a:rPr lang="ru-RU" sz="36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44 823 рублей</a:t>
            </a:r>
          </a:p>
          <a:p>
            <a:pPr algn="ctr"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2024 год - </a:t>
            </a:r>
            <a:r>
              <a:rPr lang="ru-RU" sz="36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47 554 рублей</a:t>
            </a:r>
            <a:endParaRPr lang="ru-RU" sz="24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" name="Picture 2" descr="D:\Desktop\Без-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flipV="1">
            <a:off x="2201298" y="1190625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2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>
            <a:cxnSpLocks/>
          </p:cNvCxnSpPr>
          <p:nvPr/>
        </p:nvCxnSpPr>
        <p:spPr>
          <a:xfrm>
            <a:off x="698825" y="746885"/>
            <a:ext cx="9789881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684267347"/>
              </p:ext>
            </p:extLst>
          </p:nvPr>
        </p:nvGraphicFramePr>
        <p:xfrm>
          <a:off x="0" y="624638"/>
          <a:ext cx="11930231" cy="6521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 descr="D:\Desktop\Без-имени-1.png">
            <a:extLst>
              <a:ext uri="{FF2B5EF4-FFF2-40B4-BE49-F238E27FC236}">
                <a16:creationId xmlns:a16="http://schemas.microsoft.com/office/drawing/2014/main" id="{C95B182F-BA18-4152-BE1F-EA2335511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859" y="80782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5B9A75C8-729E-4505-8CA4-7E3C2DE0F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199" y="119192"/>
            <a:ext cx="103455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Структура заработной платы 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3973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2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Desktop\Без-имени-1.png">
            <a:extLst>
              <a:ext uri="{FF2B5EF4-FFF2-40B4-BE49-F238E27FC236}">
                <a16:creationId xmlns:a16="http://schemas.microsoft.com/office/drawing/2014/main" id="{C95B182F-BA18-4152-BE1F-EA2335511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859" y="0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5B9A75C8-729E-4505-8CA4-7E3C2DE0F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-49351"/>
            <a:ext cx="103455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Структура заработной платы 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854CA6B-ABF3-4E46-83AF-9A626D52F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829" y="743828"/>
            <a:ext cx="5166494" cy="60613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FCF77A5-A45A-435F-88F4-9E364E7C9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123" y="743830"/>
            <a:ext cx="4216437" cy="60736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6362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-46685" y="205608"/>
            <a:ext cx="12144376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45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Ведомственный финансовый контроль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8597" y="1309396"/>
            <a:ext cx="3420502" cy="1938992"/>
          </a:xfrm>
          <a:prstGeom prst="rect">
            <a:avLst/>
          </a:prstGeom>
          <a:solidFill>
            <a:srgbClr val="0066FF">
              <a:alpha val="4000"/>
            </a:srgbClr>
          </a:solidFill>
          <a:ln w="9525">
            <a:noFill/>
            <a:miter lim="800000"/>
            <a:headEnd/>
            <a:tailEnd/>
          </a:ln>
          <a:effectLst>
            <a:glow rad="63500">
              <a:schemeClr val="accent1">
                <a:alpha val="40000"/>
              </a:schemeClr>
            </a:glow>
            <a:softEdge rad="63500"/>
          </a:effectLst>
        </p:spPr>
        <p:txBody>
          <a:bodyPr wrap="square">
            <a:spAutoFit/>
          </a:bodyPr>
          <a:lstStyle/>
          <a:p>
            <a:pPr marL="82550" algn="just">
              <a:defRPr/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ГПОУ «Кузбасский колледж культуры и искусств» им. И.Д. Кобзона</a:t>
            </a:r>
          </a:p>
        </p:txBody>
      </p:sp>
      <p:pic>
        <p:nvPicPr>
          <p:cNvPr id="7" name="Picture 2" descr="D:\Desktop\Без-имени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2106195" y="946138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167049-0705-43B4-BC66-0F3623A6D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898" y="1354967"/>
            <a:ext cx="2466975" cy="184785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7EDAF9-1EB8-4EA7-AD45-F50B369DA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871" y="3552838"/>
            <a:ext cx="2648002" cy="176212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6CD081-25BF-4F1B-BEB3-8C839E11E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7090" y="5342832"/>
            <a:ext cx="2269096" cy="153766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A33C02-62F8-4086-9422-475052A62B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5125" y="1314157"/>
            <a:ext cx="2466975" cy="164634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93478B-CFF3-46A3-B84E-850FC416DF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6735" y="5310433"/>
            <a:ext cx="2496151" cy="1404085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73F08DC6-A3C8-498F-93B2-BE3341D19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452943"/>
            <a:ext cx="3147117" cy="1692771"/>
          </a:xfrm>
          <a:prstGeom prst="rect">
            <a:avLst/>
          </a:prstGeom>
          <a:solidFill>
            <a:srgbClr val="0066FF">
              <a:alpha val="4000"/>
            </a:srgbClr>
          </a:solidFill>
          <a:ln w="9525">
            <a:noFill/>
            <a:miter lim="800000"/>
            <a:headEnd/>
            <a:tailEnd/>
          </a:ln>
          <a:effectLst>
            <a:glow rad="63500">
              <a:schemeClr val="accent1">
                <a:alpha val="40000"/>
              </a:schemeClr>
            </a:glow>
            <a:softEdge rad="63500"/>
          </a:effectLst>
        </p:spPr>
        <p:txBody>
          <a:bodyPr wrap="square">
            <a:spAutoFit/>
          </a:bodyPr>
          <a:lstStyle/>
          <a:p>
            <a:pPr marL="82550" algn="just">
              <a:defRPr/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ГАУК «Дирекция инновационных творческих проектов»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7052CE86-C974-4698-B1A2-B64046628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9097" y="3740773"/>
            <a:ext cx="3353431" cy="1569660"/>
          </a:xfrm>
          <a:prstGeom prst="rect">
            <a:avLst/>
          </a:prstGeom>
          <a:solidFill>
            <a:srgbClr val="0066FF">
              <a:alpha val="4000"/>
            </a:srgbClr>
          </a:solidFill>
          <a:ln w="9525">
            <a:noFill/>
            <a:miter lim="800000"/>
            <a:headEnd/>
            <a:tailEnd/>
          </a:ln>
          <a:effectLst>
            <a:glow rad="63500">
              <a:schemeClr val="accent1">
                <a:alpha val="40000"/>
              </a:schemeClr>
            </a:glow>
            <a:softEdge rad="63500"/>
          </a:effectLst>
        </p:spPr>
        <p:txBody>
          <a:bodyPr wrap="square">
            <a:spAutoFit/>
          </a:bodyPr>
          <a:lstStyle/>
          <a:p>
            <a:pPr marL="82550" algn="just">
              <a:defRPr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ГАУК «Государственная научная библиотека Кузбасса им. В.Д. Федорова»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3CF49F6A-CA7D-48E3-8B19-3E9922953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63" y="5350270"/>
            <a:ext cx="4050781" cy="1477328"/>
          </a:xfrm>
          <a:prstGeom prst="rect">
            <a:avLst/>
          </a:prstGeom>
          <a:solidFill>
            <a:srgbClr val="0066FF">
              <a:alpha val="4000"/>
            </a:srgbClr>
          </a:solidFill>
          <a:ln w="9525">
            <a:noFill/>
            <a:miter lim="800000"/>
            <a:headEnd/>
            <a:tailEnd/>
          </a:ln>
          <a:effectLst>
            <a:glow rad="63500">
              <a:schemeClr val="accent1">
                <a:alpha val="40000"/>
              </a:schemeClr>
            </a:glow>
            <a:softEdge rad="63500"/>
          </a:effectLst>
        </p:spPr>
        <p:txBody>
          <a:bodyPr wrap="square">
            <a:spAutoFit/>
          </a:bodyPr>
          <a:lstStyle/>
          <a:p>
            <a:pPr marL="82550" algn="just">
              <a:defRPr/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ГАУК «Театр кукол Кузбасса имени Аркадия Гайдара»</a:t>
            </a: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B28D8CCC-E2F3-42FA-91D6-9D5E3B8FF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1058" y="1353770"/>
            <a:ext cx="2876079" cy="1631216"/>
          </a:xfrm>
          <a:prstGeom prst="rect">
            <a:avLst/>
          </a:prstGeom>
          <a:solidFill>
            <a:srgbClr val="0066FF">
              <a:alpha val="4000"/>
            </a:srgbClr>
          </a:solidFill>
          <a:ln w="9525">
            <a:noFill/>
            <a:miter lim="800000"/>
            <a:headEnd/>
            <a:tailEnd/>
          </a:ln>
          <a:effectLst>
            <a:glow rad="63500">
              <a:schemeClr val="accent1">
                <a:alpha val="40000"/>
              </a:schemeClr>
            </a:glow>
            <a:softEdge rad="63500"/>
          </a:effectLst>
        </p:spPr>
        <p:txBody>
          <a:bodyPr wrap="square">
            <a:spAutoFit/>
          </a:bodyPr>
          <a:lstStyle/>
          <a:p>
            <a:pPr marL="82550" algn="just">
              <a:defRPr/>
            </a:pPr>
            <a:r>
              <a:rPr lang="ru-RU" sz="25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ГАУК «Кузбасский музей-заповедник «Томская Писаница»</a:t>
            </a:r>
          </a:p>
        </p:txBody>
      </p:sp>
    </p:spTree>
    <p:extLst>
      <p:ext uri="{BB962C8B-B14F-4D97-AF65-F5344CB8AC3E}">
        <p14:creationId xmlns:p14="http://schemas.microsoft.com/office/powerpoint/2010/main" val="236528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280414" y="164251"/>
            <a:ext cx="7490180" cy="74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45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Характерные замечания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50060" y="1215698"/>
            <a:ext cx="10921873" cy="5324535"/>
          </a:xfrm>
          <a:prstGeom prst="rect">
            <a:avLst/>
          </a:prstGeom>
          <a:solidFill>
            <a:schemeClr val="bg2">
              <a:alpha val="42000"/>
            </a:schemeClr>
          </a:solidFill>
          <a:ln w="9525">
            <a:noFill/>
            <a:miter lim="800000"/>
            <a:headEnd/>
            <a:tailEnd/>
          </a:ln>
          <a:effectLst>
            <a:glow rad="304800">
              <a:schemeClr val="accent1">
                <a:alpha val="40000"/>
              </a:schemeClr>
            </a:glow>
            <a:softEdge rad="12700"/>
          </a:effectLst>
        </p:spPr>
        <p:txBody>
          <a:bodyPr wrap="square">
            <a:spAutoFit/>
          </a:bodyPr>
          <a:lstStyle/>
          <a:p>
            <a:pPr marL="82550" algn="just">
              <a:defRPr/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Futura PT"/>
                <a:cs typeface="Times New Roman" pitchFamily="18" charset="0"/>
              </a:rPr>
              <a:t>не проводится инвентаризация </a:t>
            </a:r>
          </a:p>
          <a:p>
            <a:pPr marL="82550" algn="just">
              <a:defRPr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Futura PT"/>
              <a:cs typeface="Times New Roman" pitchFamily="18" charset="0"/>
            </a:endParaRPr>
          </a:p>
          <a:p>
            <a:pPr marL="82550" algn="just">
              <a:defRPr/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Futura PT"/>
                <a:cs typeface="Times New Roman" pitchFamily="18" charset="0"/>
              </a:rPr>
              <a:t>официальные Интернет-сайты не числятся на балансе</a:t>
            </a:r>
          </a:p>
          <a:p>
            <a:pPr marL="82550" algn="just">
              <a:defRPr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Futura PT"/>
              <a:cs typeface="Times New Roman" pitchFamily="18" charset="0"/>
            </a:endParaRPr>
          </a:p>
          <a:p>
            <a:pPr marL="82550" algn="just">
              <a:defRPr/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Futura PT"/>
                <a:cs typeface="Times New Roman" pitchFamily="18" charset="0"/>
              </a:rPr>
              <a:t>отсутствие необходимых реквизитов в первичных документах</a:t>
            </a:r>
          </a:p>
          <a:p>
            <a:pPr marL="82550" algn="just">
              <a:defRPr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Futura PT"/>
              <a:cs typeface="Times New Roman" pitchFamily="18" charset="0"/>
            </a:endParaRPr>
          </a:p>
          <a:p>
            <a:pPr marL="82550" algn="just">
              <a:defRPr/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Futura PT"/>
                <a:cs typeface="Times New Roman" pitchFamily="18" charset="0"/>
              </a:rPr>
              <a:t>несвоевременное списание материальных запасов</a:t>
            </a:r>
          </a:p>
          <a:p>
            <a:pPr marL="82550" algn="just">
              <a:defRPr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Futura PT"/>
              <a:cs typeface="Times New Roman" pitchFamily="18" charset="0"/>
            </a:endParaRPr>
          </a:p>
          <a:p>
            <a:pPr marL="82550" algn="just">
              <a:defRPr/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Futura PT"/>
                <a:cs typeface="Times New Roman" pitchFamily="18" charset="0"/>
              </a:rPr>
              <a:t>нарушение порядка заполнения авансовых отчетов</a:t>
            </a:r>
          </a:p>
          <a:p>
            <a:pPr marL="82550" algn="just">
              <a:defRPr/>
            </a:pPr>
            <a:endParaRPr lang="ru-RU" sz="2000" b="1" dirty="0">
              <a:solidFill>
                <a:schemeClr val="accent1">
                  <a:lumMod val="75000"/>
                </a:schemeClr>
              </a:solidFill>
              <a:latin typeface="Futura PT"/>
              <a:cs typeface="Times New Roman" pitchFamily="18" charset="0"/>
            </a:endParaRPr>
          </a:p>
          <a:p>
            <a:pPr marL="82550" algn="just">
              <a:defRPr/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Futura PT"/>
                <a:cs typeface="Times New Roman" pitchFamily="18" charset="0"/>
              </a:rPr>
              <a:t>некорректное заполнение инвентарных карточек</a:t>
            </a:r>
          </a:p>
        </p:txBody>
      </p:sp>
      <p:pic>
        <p:nvPicPr>
          <p:cNvPr id="7" name="Picture 2" descr="D:\Desktop\Без-имени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4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2106195" y="946138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1B1AA7-0FEB-4864-AAD6-35A2C8163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641" y="21506"/>
            <a:ext cx="1042555" cy="934990"/>
          </a:xfrm>
          <a:prstGeom prst="rect">
            <a:avLst/>
          </a:prstGeom>
          <a:effectLst>
            <a:glow>
              <a:srgbClr val="FF0000">
                <a:alpha val="67000"/>
              </a:srgbClr>
            </a:glow>
            <a:softEdge rad="508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3FB3B6-DD48-4DB4-B60E-B4DB524EF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7838" y="29970"/>
            <a:ext cx="817277" cy="874811"/>
          </a:xfrm>
          <a:prstGeom prst="rect">
            <a:avLst/>
          </a:prstGeom>
          <a:effectLst>
            <a:glow>
              <a:schemeClr val="accent1">
                <a:alpha val="7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EC91849-1646-445E-869A-D1CBCFCB6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87" y="5917147"/>
            <a:ext cx="788015" cy="6833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11F6A3-364C-49C5-9549-F7201596EB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33" y="3235941"/>
            <a:ext cx="788015" cy="6833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0C793F1-8251-4610-AAA6-C72143809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22" y="2086334"/>
            <a:ext cx="788015" cy="6833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5BF41F9-C0AB-465E-A1A4-A39F6ECE1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23" y="1162104"/>
            <a:ext cx="788015" cy="6833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386F768-15A5-41E2-8537-FFF66A5CC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51" y="4286649"/>
            <a:ext cx="788015" cy="6833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EF9E3BF-08B6-4D4E-A905-1650E1F7F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87" y="5057920"/>
            <a:ext cx="788015" cy="6833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25720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626326" y="-33476"/>
            <a:ext cx="10753156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Возвраты денежных средств</a:t>
            </a:r>
          </a:p>
        </p:txBody>
      </p:sp>
      <p:pic>
        <p:nvPicPr>
          <p:cNvPr id="7" name="Picture 2" descr="D:\Desktop\Без-имени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3" y="-10542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188DF5E1-D0D8-4983-9723-6240105964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4408027"/>
              </p:ext>
            </p:extLst>
          </p:nvPr>
        </p:nvGraphicFramePr>
        <p:xfrm>
          <a:off x="-1" y="542940"/>
          <a:ext cx="11930231" cy="6521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006863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Desktop\Без-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2176692" y="940192"/>
            <a:ext cx="7838616" cy="10358"/>
          </a:xfrm>
          <a:prstGeom prst="line">
            <a:avLst/>
          </a:prstGeom>
          <a:ln w="1905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97E62E98-AB33-43E4-B5E8-3B03056FC116}"/>
              </a:ext>
            </a:extLst>
          </p:cNvPr>
          <p:cNvSpPr/>
          <p:nvPr/>
        </p:nvSpPr>
        <p:spPr>
          <a:xfrm>
            <a:off x="104775" y="1278384"/>
            <a:ext cx="8931141" cy="1399935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indent="12700" algn="just">
              <a:defRPr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1. Постановление Правительства Кемеровской области – Кузбасса №719 от 30.11.2021 «Об увеличении фондов оплаты труда работников государственных учреждений КО – Кузбасса»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D8498B2-04E2-46F3-87F2-4AE7A72E07EB}"/>
              </a:ext>
            </a:extLst>
          </p:cNvPr>
          <p:cNvSpPr/>
          <p:nvPr/>
        </p:nvSpPr>
        <p:spPr>
          <a:xfrm>
            <a:off x="1928934" y="2828835"/>
            <a:ext cx="10183166" cy="1200329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indent="12700" algn="just">
              <a:defRPr/>
            </a:pPr>
            <a:r>
              <a:rPr lang="en-US" sz="2400" b="1" dirty="0">
                <a:solidFill>
                  <a:schemeClr val="bg1"/>
                </a:solidFill>
              </a:rPr>
              <a:t>2</a:t>
            </a:r>
            <a:r>
              <a:rPr lang="ru-RU" sz="2400" b="1" dirty="0">
                <a:solidFill>
                  <a:schemeClr val="bg1"/>
                </a:solidFill>
              </a:rPr>
              <a:t>. Постановление Коллегии Администрации Кемеровской области от </a:t>
            </a:r>
            <a:r>
              <a:rPr lang="en-US" sz="2400" b="1" dirty="0">
                <a:solidFill>
                  <a:schemeClr val="bg1"/>
                </a:solidFill>
              </a:rPr>
              <a:t>30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r>
              <a:rPr lang="en-US" sz="2400" b="1" dirty="0">
                <a:solidFill>
                  <a:schemeClr val="bg1"/>
                </a:solidFill>
              </a:rPr>
              <a:t>1</a:t>
            </a:r>
            <a:r>
              <a:rPr lang="ru-RU" sz="2400" b="1" dirty="0">
                <a:solidFill>
                  <a:schemeClr val="bg1"/>
                </a:solidFill>
              </a:rPr>
              <a:t>2.202</a:t>
            </a:r>
            <a:r>
              <a:rPr lang="en-US" sz="2400" b="1" dirty="0">
                <a:solidFill>
                  <a:schemeClr val="bg1"/>
                </a:solidFill>
              </a:rPr>
              <a:t>1</a:t>
            </a:r>
            <a:r>
              <a:rPr lang="ru-RU" sz="2400" b="1" dirty="0">
                <a:solidFill>
                  <a:schemeClr val="bg1"/>
                </a:solidFill>
              </a:rPr>
              <a:t> № </a:t>
            </a:r>
            <a:r>
              <a:rPr lang="en-US" sz="2400" b="1" dirty="0">
                <a:solidFill>
                  <a:schemeClr val="bg1"/>
                </a:solidFill>
              </a:rPr>
              <a:t>842</a:t>
            </a:r>
            <a:r>
              <a:rPr lang="ru-RU" sz="2400" b="1" dirty="0">
                <a:solidFill>
                  <a:schemeClr val="bg1"/>
                </a:solidFill>
              </a:rPr>
              <a:t> «О внесении изменений в постановление от 29.03.2011 </a:t>
            </a:r>
          </a:p>
          <a:p>
            <a:pPr marL="82550" indent="12700" algn="just">
              <a:defRPr/>
            </a:pPr>
            <a:r>
              <a:rPr lang="ru-RU" sz="2400" b="1" dirty="0">
                <a:solidFill>
                  <a:schemeClr val="bg1"/>
                </a:solidFill>
              </a:rPr>
              <a:t>№ 125 «Об оплате труда …»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5149610-5A8D-4997-AB4A-62CED0E84784}"/>
              </a:ext>
            </a:extLst>
          </p:cNvPr>
          <p:cNvSpPr/>
          <p:nvPr/>
        </p:nvSpPr>
        <p:spPr>
          <a:xfrm>
            <a:off x="104775" y="4179680"/>
            <a:ext cx="8931141" cy="868570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indent="12700" algn="just">
              <a:defRPr/>
            </a:pPr>
            <a:r>
              <a:rPr lang="ru-RU" sz="2400" b="1" dirty="0">
                <a:solidFill>
                  <a:schemeClr val="bg1"/>
                </a:solidFill>
              </a:rPr>
              <a:t>3. Федеральный Закон от 06.12.2021г. №406-ФЗ «О внесении изменении в ст. 1 ФЗ «О минимальном размере оплаты труда»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C51B4937-2551-4136-B194-B07D0234EF75}"/>
              </a:ext>
            </a:extLst>
          </p:cNvPr>
          <p:cNvSpPr/>
          <p:nvPr/>
        </p:nvSpPr>
        <p:spPr>
          <a:xfrm>
            <a:off x="1928934" y="5209838"/>
            <a:ext cx="10168757" cy="1507061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indent="12700" algn="just">
              <a:defRPr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4. Постановление Правительства Кемеровской области – Кузбасса №737 от 10.12.2021г. «Об утверждении Порядка предоставления грантов в форме субсидий лучшим государственным учреждениям культуры …»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ADD8391E-EE88-470A-98CC-774F010BD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685" y="205608"/>
            <a:ext cx="12144376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Изменение законодательной базы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Desktop\Без-имени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2201298" y="1057455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2C03E7DF-DBB4-41F3-8B07-4FEDCB790875}"/>
              </a:ext>
            </a:extLst>
          </p:cNvPr>
          <p:cNvSpPr/>
          <p:nvPr/>
        </p:nvSpPr>
        <p:spPr>
          <a:xfrm>
            <a:off x="133350" y="1278384"/>
            <a:ext cx="8931141" cy="1247311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indent="12700" algn="just">
              <a:defRPr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5. Внесение изменений в Закон от 24.12.2021 г. № 151-ОЗ в Закон Кемеровской области от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Times New Roman" pitchFamily="18" charset="0"/>
              </a:rPr>
              <a:t>05.07.2013г. № 86-ОЗ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«Об образовании»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040FA4F-9416-48AC-83A8-A3AB45A355D4}"/>
              </a:ext>
            </a:extLst>
          </p:cNvPr>
          <p:cNvSpPr/>
          <p:nvPr/>
        </p:nvSpPr>
        <p:spPr>
          <a:xfrm>
            <a:off x="3486150" y="2725908"/>
            <a:ext cx="8496300" cy="1967550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indent="12700" algn="just">
              <a:defRPr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6. Постановление Правительства Кемеровской области - Кузбасса от 20.09.2021 № 561 «Об установлении размера и Порядка назначения и выплаты единовременного социального пособия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молодым специалистам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… »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F841BC4-FFF4-410A-AE08-C92E314BFB83}"/>
              </a:ext>
            </a:extLst>
          </p:cNvPr>
          <p:cNvSpPr/>
          <p:nvPr/>
        </p:nvSpPr>
        <p:spPr>
          <a:xfrm>
            <a:off x="133350" y="4887640"/>
            <a:ext cx="9124950" cy="1751414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indent="12700" algn="just">
              <a:defRPr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7. Распоряжение Правительства Кемеровской области-Кузбасса от 28.09.2021 № 533-р «Об утверждении предельного уровня </a:t>
            </a:r>
            <a:r>
              <a:rPr lang="ru-RU" sz="2400" b="1" dirty="0" err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софинансирования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расходных обязательств муниципальных образований …»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BAC7AE1E-F147-4021-B6BC-B9FC0A86E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6685" y="205608"/>
            <a:ext cx="12144376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Изменение законодательной базы</a:t>
            </a:r>
          </a:p>
        </p:txBody>
      </p:sp>
    </p:spTree>
    <p:extLst>
      <p:ext uri="{BB962C8B-B14F-4D97-AF65-F5344CB8AC3E}">
        <p14:creationId xmlns:p14="http://schemas.microsoft.com/office/powerpoint/2010/main" val="17079439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-46685" y="205608"/>
            <a:ext cx="12144376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Изменение законодательной базы</a:t>
            </a:r>
          </a:p>
        </p:txBody>
      </p:sp>
      <p:pic>
        <p:nvPicPr>
          <p:cNvPr id="7" name="Picture 2" descr="D:\Desktop\Без-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2106195" y="946138"/>
            <a:ext cx="7838616" cy="10358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882C016-2E70-43AE-8251-DC54CBD20A02}"/>
              </a:ext>
            </a:extLst>
          </p:cNvPr>
          <p:cNvSpPr/>
          <p:nvPr/>
        </p:nvSpPr>
        <p:spPr>
          <a:xfrm>
            <a:off x="420550" y="1366004"/>
            <a:ext cx="9524261" cy="3003290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indent="12700" algn="just">
              <a:defRPr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8. Распоряжение Правительства Кемеровской области-Кузбасса от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Times New Roman" pitchFamily="18" charset="0"/>
              </a:rPr>
              <a:t>05.07.2019г. № 405-р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«О реализации Указа Президента Российской Федерации от 04.02.2021 № 68 «Об оценке эффективности деятельности высших должностных лиц (руководителей высших исполнительных органов государственной власти) субъектов Российской Федерации и деятельности органов исполнительной власти субъектов Российской Федерации»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C2A8BDB-D7A8-4F95-9096-9FDD6FE58CBE}"/>
              </a:ext>
            </a:extLst>
          </p:cNvPr>
          <p:cNvSpPr/>
          <p:nvPr/>
        </p:nvSpPr>
        <p:spPr>
          <a:xfrm>
            <a:off x="2838568" y="4820230"/>
            <a:ext cx="9124950" cy="1171204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2550" indent="12700" algn="just">
              <a:defRPr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9. Внесение изменений в Закон Кемеровской области от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Times New Roman" pitchFamily="18" charset="0"/>
              </a:rPr>
              <a:t>26.11.2003г. № 60-ОЗ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«О налоге на имущество организаций»</a:t>
            </a:r>
          </a:p>
        </p:txBody>
      </p:sp>
    </p:spTree>
    <p:extLst>
      <p:ext uri="{BB962C8B-B14F-4D97-AF65-F5344CB8AC3E}">
        <p14:creationId xmlns:p14="http://schemas.microsoft.com/office/powerpoint/2010/main" val="19596322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icture 2" descr="C:\Users\aea\Downloads\ckfыыql-04.png"/>
          <p:cNvSpPr>
            <a:spLocks noChangeAspect="1" noChangeArrowheads="1"/>
          </p:cNvSpPr>
          <p:nvPr/>
        </p:nvSpPr>
        <p:spPr bwMode="auto">
          <a:xfrm>
            <a:off x="-706966" y="-304800"/>
            <a:ext cx="12898967" cy="725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ru-RU" alt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680700" y="0"/>
            <a:ext cx="1511300" cy="1077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1" name="Picture 2" descr="D:\Desktop\Без-имени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458" y="50801"/>
            <a:ext cx="822693" cy="66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8933" cy="126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908093" y="1077384"/>
            <a:ext cx="10451488" cy="13811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Прямоугольник 10"/>
          <p:cNvSpPr>
            <a:spLocks noChangeArrowheads="1"/>
          </p:cNvSpPr>
          <p:nvPr/>
        </p:nvSpPr>
        <p:spPr bwMode="auto">
          <a:xfrm>
            <a:off x="537316" y="-46081"/>
            <a:ext cx="11046883" cy="116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1" hangingPunct="1"/>
            <a:r>
              <a:rPr lang="ru-RU" altLang="ru-RU" sz="3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Бюджетное послание Губернатора Кузбасса </a:t>
            </a:r>
          </a:p>
          <a:p>
            <a:pPr algn="ctr" eaLnBrk="1" hangingPunct="1"/>
            <a:r>
              <a:rPr lang="ru-RU" altLang="ru-RU" sz="3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на 2022 год </a:t>
            </a:r>
          </a:p>
        </p:txBody>
      </p:sp>
      <p:pic>
        <p:nvPicPr>
          <p:cNvPr id="2050" name="Picture 2" descr="Иконка «Рубль» — скачай бесплатно PNG и вектор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6" y="1369320"/>
            <a:ext cx="617979" cy="61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Иконка «Рубль» — скачай бесплатно PNG и вектор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4" y="3244800"/>
            <a:ext cx="617979" cy="61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14" y="5423756"/>
            <a:ext cx="550376" cy="5503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96967" y="1451438"/>
            <a:ext cx="11046883" cy="150810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3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Завершение реконструкции объекта культурного наследия регионального значения «Кинотеатр «Коммунар»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19603" y="3110961"/>
            <a:ext cx="11046883" cy="104643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3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Реставрация ГАУК «Прокопьевский драматический театр имени Ленинского Комсомола»</a:t>
            </a:r>
            <a:endParaRPr lang="ru-RU" sz="3000" b="1" dirty="0">
              <a:solidFill>
                <a:srgbClr val="4770B5"/>
              </a:solidFill>
              <a:latin typeface="Futura PT"/>
              <a:ea typeface="Futura PT"/>
              <a:cs typeface="Futura P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96967" y="4421069"/>
            <a:ext cx="14939438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Открытие образовательной части кластера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08093" y="5353468"/>
            <a:ext cx="8640319" cy="58477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3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Рост реальных доходов населения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4A8DB5-8B4B-4268-95AD-78EE5DA60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27" y="4475379"/>
            <a:ext cx="550376" cy="55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94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Desktop\Без-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-1" y="1190625"/>
            <a:ext cx="12192001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788014" y="103364"/>
            <a:ext cx="10082460" cy="71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4500" b="1" dirty="0">
                <a:solidFill>
                  <a:schemeClr val="accent1">
                    <a:lumMod val="75000"/>
                  </a:schemeClr>
                </a:solidFill>
              </a:rPr>
              <a:t>Национальный проект «Культура» 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61" y="1208731"/>
            <a:ext cx="9851203" cy="563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7341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icture 2" descr="C:\Users\aea\Downloads\ckfыыql-04.png"/>
          <p:cNvSpPr>
            <a:spLocks noChangeAspect="1" noChangeArrowheads="1"/>
          </p:cNvSpPr>
          <p:nvPr/>
        </p:nvSpPr>
        <p:spPr bwMode="auto">
          <a:xfrm>
            <a:off x="-706966" y="-304800"/>
            <a:ext cx="12898967" cy="725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ru-RU" alt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680701" y="0"/>
            <a:ext cx="1511300" cy="1077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1" name="Picture 2" descr="D:\Desktop\Без-имени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458" y="50801"/>
            <a:ext cx="822693" cy="66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8933" cy="126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F2C0FD-1A21-4555-B028-969D4BF38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103" y="-61659"/>
            <a:ext cx="8930665" cy="691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005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icture 2" descr="C:\Users\aea\Downloads\ckfыыql-04.png"/>
          <p:cNvSpPr>
            <a:spLocks noChangeAspect="1" noChangeArrowheads="1"/>
          </p:cNvSpPr>
          <p:nvPr/>
        </p:nvSpPr>
        <p:spPr bwMode="auto">
          <a:xfrm>
            <a:off x="-706966" y="-304800"/>
            <a:ext cx="12898967" cy="725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ru-RU" alt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900334" y="2942167"/>
            <a:ext cx="2190751" cy="1119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680701" y="0"/>
            <a:ext cx="1511300" cy="1077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1" name="Picture 2" descr="D:\Desktop\Без-имени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458" y="50801"/>
            <a:ext cx="822693" cy="66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" y="0"/>
            <a:ext cx="778933" cy="126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870256" y="897146"/>
            <a:ext cx="10451488" cy="13811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Прямоугольник 10"/>
          <p:cNvSpPr>
            <a:spLocks noChangeArrowheads="1"/>
          </p:cNvSpPr>
          <p:nvPr/>
        </p:nvSpPr>
        <p:spPr bwMode="auto">
          <a:xfrm>
            <a:off x="2172095" y="138670"/>
            <a:ext cx="7009976" cy="64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1" hangingPunct="1"/>
            <a:r>
              <a:rPr lang="ru-RU" altLang="ru-RU" sz="3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Федеральный бюджет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58680458"/>
              </p:ext>
            </p:extLst>
          </p:nvPr>
        </p:nvGraphicFramePr>
        <p:xfrm>
          <a:off x="2665375" y="1766246"/>
          <a:ext cx="8894618" cy="6267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5259" y="2418664"/>
            <a:ext cx="3844996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Объекты Минстроя  </a:t>
            </a:r>
            <a:r>
              <a:rPr lang="ru-RU" sz="48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70,3</a:t>
            </a:r>
            <a:r>
              <a:rPr lang="ru-RU" sz="24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14910" y="986192"/>
            <a:ext cx="14673917" cy="86177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32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Общая сумма </a:t>
            </a:r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– </a:t>
            </a:r>
            <a:r>
              <a:rPr lang="ru-RU" sz="48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213,8</a:t>
            </a:r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sz="32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845526" y="1713748"/>
            <a:ext cx="246308" cy="41036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endParaRPr lang="ru-RU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0B7DC8E-6AAA-4855-9853-99101E742106}"/>
              </a:ext>
            </a:extLst>
          </p:cNvPr>
          <p:cNvCxnSpPr>
            <a:cxnSpLocks/>
          </p:cNvCxnSpPr>
          <p:nvPr/>
        </p:nvCxnSpPr>
        <p:spPr>
          <a:xfrm>
            <a:off x="3667264" y="2992412"/>
            <a:ext cx="1237907" cy="382058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85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C632B2A-3EC1-479E-AB7E-A3B0C7657B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0369934"/>
              </p:ext>
            </p:extLst>
          </p:nvPr>
        </p:nvGraphicFramePr>
        <p:xfrm>
          <a:off x="-1318161" y="1411103"/>
          <a:ext cx="12190843" cy="5810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98" name="Picture 2" descr="C:\Users\aea\Downloads\ckfыыql-04.png"/>
          <p:cNvSpPr>
            <a:spLocks noChangeAspect="1" noChangeArrowheads="1"/>
          </p:cNvSpPr>
          <p:nvPr/>
        </p:nvSpPr>
        <p:spPr bwMode="auto">
          <a:xfrm>
            <a:off x="-706966" y="-304800"/>
            <a:ext cx="12898967" cy="725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ru-RU" alt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680701" y="0"/>
            <a:ext cx="1511300" cy="1077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1" name="Picture 2" descr="D:\Desktop\Без-имени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458" y="50801"/>
            <a:ext cx="822693" cy="66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78933" cy="126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870256" y="973061"/>
            <a:ext cx="10451488" cy="13811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Прямоугольник 10"/>
          <p:cNvSpPr>
            <a:spLocks noChangeArrowheads="1"/>
          </p:cNvSpPr>
          <p:nvPr/>
        </p:nvSpPr>
        <p:spPr bwMode="auto">
          <a:xfrm>
            <a:off x="389466" y="266760"/>
            <a:ext cx="10840141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1" hangingPunct="1"/>
            <a:r>
              <a:rPr lang="ru-RU" altLang="ru-RU" sz="36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Национальный проект «Культура»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0711" y="4679291"/>
            <a:ext cx="2527610" cy="25405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5619" y="2050142"/>
            <a:ext cx="3844996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Областной бюджет </a:t>
            </a:r>
            <a:r>
              <a:rPr lang="ru-RU" sz="48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47,1</a:t>
            </a:r>
            <a:r>
              <a:rPr lang="ru-RU" sz="24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312413" y="2943842"/>
            <a:ext cx="3844996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Федеральный бюджет </a:t>
            </a:r>
            <a:r>
              <a:rPr lang="ru-RU" sz="48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172,3</a:t>
            </a:r>
            <a:r>
              <a:rPr lang="ru-RU" sz="24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-945186" y="1015008"/>
            <a:ext cx="14673917" cy="86177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32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Общая сумма </a:t>
            </a:r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– </a:t>
            </a:r>
            <a:r>
              <a:rPr lang="ru-RU" sz="48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219,4</a:t>
            </a:r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sz="32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рублей, из них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845526" y="1713748"/>
            <a:ext cx="246308" cy="41036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endParaRPr lang="ru-RU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</p:txBody>
      </p:sp>
    </p:spTree>
    <p:extLst>
      <p:ext uri="{BB962C8B-B14F-4D97-AF65-F5344CB8AC3E}">
        <p14:creationId xmlns:p14="http://schemas.microsoft.com/office/powerpoint/2010/main" val="362485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366"/>
          <a:stretch/>
        </p:blipFill>
        <p:spPr>
          <a:xfrm>
            <a:off x="7942" y="5893970"/>
            <a:ext cx="951627" cy="862264"/>
          </a:xfrm>
          <a:prstGeom prst="rect">
            <a:avLst/>
          </a:prstGeom>
        </p:spPr>
      </p:pic>
      <p:sp>
        <p:nvSpPr>
          <p:cNvPr id="4098" name="Picture 2" descr="C:\Users\aea\Downloads\ckfыыql-04.png"/>
          <p:cNvSpPr>
            <a:spLocks noChangeAspect="1" noChangeArrowheads="1"/>
          </p:cNvSpPr>
          <p:nvPr/>
        </p:nvSpPr>
        <p:spPr bwMode="auto">
          <a:xfrm>
            <a:off x="-706966" y="-304800"/>
            <a:ext cx="12898967" cy="725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ru-RU" alt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900334" y="2942167"/>
            <a:ext cx="2190751" cy="1119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69949" y="0"/>
            <a:ext cx="1511300" cy="1077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1" name="Picture 2" descr="D:\Desktop\Без-имени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848" y="-5155"/>
            <a:ext cx="822693" cy="66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83756" cy="78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778933" y="619152"/>
            <a:ext cx="8382822" cy="16372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10"/>
          <p:cNvSpPr>
            <a:spLocks noChangeArrowheads="1"/>
          </p:cNvSpPr>
          <p:nvPr/>
        </p:nvSpPr>
        <p:spPr bwMode="auto">
          <a:xfrm>
            <a:off x="269087" y="65158"/>
            <a:ext cx="9249677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Региональный проект «Культурная среда»</a:t>
            </a:r>
          </a:p>
        </p:txBody>
      </p:sp>
      <p:pic>
        <p:nvPicPr>
          <p:cNvPr id="3076" name="Picture 4" descr="В восьми детских школах искусств в Кузбассе провели ремонт по госпрограмм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154" y="703231"/>
            <a:ext cx="2223579" cy="166768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ервая в 2020 году модельная библиотека открылась в Кузбассе в поселке Шерегеш по нацпроекту «Культура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602" y="2151241"/>
            <a:ext cx="2174588" cy="139538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0679" y="1309608"/>
            <a:ext cx="11431321" cy="572149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  </a:t>
            </a: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Переоснащение муниципальных библиотек по модельному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  стандарту (Юргинский </a:t>
            </a:r>
            <a:r>
              <a:rPr lang="ru-RU" sz="2000" b="1" dirty="0" err="1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м.о</a:t>
            </a: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, Промышленновский </a:t>
            </a:r>
            <a:r>
              <a:rPr lang="ru-RU" sz="2000" b="1" dirty="0" err="1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м.о</a:t>
            </a: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.,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  </a:t>
            </a:r>
            <a:r>
              <a:rPr lang="ru-RU" sz="2000" b="1" dirty="0" err="1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Крапивинсий</a:t>
            </a: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sz="2000" b="1" dirty="0" err="1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м.о</a:t>
            </a: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., Ленинск-Кузнецкий </a:t>
            </a:r>
            <a:r>
              <a:rPr lang="ru-RU" sz="2000" b="1" dirty="0" err="1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м.о</a:t>
            </a: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.)             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 Комплектование книжных фондов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 Капитальный ремонт Музейно-выставочного центра г. Белово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 Капитальный ремонт детской школы искусств № 76 г. Белово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 Развитие сети учреждений культурно-досугового типа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 (Дом культуры «Заречное» г. Белово)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 Оснащение музыкальными инструментами 15 детских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 школ искусств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   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13952" t="-15308" r="21065"/>
          <a:stretch/>
        </p:blipFill>
        <p:spPr>
          <a:xfrm>
            <a:off x="99692" y="3144364"/>
            <a:ext cx="717341" cy="9546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678" y="4998551"/>
            <a:ext cx="575985" cy="5759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3" y="1634694"/>
            <a:ext cx="757009" cy="516547"/>
          </a:xfrm>
          <a:prstGeom prst="rect">
            <a:avLst/>
          </a:prstGeom>
        </p:spPr>
      </p:pic>
      <p:sp>
        <p:nvSpPr>
          <p:cNvPr id="16" name="AutoShape 12" descr="Фонд кино отчитался об итогах господдержки отрасли в 2012 году - РИА  Новости, 29.02.2020"/>
          <p:cNvSpPr>
            <a:spLocks noChangeAspect="1" noChangeArrowheads="1"/>
          </p:cNvSpPr>
          <p:nvPr/>
        </p:nvSpPr>
        <p:spPr bwMode="auto">
          <a:xfrm>
            <a:off x="380057" y="-138565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4" descr="Фонд кино отчитался об итогах господдержки отрасли в 2012 году - РИА  Новости, 29.02.2020"/>
          <p:cNvSpPr>
            <a:spLocks noChangeAspect="1" noChangeArrowheads="1"/>
          </p:cNvSpPr>
          <p:nvPr/>
        </p:nvSpPr>
        <p:spPr bwMode="auto">
          <a:xfrm>
            <a:off x="410633" y="10583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525455" y="658749"/>
            <a:ext cx="3025823" cy="70788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ru-RU" sz="3800" b="1" dirty="0">
                <a:solidFill>
                  <a:srgbClr val="4770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ea typeface="Futura PT"/>
                <a:cs typeface="Futura PT"/>
              </a:rPr>
              <a:t>211,4</a:t>
            </a:r>
            <a:r>
              <a:rPr lang="ru-RU" sz="37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b="1" dirty="0">
                <a:solidFill>
                  <a:srgbClr val="4472C4"/>
                </a:solidFill>
                <a:latin typeface="Futura PT"/>
                <a:ea typeface="Futura PT"/>
                <a:cs typeface="Futura PT"/>
              </a:rPr>
              <a:t>млн. рублей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CBE460C-6B8C-47BA-9742-FBBE2C7C8F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205" y="2648074"/>
            <a:ext cx="757009" cy="51654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7C5F7B7-61DF-4E5B-9C0F-17E64CF223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952" t="-15308" r="21065"/>
          <a:stretch/>
        </p:blipFill>
        <p:spPr>
          <a:xfrm>
            <a:off x="179678" y="3899470"/>
            <a:ext cx="717341" cy="95464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70285EF-ED26-4B83-9BE4-5470D17F59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6370" y="4807451"/>
            <a:ext cx="2553051" cy="25660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CF9E85-2449-411D-8E61-306DF99902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8482" y="3204093"/>
            <a:ext cx="2651464" cy="1760738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1228384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icture 2" descr="C:\Users\aea\Downloads\ckfыыql-04.png"/>
          <p:cNvSpPr>
            <a:spLocks noChangeAspect="1" noChangeArrowheads="1"/>
          </p:cNvSpPr>
          <p:nvPr/>
        </p:nvSpPr>
        <p:spPr bwMode="auto">
          <a:xfrm>
            <a:off x="-706966" y="-304800"/>
            <a:ext cx="12898967" cy="725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ru-RU" alt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900334" y="2942167"/>
            <a:ext cx="2190751" cy="1119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69949" y="0"/>
            <a:ext cx="1511300" cy="1077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1" name="Picture 2" descr="D:\Desktop\Без-имени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04" y="30357"/>
            <a:ext cx="1043050" cy="84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83756" cy="78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1822322" y="583219"/>
            <a:ext cx="7958286" cy="47251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10"/>
          <p:cNvSpPr>
            <a:spLocks noChangeArrowheads="1"/>
          </p:cNvSpPr>
          <p:nvPr/>
        </p:nvSpPr>
        <p:spPr bwMode="auto">
          <a:xfrm>
            <a:off x="583257" y="76476"/>
            <a:ext cx="10018607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ea typeface="Futura PT"/>
                <a:cs typeface="Futura PT"/>
              </a:rPr>
              <a:t>Региональный проект «Творческие люди»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27874" y="1090841"/>
            <a:ext cx="9339930" cy="552073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Поддержка лучших работников сельских учреждений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900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Поддержка лучших сельских учреждений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Проведение выставочного проекта федеральных и региональных музеев в субъектах РФ – </a:t>
            </a:r>
            <a:r>
              <a:rPr lang="ru-RU" sz="25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Музей изобразительных искусств Кузбасса </a:t>
            </a:r>
            <a:r>
              <a:rPr lang="ru-RU" sz="2500" b="1" dirty="0">
                <a:solidFill>
                  <a:srgbClr val="3B4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ea typeface="Futura PT"/>
                <a:cs typeface="Futura PT"/>
              </a:rPr>
              <a:t>«Айвазовскому вослед…»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Конкурс по поддержке творческих инициатив социально-ориентированных некоммерческих организаций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200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900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900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9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 </a:t>
            </a:r>
            <a:r>
              <a:rPr lang="ru-RU" sz="20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Создание виртуального концертного зала г. Новокузнецк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    </a:t>
            </a:r>
          </a:p>
        </p:txBody>
      </p:sp>
      <p:sp>
        <p:nvSpPr>
          <p:cNvPr id="16" name="AutoShape 12" descr="Фонд кино отчитался об итогах господдержки отрасли в 2012 году - РИА  Новости, 29.02.2020"/>
          <p:cNvSpPr>
            <a:spLocks noChangeAspect="1" noChangeArrowheads="1"/>
          </p:cNvSpPr>
          <p:nvPr/>
        </p:nvSpPr>
        <p:spPr bwMode="auto">
          <a:xfrm>
            <a:off x="380057" y="-138565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14" descr="Фонд кино отчитался об итогах господдержки отрасли в 2012 году - РИА  Новости, 29.02.2020"/>
          <p:cNvSpPr>
            <a:spLocks noChangeAspect="1" noChangeArrowheads="1"/>
          </p:cNvSpPr>
          <p:nvPr/>
        </p:nvSpPr>
        <p:spPr bwMode="auto">
          <a:xfrm>
            <a:off x="1761558" y="67420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0608" y="4413576"/>
            <a:ext cx="2771610" cy="27857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921300" y="525840"/>
            <a:ext cx="2517671" cy="73866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ru-RU" sz="4000" b="1" dirty="0">
                <a:solidFill>
                  <a:srgbClr val="4770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ea typeface="Futura PT"/>
                <a:cs typeface="Futura PT"/>
              </a:rPr>
              <a:t>6,9</a:t>
            </a:r>
            <a:r>
              <a:rPr lang="ru-RU" sz="37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</a:t>
            </a:r>
          </a:p>
        </p:txBody>
      </p:sp>
      <p:sp>
        <p:nvSpPr>
          <p:cNvPr id="22" name="Прямоугольник 10">
            <a:extLst>
              <a:ext uri="{FF2B5EF4-FFF2-40B4-BE49-F238E27FC236}">
                <a16:creationId xmlns:a16="http://schemas.microsoft.com/office/drawing/2014/main" id="{6A645421-2B1B-487B-86B2-EE1A4F230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412" y="4656269"/>
            <a:ext cx="8252375" cy="53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1" hangingPunct="1"/>
            <a:r>
              <a:rPr lang="ru-RU" altLang="ru-RU" sz="27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ea typeface="Futura PT"/>
                <a:cs typeface="Futura PT"/>
              </a:rPr>
              <a:t>Региональный проект «Цифровая культура»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9B0F56E-6A7E-4805-9D9A-7F5627EEFED0}"/>
              </a:ext>
            </a:extLst>
          </p:cNvPr>
          <p:cNvSpPr/>
          <p:nvPr/>
        </p:nvSpPr>
        <p:spPr>
          <a:xfrm>
            <a:off x="7975528" y="5113957"/>
            <a:ext cx="2097684" cy="73866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ru-RU" sz="4000" b="1" dirty="0">
                <a:solidFill>
                  <a:srgbClr val="4770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ea typeface="Futura PT"/>
                <a:cs typeface="Futura PT"/>
              </a:rPr>
              <a:t>1</a:t>
            </a:r>
            <a:r>
              <a:rPr lang="ru-RU" sz="40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9FFA537-AB47-450C-A8E9-94185018353F}"/>
              </a:ext>
            </a:extLst>
          </p:cNvPr>
          <p:cNvCxnSpPr>
            <a:cxnSpLocks/>
          </p:cNvCxnSpPr>
          <p:nvPr/>
        </p:nvCxnSpPr>
        <p:spPr>
          <a:xfrm>
            <a:off x="1876425" y="5113957"/>
            <a:ext cx="7991970" cy="44352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542E670-08A0-46EB-AF2C-19634F26A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79" y="5248801"/>
            <a:ext cx="1576669" cy="1265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D7FA2B-F81A-4643-9360-30CEDB26A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124" y="2346091"/>
            <a:ext cx="1244502" cy="991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AF52874-FD6E-489D-B3F7-28EF7D9297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912" y="1011780"/>
            <a:ext cx="1249583" cy="107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6A8B57E-A646-4CF2-9A0D-F057DE6355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24" y="3611810"/>
            <a:ext cx="1201980" cy="1201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89111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icture 2" descr="C:\Users\aea\Downloads\ckfыыql-04.png"/>
          <p:cNvSpPr>
            <a:spLocks noChangeAspect="1" noChangeArrowheads="1"/>
          </p:cNvSpPr>
          <p:nvPr/>
        </p:nvSpPr>
        <p:spPr bwMode="auto">
          <a:xfrm>
            <a:off x="-706966" y="-304800"/>
            <a:ext cx="12898967" cy="725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ru-RU" alt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680701" y="0"/>
            <a:ext cx="1511300" cy="1077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1" name="Picture 2" descr="D:\Desktop\Без-имени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458" y="50801"/>
            <a:ext cx="822693" cy="66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8933" cy="126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847969" y="911425"/>
            <a:ext cx="10451488" cy="13811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Прямоугольник 10"/>
          <p:cNvSpPr>
            <a:spLocks noChangeArrowheads="1"/>
          </p:cNvSpPr>
          <p:nvPr/>
        </p:nvSpPr>
        <p:spPr bwMode="auto">
          <a:xfrm>
            <a:off x="801017" y="124045"/>
            <a:ext cx="10651372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eaLnBrk="1" hangingPunct="1"/>
            <a:r>
              <a:rPr lang="ru-RU" sz="3200" b="1" dirty="0">
                <a:solidFill>
                  <a:srgbClr val="3B4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ea typeface="Futura PT"/>
                <a:cs typeface="Futura PT"/>
              </a:rPr>
              <a:t>Реализация федеральных проектов и программ</a:t>
            </a:r>
            <a:endParaRPr lang="ru-RU" altLang="ru-RU" sz="3200" b="1" dirty="0">
              <a:solidFill>
                <a:srgbClr val="3B45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"/>
              <a:ea typeface="Futura PT"/>
              <a:cs typeface="Futura PT"/>
            </a:endParaRPr>
          </a:p>
        </p:txBody>
      </p:sp>
      <p:pic>
        <p:nvPicPr>
          <p:cNvPr id="7170" name="Picture 2" descr="Участие в проекте партии &quot;Единая Россия&quot; - Сибайский государственный  башкирский театр драмы им. А. Мубаряко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633" y="2562037"/>
            <a:ext cx="2757348" cy="125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4065" y="1332001"/>
            <a:ext cx="10745276" cy="172354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8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1. Федеральный партийный проект </a:t>
            </a:r>
            <a:r>
              <a:rPr lang="ru-RU" sz="3200" b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ea typeface="Futura PT"/>
                <a:cs typeface="Futura PT"/>
              </a:rPr>
              <a:t>«Культура малой Родины»</a:t>
            </a:r>
            <a:r>
              <a:rPr lang="ru-RU" sz="28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-</a:t>
            </a:r>
            <a:r>
              <a:rPr lang="ru-RU" sz="2800" dirty="0">
                <a:latin typeface="Futura PT"/>
                <a:ea typeface="Futura PT"/>
              </a:rPr>
              <a:t> </a:t>
            </a:r>
            <a:r>
              <a:rPr lang="ru-RU" sz="44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57,8</a:t>
            </a:r>
            <a:r>
              <a:rPr lang="ru-RU" sz="28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рублей, </a:t>
            </a:r>
            <a:r>
              <a:rPr lang="ru-RU" sz="28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в том числе </a:t>
            </a:r>
            <a:r>
              <a:rPr lang="ru-RU" sz="44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45,6 </a:t>
            </a:r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 </a:t>
            </a:r>
            <a:r>
              <a:rPr lang="ru-RU" sz="28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– средства федерального бюджета</a:t>
            </a:r>
            <a:endParaRPr lang="ru-RU" sz="2600" dirty="0">
              <a:latin typeface="Futura P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67008" y="1420376"/>
            <a:ext cx="361631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32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 </a:t>
            </a:r>
            <a:endParaRPr lang="ru-RU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4065" y="3864011"/>
            <a:ext cx="10745276" cy="261609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8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2. Поддержка экономического и социального развития </a:t>
            </a:r>
          </a:p>
          <a:p>
            <a:r>
              <a:rPr lang="ru-RU" sz="28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коренных малочисленных народов Севера,  Сибири и Дальнего Востока – </a:t>
            </a:r>
            <a:r>
              <a:rPr lang="ru-RU" sz="32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13,3</a:t>
            </a: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рублей, </a:t>
            </a:r>
          </a:p>
          <a:p>
            <a:endParaRPr lang="ru-RU" sz="1000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  <a:p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в том числе</a:t>
            </a: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sz="32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10,5 </a:t>
            </a:r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 </a:t>
            </a:r>
            <a:r>
              <a:rPr lang="ru-RU" sz="28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– средства федерального бюджета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610679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84E7F3-909C-4272-B219-EBE066686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419" y="4644298"/>
            <a:ext cx="3445369" cy="2131822"/>
          </a:xfrm>
          <a:prstGeom prst="rect">
            <a:avLst/>
          </a:prstGeom>
        </p:spPr>
      </p:pic>
      <p:pic>
        <p:nvPicPr>
          <p:cNvPr id="1028" name="Picture 4" descr="Как собрать свой собственный компьютер – выбор оборудования">
            <a:extLst>
              <a:ext uri="{FF2B5EF4-FFF2-40B4-BE49-F238E27FC236}">
                <a16:creationId xmlns:a16="http://schemas.microsoft.com/office/drawing/2014/main" id="{442DA5D6-8762-492F-80D8-8BC78112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6" y="4986187"/>
            <a:ext cx="2024584" cy="138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Picture 2" descr="C:\Users\aea\Downloads\ckfыыql-04.png"/>
          <p:cNvSpPr>
            <a:spLocks noChangeAspect="1" noChangeArrowheads="1"/>
          </p:cNvSpPr>
          <p:nvPr/>
        </p:nvSpPr>
        <p:spPr bwMode="auto">
          <a:xfrm>
            <a:off x="-706966" y="-304800"/>
            <a:ext cx="12898967" cy="725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ru-RU" alt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680701" y="0"/>
            <a:ext cx="1511300" cy="1077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1" name="Picture 2" descr="D:\Desktop\Без-имени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458" y="50801"/>
            <a:ext cx="822693" cy="66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8933" cy="126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847969" y="714705"/>
            <a:ext cx="10451488" cy="13811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Прямоугольник 10"/>
          <p:cNvSpPr>
            <a:spLocks noChangeArrowheads="1"/>
          </p:cNvSpPr>
          <p:nvPr/>
        </p:nvSpPr>
        <p:spPr bwMode="auto">
          <a:xfrm>
            <a:off x="1008800" y="81880"/>
            <a:ext cx="9883454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1" hangingPunct="1"/>
            <a:r>
              <a:rPr lang="ru-RU" sz="26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Укрепление материально-технической базы в 202</a:t>
            </a:r>
            <a:r>
              <a:rPr lang="en-US" sz="26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2</a:t>
            </a:r>
            <a:r>
              <a:rPr lang="ru-RU" sz="26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году</a:t>
            </a:r>
            <a:endParaRPr lang="ru-RU" altLang="ru-RU" sz="2600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560609" y="605988"/>
            <a:ext cx="11790217" cy="126188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18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Текущий и капитальный ремонт </a:t>
            </a:r>
            <a:r>
              <a:rPr lang="en-US" sz="3400" b="1" dirty="0">
                <a:solidFill>
                  <a:srgbClr val="4770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ea typeface="Futura PT"/>
                <a:cs typeface="Futura PT"/>
              </a:rPr>
              <a:t>50</a:t>
            </a:r>
            <a:r>
              <a:rPr lang="ru-RU" sz="37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</a:t>
            </a:r>
          </a:p>
          <a:p>
            <a:pPr algn="ctr"/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Обновление материально-технической базы </a:t>
            </a:r>
            <a:r>
              <a:rPr lang="ru-RU" sz="3400" b="1" dirty="0">
                <a:solidFill>
                  <a:srgbClr val="4770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ea typeface="Futura PT"/>
                <a:cs typeface="Futura PT"/>
              </a:rPr>
              <a:t>34</a:t>
            </a:r>
            <a:r>
              <a:rPr lang="ru-RU" sz="37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C05371-C0A9-493E-8099-E45530151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8" y="2102441"/>
            <a:ext cx="2877603" cy="209069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9404A8-61AA-4494-B60D-628CB6A5A5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3370" y="2102442"/>
            <a:ext cx="3492630" cy="261947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EF6931-9C5D-4592-903C-5316DE3B68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8181" y="2102441"/>
            <a:ext cx="4943906" cy="370793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4B1C67-107A-41ED-871E-3691B2B6C0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8194" y="2102441"/>
            <a:ext cx="3445368" cy="459382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9461050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icture 2" descr="C:\Users\aea\Downloads\ckfыыql-04.png"/>
          <p:cNvSpPr>
            <a:spLocks noChangeAspect="1" noChangeArrowheads="1"/>
          </p:cNvSpPr>
          <p:nvPr/>
        </p:nvSpPr>
        <p:spPr bwMode="auto">
          <a:xfrm>
            <a:off x="-706966" y="-304800"/>
            <a:ext cx="12898967" cy="725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ru-RU" alt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680701" y="0"/>
            <a:ext cx="1511300" cy="1077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1" name="Picture 2" descr="D:\Desktop\Без-имени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458" y="50801"/>
            <a:ext cx="822693" cy="66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8933" cy="126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847969" y="853174"/>
            <a:ext cx="10451488" cy="13811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Прямоугольник 10"/>
          <p:cNvSpPr>
            <a:spLocks noChangeArrowheads="1"/>
          </p:cNvSpPr>
          <p:nvPr/>
        </p:nvSpPr>
        <p:spPr bwMode="auto">
          <a:xfrm>
            <a:off x="1109190" y="59365"/>
            <a:ext cx="9501661" cy="86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1" hangingPunct="1"/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Объекты, переданные под контроль </a:t>
            </a:r>
          </a:p>
          <a:p>
            <a:pPr algn="ctr" eaLnBrk="1" hangingPunct="1"/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Министерства строительства Кузбасса </a:t>
            </a:r>
            <a:endParaRPr lang="ru-RU" altLang="ru-RU" sz="2400" b="1" dirty="0">
              <a:solidFill>
                <a:srgbClr val="3B4555"/>
              </a:solidFill>
              <a:latin typeface="Futura PT"/>
              <a:ea typeface="Futura PT"/>
              <a:cs typeface="Futura P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983286" y="697891"/>
            <a:ext cx="14673917" cy="86177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Общая сумма – </a:t>
            </a:r>
            <a:r>
              <a:rPr lang="ru-RU" sz="48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189</a:t>
            </a:r>
            <a:r>
              <a:rPr lang="ru-RU" sz="24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sz="24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рублей, в том числе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193346" y="1077385"/>
            <a:ext cx="12122151" cy="86177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600" b="1" dirty="0">
                <a:solidFill>
                  <a:srgbClr val="4770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ea typeface="Futura PT"/>
                <a:cs typeface="Futura PT"/>
              </a:rPr>
              <a:t>70,3</a:t>
            </a:r>
            <a:r>
              <a:rPr lang="ru-RU" sz="48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 – средства федерального бюджета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79400" y="1811232"/>
            <a:ext cx="11657361" cy="50872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15000"/>
              </a:lnSpc>
              <a:spcAft>
                <a:spcPts val="1333"/>
              </a:spcAft>
            </a:pPr>
            <a:r>
              <a:rPr lang="ru-RU" sz="2400" b="1" dirty="0">
                <a:solidFill>
                  <a:srgbClr val="3B4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ea typeface="Futura PT"/>
                <a:cs typeface="Futura PT"/>
              </a:rPr>
              <a:t>В рамках национального проекта «Культура»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11088" y="5666509"/>
            <a:ext cx="8828441" cy="83099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ГАУК «Прокопьевский драматический театр имени</a:t>
            </a: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Ленинского комсомола»                               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4770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ea typeface="Futura PT"/>
                <a:cs typeface="Futura PT"/>
              </a:rPr>
              <a:t>100</a:t>
            </a:r>
            <a:r>
              <a:rPr lang="ru-RU" sz="27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</a:t>
            </a:r>
          </a:p>
        </p:txBody>
      </p:sp>
      <p:pic>
        <p:nvPicPr>
          <p:cNvPr id="9234" name="Picture 18" descr="Отзывы о Прокопьевский драматический театр имени Ленинского комсомола  (Россия, Прокопьевск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8" b="23599"/>
          <a:stretch/>
        </p:blipFill>
        <p:spPr bwMode="auto">
          <a:xfrm>
            <a:off x="8947151" y="4940925"/>
            <a:ext cx="3175000" cy="174316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42" y="3215155"/>
            <a:ext cx="853293" cy="7236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32" y="2510837"/>
            <a:ext cx="772533" cy="61993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149410" y="3639216"/>
            <a:ext cx="2560951" cy="5539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800" b="1" dirty="0">
                <a:solidFill>
                  <a:srgbClr val="4770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ea typeface="Futura PT"/>
                <a:cs typeface="Futura PT"/>
              </a:rPr>
              <a:t>28,7</a:t>
            </a:r>
            <a:r>
              <a:rPr lang="ru-RU" sz="27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</a:t>
            </a:r>
            <a:r>
              <a:rPr lang="ru-RU" sz="27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рублей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151265" y="4135079"/>
            <a:ext cx="7870812" cy="67710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Капитальный ремонт здания МБУ «Детская школа искусств </a:t>
            </a:r>
          </a:p>
          <a:p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№ 76» Беловского </a:t>
            </a:r>
            <a:r>
              <a:rPr lang="ru-RU" b="1" dirty="0" err="1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г.о</a:t>
            </a: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. </a:t>
            </a:r>
            <a:endParaRPr lang="ru-RU" b="1" dirty="0">
              <a:solidFill>
                <a:srgbClr val="3B4555"/>
              </a:solidFill>
              <a:latin typeface="Futura PT"/>
              <a:ea typeface="Futura PT"/>
              <a:cs typeface="Futura PT"/>
              <a:hlinkClick r:id="rId7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701" y="4202536"/>
            <a:ext cx="638573" cy="604515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6137388" y="4487505"/>
            <a:ext cx="2464771" cy="572973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just">
              <a:lnSpc>
                <a:spcPct val="115000"/>
              </a:lnSpc>
              <a:spcAft>
                <a:spcPts val="1333"/>
              </a:spcAft>
            </a:pPr>
            <a:r>
              <a:rPr lang="ru-RU" sz="2800" b="1" dirty="0">
                <a:solidFill>
                  <a:srgbClr val="4770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ea typeface="Futura PT"/>
                <a:cs typeface="Futura PT"/>
              </a:rPr>
              <a:t>43,7</a:t>
            </a:r>
            <a:r>
              <a:rPr lang="ru-RU" sz="27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рублей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162517" y="2463238"/>
            <a:ext cx="7879978" cy="7309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Строительство сельского дома культуры на 50 мест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Беловский </a:t>
            </a:r>
            <a:r>
              <a:rPr lang="ru-RU" b="1" dirty="0" err="1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г.о</a:t>
            </a: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. с. Заречное      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6227407" y="2728942"/>
            <a:ext cx="2501641" cy="5539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800" b="1" dirty="0">
                <a:solidFill>
                  <a:srgbClr val="4770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ea typeface="Futura PT"/>
                <a:cs typeface="Futura PT"/>
              </a:rPr>
              <a:t>29,8 </a:t>
            </a: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</a:t>
            </a:r>
            <a:r>
              <a:rPr lang="ru-RU" sz="2700" b="1" dirty="0">
                <a:solidFill>
                  <a:srgbClr val="4770B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рублей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E809B09-3A5A-419A-9A01-9F955FEAC653}"/>
              </a:ext>
            </a:extLst>
          </p:cNvPr>
          <p:cNvSpPr/>
          <p:nvPr/>
        </p:nvSpPr>
        <p:spPr>
          <a:xfrm>
            <a:off x="1133638" y="3286871"/>
            <a:ext cx="8093807" cy="7309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Капитальный ремонт МУ «Музейно-выставочный центр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(историко-краеведческий музей» г. Белово</a:t>
            </a:r>
            <a:endParaRPr lang="ru-RU" b="1" dirty="0">
              <a:solidFill>
                <a:srgbClr val="3B4555"/>
              </a:solidFill>
              <a:latin typeface="Futura PT"/>
              <a:ea typeface="Futura PT"/>
              <a:cs typeface="Futura PT"/>
              <a:hlinkClick r:id="rId7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659A65B-2809-48A3-8B68-123C1B9E5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97" y="5781593"/>
            <a:ext cx="853293" cy="723679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F75C365-E063-4BE2-9624-BA16199E834E}"/>
              </a:ext>
            </a:extLst>
          </p:cNvPr>
          <p:cNvSpPr/>
          <p:nvPr/>
        </p:nvSpPr>
        <p:spPr>
          <a:xfrm>
            <a:off x="1011088" y="5050236"/>
            <a:ext cx="7879978" cy="50872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15000"/>
              </a:lnSpc>
              <a:spcAft>
                <a:spcPts val="1333"/>
              </a:spcAft>
            </a:pPr>
            <a:r>
              <a:rPr lang="ru-RU" sz="2400" b="1" dirty="0">
                <a:solidFill>
                  <a:srgbClr val="3B4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В рамках программы</a:t>
            </a:r>
            <a:r>
              <a:rPr lang="ru-RU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 </a:t>
            </a:r>
            <a:r>
              <a:rPr lang="ru-RU" sz="2400" b="1" dirty="0">
                <a:solidFill>
                  <a:srgbClr val="3B4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</a:rPr>
              <a:t>Минстроя Кузбасса  </a:t>
            </a:r>
          </a:p>
        </p:txBody>
      </p:sp>
      <p:pic>
        <p:nvPicPr>
          <p:cNvPr id="2050" name="Picture 2" descr="В России планируют открывать более 300 Домов культуры в год - РИА Новости,  04.06.2021">
            <a:extLst>
              <a:ext uri="{FF2B5EF4-FFF2-40B4-BE49-F238E27FC236}">
                <a16:creationId xmlns:a16="http://schemas.microsoft.com/office/drawing/2014/main" id="{7E4A4CC5-30CB-4A9F-A8AF-82563273E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75" y="1790137"/>
            <a:ext cx="3455652" cy="259173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3273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icture 2" descr="C:\Users\aea\Downloads\ckfыыql-04.png"/>
          <p:cNvSpPr>
            <a:spLocks noChangeAspect="1" noChangeArrowheads="1"/>
          </p:cNvSpPr>
          <p:nvPr/>
        </p:nvSpPr>
        <p:spPr bwMode="auto">
          <a:xfrm>
            <a:off x="-706966" y="-304800"/>
            <a:ext cx="12898967" cy="725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ru-RU" alt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680701" y="0"/>
            <a:ext cx="1511300" cy="1077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1" name="Picture 2" descr="D:\Desktop\Без-имени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458" y="50801"/>
            <a:ext cx="822693" cy="66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8933" cy="126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847969" y="891513"/>
            <a:ext cx="10451488" cy="13811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847969" y="169482"/>
            <a:ext cx="10184207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8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Муниципальный бюджет на 2022 год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917697693"/>
              </p:ext>
            </p:extLst>
          </p:nvPr>
        </p:nvGraphicFramePr>
        <p:xfrm>
          <a:off x="1086472" y="919409"/>
          <a:ext cx="8758171" cy="5698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475548" y="2198799"/>
            <a:ext cx="990009" cy="523216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6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5664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27699" y="933402"/>
            <a:ext cx="990009" cy="523216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6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8435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268306" y="2524010"/>
            <a:ext cx="1914942" cy="80021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Futura PT"/>
                <a:ea typeface="Futura PT"/>
                <a:cs typeface="Futura PT"/>
              </a:rPr>
              <a:t>- 25 %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6208F2-758E-4E3B-8501-18636A831BBD}"/>
              </a:ext>
            </a:extLst>
          </p:cNvPr>
          <p:cNvSpPr/>
          <p:nvPr/>
        </p:nvSpPr>
        <p:spPr>
          <a:xfrm>
            <a:off x="8474293" y="868605"/>
            <a:ext cx="1502969" cy="44627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1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млн. руб.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BDF8EBF-F9F7-450D-8E27-C85B2F0E9742}"/>
              </a:ext>
            </a:extLst>
          </p:cNvPr>
          <p:cNvSpPr/>
          <p:nvPr/>
        </p:nvSpPr>
        <p:spPr>
          <a:xfrm>
            <a:off x="6188616" y="1917829"/>
            <a:ext cx="990009" cy="523216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sz="26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6302</a:t>
            </a:r>
          </a:p>
        </p:txBody>
      </p:sp>
    </p:spTree>
    <p:extLst>
      <p:ext uri="{BB962C8B-B14F-4D97-AF65-F5344CB8AC3E}">
        <p14:creationId xmlns:p14="http://schemas.microsoft.com/office/powerpoint/2010/main" val="32452886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icture 2" descr="C:\Users\aea\Downloads\ckfыыql-04.png"/>
          <p:cNvSpPr>
            <a:spLocks noChangeAspect="1" noChangeArrowheads="1"/>
          </p:cNvSpPr>
          <p:nvPr/>
        </p:nvSpPr>
        <p:spPr bwMode="auto">
          <a:xfrm>
            <a:off x="-706966" y="-304800"/>
            <a:ext cx="12898967" cy="725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eaLnBrk="1" hangingPunct="1"/>
            <a:endParaRPr lang="ru-RU" alt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900334" y="2942167"/>
            <a:ext cx="2190751" cy="1119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680701" y="0"/>
            <a:ext cx="1511300" cy="1077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1" name="Picture 2" descr="D:\Desktop\Без-имени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458" y="50801"/>
            <a:ext cx="822693" cy="66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8933" cy="126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778933" y="887361"/>
            <a:ext cx="10451488" cy="13811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Прямоугольник 10"/>
          <p:cNvSpPr>
            <a:spLocks noChangeArrowheads="1"/>
          </p:cNvSpPr>
          <p:nvPr/>
        </p:nvSpPr>
        <p:spPr bwMode="auto">
          <a:xfrm>
            <a:off x="778933" y="231500"/>
            <a:ext cx="10450675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rgbClr val="3B4555"/>
                </a:solidFill>
                <a:latin typeface="Futura PT"/>
                <a:ea typeface="Futura PT"/>
                <a:cs typeface="Futura PT"/>
              </a:rPr>
              <a:t>Доходы учреждений культуры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68065670"/>
              </p:ext>
            </p:extLst>
          </p:nvPr>
        </p:nvGraphicFramePr>
        <p:xfrm>
          <a:off x="1331820" y="1396453"/>
          <a:ext cx="9604033" cy="5251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666296" y="1523092"/>
            <a:ext cx="900658" cy="52321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Futura PT"/>
                <a:ea typeface="Futura PT"/>
                <a:cs typeface="Futura PT"/>
              </a:rPr>
              <a:t>898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9819" y="1196734"/>
            <a:ext cx="900658" cy="52321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Futura PT"/>
                <a:ea typeface="Futura PT"/>
                <a:cs typeface="Futura PT"/>
              </a:rPr>
              <a:t>989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15962" y="1196734"/>
            <a:ext cx="900658" cy="52321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Futura PT"/>
                <a:ea typeface="Futura PT"/>
                <a:cs typeface="Futura PT"/>
              </a:rPr>
              <a:t>953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162715" y="2786348"/>
            <a:ext cx="900658" cy="52321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Futura PT"/>
                <a:ea typeface="Futura PT"/>
                <a:cs typeface="Futura PT"/>
              </a:rPr>
              <a:t>593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3DB62E3-4CDF-4695-80B5-1611109C5B51}"/>
              </a:ext>
            </a:extLst>
          </p:cNvPr>
          <p:cNvSpPr/>
          <p:nvPr/>
        </p:nvSpPr>
        <p:spPr>
          <a:xfrm>
            <a:off x="10002128" y="1057764"/>
            <a:ext cx="1502969" cy="44627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Futura PT"/>
                <a:ea typeface="Futura PT"/>
                <a:cs typeface="Futura PT"/>
              </a:rPr>
              <a:t>млн. руб.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F289A33-B185-450D-B382-190D8EB90A0D}"/>
              </a:ext>
            </a:extLst>
          </p:cNvPr>
          <p:cNvSpPr/>
          <p:nvPr/>
        </p:nvSpPr>
        <p:spPr>
          <a:xfrm>
            <a:off x="8726688" y="2187527"/>
            <a:ext cx="900658" cy="52321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Futura PT"/>
                <a:ea typeface="Futura PT"/>
                <a:cs typeface="Futura PT"/>
              </a:rPr>
              <a:t>702</a:t>
            </a:r>
          </a:p>
        </p:txBody>
      </p:sp>
    </p:spTree>
    <p:extLst>
      <p:ext uri="{BB962C8B-B14F-4D97-AF65-F5344CB8AC3E}">
        <p14:creationId xmlns:p14="http://schemas.microsoft.com/office/powerpoint/2010/main" val="3248493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71467" y="-1"/>
            <a:ext cx="1917708" cy="17339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29837" y="1020341"/>
            <a:ext cx="3282390" cy="1187783"/>
          </a:xfrm>
          <a:prstGeom prst="rect">
            <a:avLst/>
          </a:prstGeom>
        </p:spPr>
        <p:txBody>
          <a:bodyPr vert="horz" wrap="square" lIns="0" tIns="36407" rIns="0" bIns="0" rtlCol="0">
            <a:spAutoFit/>
          </a:bodyPr>
          <a:lstStyle/>
          <a:p>
            <a:pPr marL="573645" marR="3387" indent="-565602" algn="r">
              <a:lnSpc>
                <a:spcPts val="1753"/>
              </a:lnSpc>
              <a:spcBef>
                <a:spcPts val="287"/>
              </a:spcBef>
            </a:pPr>
            <a:r>
              <a:rPr sz="2200" dirty="0">
                <a:solidFill>
                  <a:srgbClr val="1D3F69"/>
                </a:solidFill>
                <a:latin typeface="Arial"/>
                <a:cs typeface="Arial"/>
              </a:rPr>
              <a:t>доля расходов по нацпроекту в общей  сумме расходов по нацпроектам</a:t>
            </a:r>
            <a:endParaRPr sz="2200" dirty="0">
              <a:latin typeface="Arial"/>
              <a:cs typeface="Arial"/>
            </a:endParaRPr>
          </a:p>
          <a:p>
            <a:pPr marR="3387" algn="r">
              <a:lnSpc>
                <a:spcPts val="1717"/>
              </a:lnSpc>
            </a:pPr>
            <a:r>
              <a:rPr sz="2200" dirty="0">
                <a:solidFill>
                  <a:srgbClr val="1D3F69"/>
                </a:solidFill>
                <a:latin typeface="Arial"/>
                <a:cs typeface="Arial"/>
              </a:rPr>
              <a:t>в Кузбасе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 flipH="1">
            <a:off x="9555061" y="1062700"/>
            <a:ext cx="45719" cy="1076996"/>
          </a:xfrm>
          <a:custGeom>
            <a:avLst/>
            <a:gdLst/>
            <a:ahLst/>
            <a:cxnLst/>
            <a:rect l="l" t="t" r="r" b="b"/>
            <a:pathLst>
              <a:path h="981710">
                <a:moveTo>
                  <a:pt x="0" y="0"/>
                </a:moveTo>
                <a:lnTo>
                  <a:pt x="0" y="981292"/>
                </a:lnTo>
              </a:path>
            </a:pathLst>
          </a:custGeom>
          <a:ln w="475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600780" y="1364595"/>
            <a:ext cx="985697" cy="473206"/>
          </a:xfrm>
          <a:prstGeom prst="rect">
            <a:avLst/>
          </a:prstGeom>
        </p:spPr>
        <p:txBody>
          <a:bodyPr vert="horz" wrap="square" lIns="0" tIns="1143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8467">
              <a:lnSpc>
                <a:spcPct val="100000"/>
              </a:lnSpc>
              <a:spcBef>
                <a:spcPts val="90"/>
              </a:spcBef>
            </a:pPr>
            <a:r>
              <a:rPr sz="3000" dirty="0">
                <a:solidFill>
                  <a:srgbClr val="1D3F69"/>
                </a:solidFill>
                <a:latin typeface="Arial"/>
                <a:cs typeface="Arial"/>
              </a:rPr>
              <a:t>1,2%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4794" y="128507"/>
            <a:ext cx="5308262" cy="1629078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05500"/>
              </a:lnSpc>
              <a:spcBef>
                <a:spcPts val="63"/>
              </a:spcBef>
            </a:pPr>
            <a:r>
              <a:rPr sz="2500" b="1" dirty="0">
                <a:solidFill>
                  <a:srgbClr val="1D3F6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ИСПОЛНЕНИЕ МЕРОПРИЯТИЙ  НАЦИОНАЛЬНОГО ПРОЕКТА  "КУЛЬТУРА" В 2021 ГОДУ</a:t>
            </a:r>
            <a:endParaRPr sz="25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8467">
              <a:spcBef>
                <a:spcPts val="140"/>
              </a:spcBef>
            </a:pPr>
            <a:r>
              <a:rPr sz="2500" b="1" dirty="0">
                <a:solidFill>
                  <a:srgbClr val="1D3F6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КУЗБАССЕ</a:t>
            </a:r>
            <a:endParaRPr sz="25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1000" y="2587342"/>
            <a:ext cx="5224271" cy="2699030"/>
          </a:xfrm>
          <a:prstGeom prst="rect">
            <a:avLst/>
          </a:prstGeom>
        </p:spPr>
        <p:txBody>
          <a:bodyPr vert="horz" wrap="square" lIns="0" tIns="36407" rIns="0" bIns="0" rtlCol="0">
            <a:spAutoFit/>
          </a:bodyPr>
          <a:lstStyle/>
          <a:p>
            <a:pPr marR="3387" algn="r">
              <a:lnSpc>
                <a:spcPts val="1717"/>
              </a:lnSpc>
            </a:pPr>
            <a:r>
              <a:rPr sz="3600" b="1" dirty="0">
                <a:solidFill>
                  <a:srgbClr val="00B4FF"/>
                </a:solidFill>
                <a:latin typeface="Futura PT"/>
                <a:cs typeface="Arial"/>
              </a:rPr>
              <a:t>"</a:t>
            </a:r>
            <a:r>
              <a:rPr sz="3600" b="1" dirty="0">
                <a:solidFill>
                  <a:srgbClr val="00B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cs typeface="Arial"/>
              </a:rPr>
              <a:t>Культурная </a:t>
            </a:r>
            <a:r>
              <a:rPr sz="3600" b="1" dirty="0" err="1">
                <a:solidFill>
                  <a:srgbClr val="00B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cs typeface="Arial"/>
              </a:rPr>
              <a:t>среда</a:t>
            </a:r>
            <a:r>
              <a:rPr sz="3600" b="1" dirty="0">
                <a:solidFill>
                  <a:srgbClr val="00B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cs typeface="Arial"/>
              </a:rPr>
              <a:t>"</a:t>
            </a:r>
            <a:endParaRPr lang="en-US" sz="3600" b="1" dirty="0">
              <a:solidFill>
                <a:srgbClr val="00B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"/>
              <a:cs typeface="Arial"/>
            </a:endParaRPr>
          </a:p>
          <a:p>
            <a:pPr marR="3387" algn="r">
              <a:lnSpc>
                <a:spcPts val="1717"/>
              </a:lnSpc>
            </a:pPr>
            <a:endParaRPr lang="en-US" sz="3600" b="1" dirty="0">
              <a:solidFill>
                <a:srgbClr val="00B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"/>
              <a:cs typeface="Arial"/>
            </a:endParaRPr>
          </a:p>
          <a:p>
            <a:pPr marR="3387" algn="r">
              <a:lnSpc>
                <a:spcPts val="1717"/>
              </a:lnSpc>
            </a:pP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"/>
              <a:cs typeface="Arial"/>
            </a:endParaRPr>
          </a:p>
          <a:p>
            <a:pPr marR="3387" algn="r">
              <a:lnSpc>
                <a:spcPts val="1717"/>
              </a:lnSpc>
            </a:pPr>
            <a:endParaRPr lang="ru-RU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"/>
              <a:cs typeface="Arial"/>
            </a:endParaRPr>
          </a:p>
          <a:p>
            <a:pPr marR="3387" algn="r">
              <a:lnSpc>
                <a:spcPts val="1717"/>
              </a:lnSpc>
            </a:pPr>
            <a:endParaRPr lang="ru-RU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"/>
              <a:cs typeface="Arial"/>
            </a:endParaRPr>
          </a:p>
          <a:p>
            <a:pPr marR="3387" algn="r">
              <a:lnSpc>
                <a:spcPts val="1717"/>
              </a:lnSpc>
            </a:pPr>
            <a:r>
              <a:rPr lang="ru-RU" sz="3600" b="1" dirty="0">
                <a:solidFill>
                  <a:srgbClr val="A3A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cs typeface="Arial"/>
              </a:rPr>
              <a:t>"Творческие люди“</a:t>
            </a:r>
            <a:endParaRPr lang="en-US" sz="3600" b="1" dirty="0">
              <a:solidFill>
                <a:srgbClr val="A3A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"/>
              <a:cs typeface="Arial"/>
            </a:endParaRPr>
          </a:p>
          <a:p>
            <a:pPr marR="3387" algn="r">
              <a:lnSpc>
                <a:spcPts val="1717"/>
              </a:lnSpc>
            </a:pPr>
            <a:endParaRPr lang="en-US" sz="3600" b="1" dirty="0">
              <a:solidFill>
                <a:srgbClr val="A3A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"/>
              <a:cs typeface="Arial"/>
            </a:endParaRPr>
          </a:p>
          <a:p>
            <a:pPr marR="3387" algn="r">
              <a:lnSpc>
                <a:spcPts val="1717"/>
              </a:lnSpc>
            </a:pPr>
            <a:endParaRPr lang="en-US" sz="3600" b="1" dirty="0">
              <a:solidFill>
                <a:srgbClr val="A3A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"/>
              <a:cs typeface="Arial"/>
            </a:endParaRPr>
          </a:p>
          <a:p>
            <a:pPr marR="3387" algn="r">
              <a:lnSpc>
                <a:spcPts val="1717"/>
              </a:lnSpc>
            </a:pPr>
            <a:endParaRPr lang="en-US" sz="3600" b="1" dirty="0">
              <a:solidFill>
                <a:srgbClr val="A3A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"/>
              <a:cs typeface="Arial"/>
            </a:endParaRPr>
          </a:p>
          <a:p>
            <a:pPr marR="3387" algn="r">
              <a:lnSpc>
                <a:spcPts val="1717"/>
              </a:lnSpc>
            </a:pP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"/>
              <a:cs typeface="Arial"/>
            </a:endParaRPr>
          </a:p>
          <a:p>
            <a:pPr marR="3387" algn="r">
              <a:lnSpc>
                <a:spcPts val="1717"/>
              </a:lnSpc>
            </a:pPr>
            <a:endParaRPr lang="ru-RU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"/>
              <a:cs typeface="Arial"/>
            </a:endParaRPr>
          </a:p>
          <a:p>
            <a:pPr marR="3387" algn="r">
              <a:lnSpc>
                <a:spcPts val="1717"/>
              </a:lnSpc>
            </a:pPr>
            <a:r>
              <a:rPr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cs typeface="Arial"/>
              </a:rPr>
              <a:t>"Цифровая </a:t>
            </a:r>
            <a:r>
              <a:rPr sz="36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"/>
                <a:cs typeface="Arial"/>
              </a:rPr>
              <a:t>культура</a:t>
            </a:r>
            <a:r>
              <a:rPr sz="3600" b="1" dirty="0">
                <a:solidFill>
                  <a:schemeClr val="accent6">
                    <a:lumMod val="75000"/>
                  </a:schemeClr>
                </a:solidFill>
                <a:latin typeface="Futura PT"/>
                <a:cs typeface="Arial"/>
              </a:rPr>
              <a:t>"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798071" y="2454237"/>
            <a:ext cx="1663434" cy="629232"/>
          </a:xfrm>
          <a:prstGeom prst="rect">
            <a:avLst/>
          </a:prstGeom>
          <a:solidFill>
            <a:srgbClr val="00B4FF"/>
          </a:solidFill>
        </p:spPr>
        <p:txBody>
          <a:bodyPr vert="horz" wrap="square" lIns="0" tIns="44027" rIns="0" bIns="0" rtlCol="0">
            <a:spAutoFit/>
          </a:bodyPr>
          <a:lstStyle/>
          <a:p>
            <a:pPr marL="263326">
              <a:spcBef>
                <a:spcPts val="347"/>
              </a:spcBef>
            </a:pPr>
            <a:r>
              <a:rPr sz="3800" b="1" spc="7" dirty="0">
                <a:solidFill>
                  <a:srgbClr val="1D3F69"/>
                </a:solidFill>
                <a:latin typeface="Futura PT"/>
                <a:cs typeface="Arial"/>
              </a:rPr>
              <a:t>295,5</a:t>
            </a:r>
            <a:endParaRPr sz="3800" dirty="0">
              <a:latin typeface="Futura PT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17544" y="4798566"/>
            <a:ext cx="1636593" cy="60956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wrap="square" lIns="0" tIns="24553" rIns="0" bIns="0" rtlCol="0">
            <a:spAutoFit/>
          </a:bodyPr>
          <a:lstStyle/>
          <a:p>
            <a:pPr marL="433938">
              <a:spcBef>
                <a:spcPts val="193"/>
              </a:spcBef>
            </a:pPr>
            <a:r>
              <a:rPr sz="3800" b="1" spc="7" dirty="0">
                <a:solidFill>
                  <a:srgbClr val="1D3F69"/>
                </a:solidFill>
                <a:latin typeface="Futura PT"/>
                <a:cs typeface="Arial"/>
              </a:rPr>
              <a:t>1,0</a:t>
            </a:r>
            <a:endParaRPr sz="3800" dirty="0">
              <a:latin typeface="Futura PT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90703" y="3573370"/>
            <a:ext cx="1663434" cy="609568"/>
          </a:xfrm>
          <a:prstGeom prst="rect">
            <a:avLst/>
          </a:prstGeom>
          <a:solidFill>
            <a:srgbClr val="A3A0CC"/>
          </a:solidFill>
        </p:spPr>
        <p:txBody>
          <a:bodyPr vert="horz" wrap="square" lIns="0" tIns="24553" rIns="0" bIns="0" rtlCol="0">
            <a:spAutoFit/>
          </a:bodyPr>
          <a:lstStyle/>
          <a:p>
            <a:pPr marL="433938">
              <a:spcBef>
                <a:spcPts val="193"/>
              </a:spcBef>
            </a:pPr>
            <a:r>
              <a:rPr sz="3800" b="1" spc="7" dirty="0">
                <a:solidFill>
                  <a:srgbClr val="1D3F69"/>
                </a:solidFill>
                <a:latin typeface="Futura PT"/>
                <a:cs typeface="Arial"/>
              </a:rPr>
              <a:t>5,3</a:t>
            </a:r>
            <a:endParaRPr sz="3800" dirty="0">
              <a:latin typeface="Futura PT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488601" y="5902443"/>
            <a:ext cx="0" cy="654473"/>
          </a:xfrm>
          <a:custGeom>
            <a:avLst/>
            <a:gdLst/>
            <a:ahLst/>
            <a:cxnLst/>
            <a:rect l="l" t="t" r="r" b="b"/>
            <a:pathLst>
              <a:path h="981709">
                <a:moveTo>
                  <a:pt x="0" y="0"/>
                </a:moveTo>
                <a:lnTo>
                  <a:pt x="0" y="981292"/>
                </a:lnTo>
              </a:path>
            </a:pathLst>
          </a:custGeom>
          <a:ln w="4752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137932" y="5857543"/>
            <a:ext cx="6210300" cy="67839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07779" algn="ctr">
              <a:lnSpc>
                <a:spcPts val="2550"/>
              </a:lnSpc>
              <a:spcBef>
                <a:spcPts val="90"/>
              </a:spcBef>
              <a:tabLst>
                <a:tab pos="1797563" algn="l"/>
              </a:tabLst>
            </a:pPr>
            <a:r>
              <a:rPr sz="2200" dirty="0">
                <a:solidFill>
                  <a:srgbClr val="1D3F69"/>
                </a:solidFill>
                <a:latin typeface="Arial"/>
                <a:cs typeface="Arial"/>
              </a:rPr>
              <a:t>источники	</a:t>
            </a:r>
            <a:r>
              <a:rPr sz="3200" baseline="1736" dirty="0">
                <a:solidFill>
                  <a:srgbClr val="1D3F69"/>
                </a:solidFill>
                <a:latin typeface="Arial"/>
                <a:cs typeface="Arial"/>
              </a:rPr>
              <a:t>46,8 - областной бюджет</a:t>
            </a:r>
            <a:endParaRPr sz="3200" baseline="1736" dirty="0">
              <a:latin typeface="Arial"/>
              <a:cs typeface="Arial"/>
            </a:endParaRPr>
          </a:p>
          <a:p>
            <a:pPr algn="ctr">
              <a:lnSpc>
                <a:spcPts val="2550"/>
              </a:lnSpc>
              <a:tabLst>
                <a:tab pos="2407617" algn="l"/>
              </a:tabLst>
            </a:pPr>
            <a:r>
              <a:rPr sz="3300" baseline="1683" dirty="0">
                <a:solidFill>
                  <a:srgbClr val="1D3F69"/>
                </a:solidFill>
                <a:latin typeface="Arial"/>
                <a:cs typeface="Arial"/>
              </a:rPr>
              <a:t>финансирования	</a:t>
            </a:r>
            <a:r>
              <a:rPr sz="2133" dirty="0">
                <a:solidFill>
                  <a:srgbClr val="1D3F69"/>
                </a:solidFill>
                <a:latin typeface="Arial"/>
                <a:cs typeface="Arial"/>
              </a:rPr>
              <a:t>255,0 - федеральный бюждет</a:t>
            </a:r>
            <a:endParaRPr sz="2133" dirty="0">
              <a:latin typeface="Arial"/>
              <a:cs typeface="Arial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7975600" y="2754950"/>
          <a:ext cx="3835400" cy="2874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object 20"/>
          <p:cNvSpPr txBox="1"/>
          <p:nvPr/>
        </p:nvSpPr>
        <p:spPr>
          <a:xfrm>
            <a:off x="8887968" y="3937000"/>
            <a:ext cx="1914145" cy="67454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algn="ctr">
              <a:lnSpc>
                <a:spcPts val="2617"/>
              </a:lnSpc>
              <a:spcBef>
                <a:spcPts val="60"/>
              </a:spcBef>
            </a:pPr>
            <a:r>
              <a:rPr sz="4500" b="1" dirty="0">
                <a:solidFill>
                  <a:srgbClr val="1D3F69"/>
                </a:solidFill>
                <a:latin typeface="Times New Roman" pitchFamily="18" charset="0"/>
                <a:cs typeface="Times New Roman" pitchFamily="18" charset="0"/>
              </a:rPr>
              <a:t>301,8</a:t>
            </a:r>
            <a:endParaRPr sz="45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2617"/>
              </a:lnSpc>
            </a:pPr>
            <a:r>
              <a:rPr lang="ru-RU" sz="2400" b="1" dirty="0">
                <a:solidFill>
                  <a:srgbClr val="1D3F69"/>
                </a:solidFill>
                <a:latin typeface="Times New Roman" pitchFamily="18" charset="0"/>
                <a:cs typeface="Times New Roman" pitchFamily="18" charset="0"/>
              </a:rPr>
              <a:t>млн.</a:t>
            </a:r>
            <a:r>
              <a:rPr sz="2400" b="1" dirty="0">
                <a:solidFill>
                  <a:srgbClr val="1D3F69"/>
                </a:solidFill>
                <a:latin typeface="Times New Roman" pitchFamily="18" charset="0"/>
                <a:cs typeface="Times New Roman" pitchFamily="18" charset="0"/>
              </a:rPr>
              <a:t> рублей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4">
            <a:extLst>
              <a:ext uri="{FF2B5EF4-FFF2-40B4-BE49-F238E27FC236}">
                <a16:creationId xmlns:a16="http://schemas.microsoft.com/office/drawing/2014/main" id="{64D7EE4D-0C78-403B-A026-5D937476F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1087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esktop\Без-имени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893" y="246105"/>
            <a:ext cx="974207" cy="78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88015" cy="12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0E0ED4-51AD-44A0-8F01-B14B8B989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9" y="317129"/>
            <a:ext cx="9599982" cy="645974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86" y="177069"/>
            <a:ext cx="9907480" cy="668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091953" y="2445141"/>
            <a:ext cx="8575552" cy="89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5800" b="1" dirty="0">
                <a:solidFill>
                  <a:schemeClr val="accent1">
                    <a:lumMod val="75000"/>
                  </a:schemeClr>
                </a:solidFill>
              </a:rPr>
              <a:t>Спасибо за внимание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D918D2-94E2-44FF-96AD-C1EF7EE70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1" y="-26270"/>
            <a:ext cx="1775774" cy="12960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B41B32-17B7-40B8-BD24-1F38F179E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945" y="47958"/>
            <a:ext cx="807012" cy="975003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865EDA3C-5663-4E1D-8904-8D4B0EC6B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358" y="996191"/>
            <a:ext cx="14381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3200" b="1">
                <a:solidFill>
                  <a:schemeClr val="accent1">
                    <a:lumMod val="75000"/>
                  </a:schemeClr>
                </a:solidFill>
                <a:latin typeface="Futura PT"/>
              </a:defRPr>
            </a:lvl1pPr>
          </a:lstStyle>
          <a:p>
            <a:r>
              <a:rPr lang="ru-RU" sz="1000" dirty="0"/>
              <a:t>город Прокопьевск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67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503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5" y="0"/>
            <a:ext cx="122167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024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2"/>
            <a:ext cx="12201986" cy="684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6240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4610</TotalTime>
  <Words>2098</Words>
  <Application>Microsoft Office PowerPoint</Application>
  <PresentationFormat>Широкоэкранный</PresentationFormat>
  <Paragraphs>541</Paragraphs>
  <Slides>61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9" baseType="lpstr">
      <vt:lpstr>Arial</vt:lpstr>
      <vt:lpstr>Calibri</vt:lpstr>
      <vt:lpstr>Calibri Light</vt:lpstr>
      <vt:lpstr>Futura PT</vt:lpstr>
      <vt:lpstr>Tahoma</vt:lpstr>
      <vt:lpstr>Times New Roman</vt:lpstr>
      <vt:lpstr>Тема Office</vt:lpstr>
      <vt:lpstr>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1,2%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93,3%  37110 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Гиндулина Екатерина Сергеевна</dc:creator>
  <cp:lastModifiedBy>Бирюкова Екатерина Сергеевна</cp:lastModifiedBy>
  <cp:revision>533</cp:revision>
  <cp:lastPrinted>2022-02-14T06:11:22Z</cp:lastPrinted>
  <dcterms:created xsi:type="dcterms:W3CDTF">2020-02-25T03:20:57Z</dcterms:created>
  <dcterms:modified xsi:type="dcterms:W3CDTF">2022-02-22T08:48:05Z</dcterms:modified>
</cp:coreProperties>
</file>