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3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4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5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7" r:id="rId8"/>
    <p:sldMasterId id="2147483770" r:id="rId9"/>
    <p:sldMasterId id="2147483783" r:id="rId10"/>
    <p:sldMasterId id="2147483796" r:id="rId11"/>
    <p:sldMasterId id="2147483809" r:id="rId12"/>
    <p:sldMasterId id="2147483822" r:id="rId13"/>
    <p:sldMasterId id="2147483835" r:id="rId14"/>
    <p:sldMasterId id="2147483848" r:id="rId15"/>
    <p:sldMasterId id="2147483861" r:id="rId16"/>
  </p:sldMasterIdLst>
  <p:sldIdLst>
    <p:sldId id="268" r:id="rId17"/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70" r:id="rId29"/>
    <p:sldId id="279" r:id="rId30"/>
    <p:sldId id="280" r:id="rId31"/>
    <p:sldId id="281" r:id="rId32"/>
    <p:sldId id="282" r:id="rId33"/>
    <p:sldId id="283" r:id="rId34"/>
    <p:sldId id="284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11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9778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9B002-B7ED-4951-866C-FB646F73F5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17165"/>
      </p:ext>
    </p:extLst>
  </p:cSld>
  <p:clrMapOvr>
    <a:masterClrMapping/>
  </p:clrMapOvr>
  <p:transition advTm="700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55933-D56B-47CE-8A21-108C7A3326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11630"/>
      </p:ext>
    </p:extLst>
  </p:cSld>
  <p:clrMapOvr>
    <a:masterClrMapping/>
  </p:clrMapOvr>
  <p:transition advTm="700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7B3FD-0F60-420D-B747-FCD16CE6EE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00310"/>
      </p:ext>
    </p:extLst>
  </p:cSld>
  <p:clrMapOvr>
    <a:masterClrMapping/>
  </p:clrMapOvr>
  <p:transition advTm="700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242E4-645E-4ACE-9E77-5B19CCDD24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817022"/>
      </p:ext>
    </p:extLst>
  </p:cSld>
  <p:clrMapOvr>
    <a:masterClrMapping/>
  </p:clrMapOvr>
  <p:transition advTm="700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D5A9E-CF39-4BB1-8EA5-2D3C29AD85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90447"/>
      </p:ext>
    </p:extLst>
  </p:cSld>
  <p:clrMapOvr>
    <a:masterClrMapping/>
  </p:clrMapOvr>
  <p:transition advTm="700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C71DC-F7AA-4A82-A917-C52CACB13D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9289"/>
      </p:ext>
    </p:extLst>
  </p:cSld>
  <p:clrMapOvr>
    <a:masterClrMapping/>
  </p:clrMapOvr>
  <p:transition advTm="700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66732-FE71-49E9-8F0B-50A76FD87A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81894"/>
      </p:ext>
    </p:extLst>
  </p:cSld>
  <p:clrMapOvr>
    <a:masterClrMapping/>
  </p:clrMapOvr>
  <p:transition advTm="700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D039B-FC71-4AE7-9D09-43C96FF93A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86"/>
      </p:ext>
    </p:extLst>
  </p:cSld>
  <p:clrMapOvr>
    <a:masterClrMapping/>
  </p:clrMapOvr>
  <p:transition advTm="700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67050-E758-49FB-9055-A340CCC451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25387"/>
      </p:ext>
    </p:extLst>
  </p:cSld>
  <p:clrMapOvr>
    <a:masterClrMapping/>
  </p:clrMapOvr>
  <p:transition advTm="700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9756F-C0D2-4B31-AC2E-B21857DA3C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95602"/>
      </p:ext>
    </p:extLst>
  </p:cSld>
  <p:clrMapOvr>
    <a:masterClrMapping/>
  </p:clrMapOvr>
  <p:transition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6368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D077F-5FD4-4304-ACFF-917113DF16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53181"/>
      </p:ext>
    </p:extLst>
  </p:cSld>
  <p:clrMapOvr>
    <a:masterClrMapping/>
  </p:clrMapOvr>
  <p:transition advTm="700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0D8D6-E99C-4E86-B350-1AF0275B3F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392347"/>
      </p:ext>
    </p:extLst>
  </p:cSld>
  <p:clrMapOvr>
    <a:masterClrMapping/>
  </p:clrMapOvr>
  <p:transition advTm="700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9B002-B7ED-4951-866C-FB646F73F5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75417"/>
      </p:ext>
    </p:extLst>
  </p:cSld>
  <p:clrMapOvr>
    <a:masterClrMapping/>
  </p:clrMapOvr>
  <p:transition advTm="700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55933-D56B-47CE-8A21-108C7A3326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77770"/>
      </p:ext>
    </p:extLst>
  </p:cSld>
  <p:clrMapOvr>
    <a:masterClrMapping/>
  </p:clrMapOvr>
  <p:transition advTm="700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7B3FD-0F60-420D-B747-FCD16CE6EE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597407"/>
      </p:ext>
    </p:extLst>
  </p:cSld>
  <p:clrMapOvr>
    <a:masterClrMapping/>
  </p:clrMapOvr>
  <p:transition advTm="700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242E4-645E-4ACE-9E77-5B19CCDD24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34489"/>
      </p:ext>
    </p:extLst>
  </p:cSld>
  <p:clrMapOvr>
    <a:masterClrMapping/>
  </p:clrMapOvr>
  <p:transition advTm="700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D5A9E-CF39-4BB1-8EA5-2D3C29AD85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59028"/>
      </p:ext>
    </p:extLst>
  </p:cSld>
  <p:clrMapOvr>
    <a:masterClrMapping/>
  </p:clrMapOvr>
  <p:transition advTm="700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C71DC-F7AA-4A82-A917-C52CACB13D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48322"/>
      </p:ext>
    </p:extLst>
  </p:cSld>
  <p:clrMapOvr>
    <a:masterClrMapping/>
  </p:clrMapOvr>
  <p:transition advTm="700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66732-FE71-49E9-8F0B-50A76FD87A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19115"/>
      </p:ext>
    </p:extLst>
  </p:cSld>
  <p:clrMapOvr>
    <a:masterClrMapping/>
  </p:clrMapOvr>
  <p:transition advTm="700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D039B-FC71-4AE7-9D09-43C96FF93A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29851"/>
      </p:ext>
    </p:extLst>
  </p:cSld>
  <p:clrMapOvr>
    <a:masterClrMapping/>
  </p:clrMapOvr>
  <p:transition advTm="7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88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67050-E758-49FB-9055-A340CCC451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108"/>
      </p:ext>
    </p:extLst>
  </p:cSld>
  <p:clrMapOvr>
    <a:masterClrMapping/>
  </p:clrMapOvr>
  <p:transition advTm="700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9756F-C0D2-4B31-AC2E-B21857DA3C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50501"/>
      </p:ext>
    </p:extLst>
  </p:cSld>
  <p:clrMapOvr>
    <a:masterClrMapping/>
  </p:clrMapOvr>
  <p:transition advTm="700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D077F-5FD4-4304-ACFF-917113DF16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68535"/>
      </p:ext>
    </p:extLst>
  </p:cSld>
  <p:clrMapOvr>
    <a:masterClrMapping/>
  </p:clrMapOvr>
  <p:transition advTm="700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0D8D6-E99C-4E86-B350-1AF0275B3F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67796"/>
      </p:ext>
    </p:extLst>
  </p:cSld>
  <p:clrMapOvr>
    <a:masterClrMapping/>
  </p:clrMapOvr>
  <p:transition advTm="700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9B002-B7ED-4951-866C-FB646F73F5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89013"/>
      </p:ext>
    </p:extLst>
  </p:cSld>
  <p:clrMapOvr>
    <a:masterClrMapping/>
  </p:clrMapOvr>
  <p:transition advTm="700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55933-D56B-47CE-8A21-108C7A3326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94922"/>
      </p:ext>
    </p:extLst>
  </p:cSld>
  <p:clrMapOvr>
    <a:masterClrMapping/>
  </p:clrMapOvr>
  <p:transition advTm="700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7B3FD-0F60-420D-B747-FCD16CE6EE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20266"/>
      </p:ext>
    </p:extLst>
  </p:cSld>
  <p:clrMapOvr>
    <a:masterClrMapping/>
  </p:clrMapOvr>
  <p:transition advTm="700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242E4-645E-4ACE-9E77-5B19CCDD24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7290"/>
      </p:ext>
    </p:extLst>
  </p:cSld>
  <p:clrMapOvr>
    <a:masterClrMapping/>
  </p:clrMapOvr>
  <p:transition advTm="700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D5A9E-CF39-4BB1-8EA5-2D3C29AD85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93663"/>
      </p:ext>
    </p:extLst>
  </p:cSld>
  <p:clrMapOvr>
    <a:masterClrMapping/>
  </p:clrMapOvr>
  <p:transition advTm="700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C71DC-F7AA-4A82-A917-C52CACB13D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1563"/>
      </p:ext>
    </p:extLst>
  </p:cSld>
  <p:clrMapOvr>
    <a:masterClrMapping/>
  </p:clrMapOvr>
  <p:transition advTm="7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0181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66732-FE71-49E9-8F0B-50A76FD87A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953150"/>
      </p:ext>
    </p:extLst>
  </p:cSld>
  <p:clrMapOvr>
    <a:masterClrMapping/>
  </p:clrMapOvr>
  <p:transition advTm="700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D039B-FC71-4AE7-9D09-43C96FF93A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279"/>
      </p:ext>
    </p:extLst>
  </p:cSld>
  <p:clrMapOvr>
    <a:masterClrMapping/>
  </p:clrMapOvr>
  <p:transition advTm="700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67050-E758-49FB-9055-A340CCC451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35867"/>
      </p:ext>
    </p:extLst>
  </p:cSld>
  <p:clrMapOvr>
    <a:masterClrMapping/>
  </p:clrMapOvr>
  <p:transition advTm="700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9756F-C0D2-4B31-AC2E-B21857DA3C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81756"/>
      </p:ext>
    </p:extLst>
  </p:cSld>
  <p:clrMapOvr>
    <a:masterClrMapping/>
  </p:clrMapOvr>
  <p:transition advTm="700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D077F-5FD4-4304-ACFF-917113DF16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048776"/>
      </p:ext>
    </p:extLst>
  </p:cSld>
  <p:clrMapOvr>
    <a:masterClrMapping/>
  </p:clrMapOvr>
  <p:transition advTm="700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0D8D6-E99C-4E86-B350-1AF0275B3F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90546"/>
      </p:ext>
    </p:extLst>
  </p:cSld>
  <p:clrMapOvr>
    <a:masterClrMapping/>
  </p:clrMapOvr>
  <p:transition advTm="700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9B002-B7ED-4951-866C-FB646F73F5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909568"/>
      </p:ext>
    </p:extLst>
  </p:cSld>
  <p:clrMapOvr>
    <a:masterClrMapping/>
  </p:clrMapOvr>
  <p:transition advTm="700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55933-D56B-47CE-8A21-108C7A3326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991373"/>
      </p:ext>
    </p:extLst>
  </p:cSld>
  <p:clrMapOvr>
    <a:masterClrMapping/>
  </p:clrMapOvr>
  <p:transition advTm="700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7B3FD-0F60-420D-B747-FCD16CE6EE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49393"/>
      </p:ext>
    </p:extLst>
  </p:cSld>
  <p:clrMapOvr>
    <a:masterClrMapping/>
  </p:clrMapOvr>
  <p:transition advTm="700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242E4-645E-4ACE-9E77-5B19CCDD24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56774"/>
      </p:ext>
    </p:extLst>
  </p:cSld>
  <p:clrMapOvr>
    <a:masterClrMapping/>
  </p:clrMapOvr>
  <p:transition advTm="7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79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D5A9E-CF39-4BB1-8EA5-2D3C29AD85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63802"/>
      </p:ext>
    </p:extLst>
  </p:cSld>
  <p:clrMapOvr>
    <a:masterClrMapping/>
  </p:clrMapOvr>
  <p:transition advTm="700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C71DC-F7AA-4A82-A917-C52CACB13D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312274"/>
      </p:ext>
    </p:extLst>
  </p:cSld>
  <p:clrMapOvr>
    <a:masterClrMapping/>
  </p:clrMapOvr>
  <p:transition advTm="700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66732-FE71-49E9-8F0B-50A76FD87A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13594"/>
      </p:ext>
    </p:extLst>
  </p:cSld>
  <p:clrMapOvr>
    <a:masterClrMapping/>
  </p:clrMapOvr>
  <p:transition advTm="700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D039B-FC71-4AE7-9D09-43C96FF93A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3083"/>
      </p:ext>
    </p:extLst>
  </p:cSld>
  <p:clrMapOvr>
    <a:masterClrMapping/>
  </p:clrMapOvr>
  <p:transition advTm="700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67050-E758-49FB-9055-A340CCC451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41685"/>
      </p:ext>
    </p:extLst>
  </p:cSld>
  <p:clrMapOvr>
    <a:masterClrMapping/>
  </p:clrMapOvr>
  <p:transition advTm="700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9756F-C0D2-4B31-AC2E-B21857DA3C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35954"/>
      </p:ext>
    </p:extLst>
  </p:cSld>
  <p:clrMapOvr>
    <a:masterClrMapping/>
  </p:clrMapOvr>
  <p:transition advTm="700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D077F-5FD4-4304-ACFF-917113DF16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66762"/>
      </p:ext>
    </p:extLst>
  </p:cSld>
  <p:clrMapOvr>
    <a:masterClrMapping/>
  </p:clrMapOvr>
  <p:transition advTm="700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0D8D6-E99C-4E86-B350-1AF0275B3F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518394"/>
      </p:ext>
    </p:extLst>
  </p:cSld>
  <p:clrMapOvr>
    <a:masterClrMapping/>
  </p:clrMapOvr>
  <p:transition advTm="700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9B002-B7ED-4951-866C-FB646F73F5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75463"/>
      </p:ext>
    </p:extLst>
  </p:cSld>
  <p:clrMapOvr>
    <a:masterClrMapping/>
  </p:clrMapOvr>
  <p:transition advTm="700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55933-D56B-47CE-8A21-108C7A3326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37731"/>
      </p:ext>
    </p:extLst>
  </p:cSld>
  <p:clrMapOvr>
    <a:masterClrMapping/>
  </p:clrMapOvr>
  <p:transition advTm="7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9707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7B3FD-0F60-420D-B747-FCD16CE6EE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08231"/>
      </p:ext>
    </p:extLst>
  </p:cSld>
  <p:clrMapOvr>
    <a:masterClrMapping/>
  </p:clrMapOvr>
  <p:transition advTm="700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242E4-645E-4ACE-9E77-5B19CCDD24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06597"/>
      </p:ext>
    </p:extLst>
  </p:cSld>
  <p:clrMapOvr>
    <a:masterClrMapping/>
  </p:clrMapOvr>
  <p:transition advTm="700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D5A9E-CF39-4BB1-8EA5-2D3C29AD85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16721"/>
      </p:ext>
    </p:extLst>
  </p:cSld>
  <p:clrMapOvr>
    <a:masterClrMapping/>
  </p:clrMapOvr>
  <p:transition advTm="700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C71DC-F7AA-4A82-A917-C52CACB13D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54084"/>
      </p:ext>
    </p:extLst>
  </p:cSld>
  <p:clrMapOvr>
    <a:masterClrMapping/>
  </p:clrMapOvr>
  <p:transition advTm="700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66732-FE71-49E9-8F0B-50A76FD87A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891904"/>
      </p:ext>
    </p:extLst>
  </p:cSld>
  <p:clrMapOvr>
    <a:masterClrMapping/>
  </p:clrMapOvr>
  <p:transition advTm="700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D039B-FC71-4AE7-9D09-43C96FF93A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51884"/>
      </p:ext>
    </p:extLst>
  </p:cSld>
  <p:clrMapOvr>
    <a:masterClrMapping/>
  </p:clrMapOvr>
  <p:transition advTm="700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67050-E758-49FB-9055-A340CCC451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79086"/>
      </p:ext>
    </p:extLst>
  </p:cSld>
  <p:clrMapOvr>
    <a:masterClrMapping/>
  </p:clrMapOvr>
  <p:transition advTm="7000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9756F-C0D2-4B31-AC2E-B21857DA3C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81353"/>
      </p:ext>
    </p:extLst>
  </p:cSld>
  <p:clrMapOvr>
    <a:masterClrMapping/>
  </p:clrMapOvr>
  <p:transition advTm="7000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D077F-5FD4-4304-ACFF-917113DF16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92853"/>
      </p:ext>
    </p:extLst>
  </p:cSld>
  <p:clrMapOvr>
    <a:masterClrMapping/>
  </p:clrMapOvr>
  <p:transition advTm="7000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0D8D6-E99C-4E86-B350-1AF0275B3F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521003"/>
      </p:ext>
    </p:extLst>
  </p:cSld>
  <p:clrMapOvr>
    <a:masterClrMapping/>
  </p:clrMapOvr>
  <p:transition advTm="7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8894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9B002-B7ED-4951-866C-FB646F73F5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95251"/>
      </p:ext>
    </p:extLst>
  </p:cSld>
  <p:clrMapOvr>
    <a:masterClrMapping/>
  </p:clrMapOvr>
  <p:transition advTm="7000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55933-D56B-47CE-8A21-108C7A3326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95806"/>
      </p:ext>
    </p:extLst>
  </p:cSld>
  <p:clrMapOvr>
    <a:masterClrMapping/>
  </p:clrMapOvr>
  <p:transition advTm="7000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7B3FD-0F60-420D-B747-FCD16CE6EE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80907"/>
      </p:ext>
    </p:extLst>
  </p:cSld>
  <p:clrMapOvr>
    <a:masterClrMapping/>
  </p:clrMapOvr>
  <p:transition advTm="7000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242E4-645E-4ACE-9E77-5B19CCDD24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60381"/>
      </p:ext>
    </p:extLst>
  </p:cSld>
  <p:clrMapOvr>
    <a:masterClrMapping/>
  </p:clrMapOvr>
  <p:transition advTm="7000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D5A9E-CF39-4BB1-8EA5-2D3C29AD85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66732"/>
      </p:ext>
    </p:extLst>
  </p:cSld>
  <p:clrMapOvr>
    <a:masterClrMapping/>
  </p:clrMapOvr>
  <p:transition advTm="7000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C71DC-F7AA-4A82-A917-C52CACB13D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925463"/>
      </p:ext>
    </p:extLst>
  </p:cSld>
  <p:clrMapOvr>
    <a:masterClrMapping/>
  </p:clrMapOvr>
  <p:transition advTm="7000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66732-FE71-49E9-8F0B-50A76FD87A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4253"/>
      </p:ext>
    </p:extLst>
  </p:cSld>
  <p:clrMapOvr>
    <a:masterClrMapping/>
  </p:clrMapOvr>
  <p:transition advTm="7000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D039B-FC71-4AE7-9D09-43C96FF93A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33690"/>
      </p:ext>
    </p:extLst>
  </p:cSld>
  <p:clrMapOvr>
    <a:masterClrMapping/>
  </p:clrMapOvr>
  <p:transition advTm="7000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67050-E758-49FB-9055-A340CCC451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54473"/>
      </p:ext>
    </p:extLst>
  </p:cSld>
  <p:clrMapOvr>
    <a:masterClrMapping/>
  </p:clrMapOvr>
  <p:transition advTm="7000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9756F-C0D2-4B31-AC2E-B21857DA3C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032537"/>
      </p:ext>
    </p:extLst>
  </p:cSld>
  <p:clrMapOvr>
    <a:masterClrMapping/>
  </p:clrMapOvr>
  <p:transition advTm="7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61576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D077F-5FD4-4304-ACFF-917113DF16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47986"/>
      </p:ext>
    </p:extLst>
  </p:cSld>
  <p:clrMapOvr>
    <a:masterClrMapping/>
  </p:clrMapOvr>
  <p:transition advTm="7000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0D8D6-E99C-4E86-B350-1AF0275B3F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56777"/>
      </p:ext>
    </p:extLst>
  </p:cSld>
  <p:clrMapOvr>
    <a:masterClrMapping/>
  </p:clrMapOvr>
  <p:transition advTm="7000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9B002-B7ED-4951-866C-FB646F73F5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713113"/>
      </p:ext>
    </p:extLst>
  </p:cSld>
  <p:clrMapOvr>
    <a:masterClrMapping/>
  </p:clrMapOvr>
  <p:transition advTm="7000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55933-D56B-47CE-8A21-108C7A3326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134236"/>
      </p:ext>
    </p:extLst>
  </p:cSld>
  <p:clrMapOvr>
    <a:masterClrMapping/>
  </p:clrMapOvr>
  <p:transition advTm="7000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7B3FD-0F60-420D-B747-FCD16CE6EE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063691"/>
      </p:ext>
    </p:extLst>
  </p:cSld>
  <p:clrMapOvr>
    <a:masterClrMapping/>
  </p:clrMapOvr>
  <p:transition advTm="7000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242E4-645E-4ACE-9E77-5B19CCDD24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82974"/>
      </p:ext>
    </p:extLst>
  </p:cSld>
  <p:clrMapOvr>
    <a:masterClrMapping/>
  </p:clrMapOvr>
  <p:transition advTm="7000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D5A9E-CF39-4BB1-8EA5-2D3C29AD85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1301"/>
      </p:ext>
    </p:extLst>
  </p:cSld>
  <p:clrMapOvr>
    <a:masterClrMapping/>
  </p:clrMapOvr>
  <p:transition advTm="7000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C71DC-F7AA-4A82-A917-C52CACB13D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40718"/>
      </p:ext>
    </p:extLst>
  </p:cSld>
  <p:clrMapOvr>
    <a:masterClrMapping/>
  </p:clrMapOvr>
  <p:transition advTm="7000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66732-FE71-49E9-8F0B-50A76FD87A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763295"/>
      </p:ext>
    </p:extLst>
  </p:cSld>
  <p:clrMapOvr>
    <a:masterClrMapping/>
  </p:clrMapOvr>
  <p:transition advTm="7000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D039B-FC71-4AE7-9D09-43C96FF93A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02361"/>
      </p:ext>
    </p:extLst>
  </p:cSld>
  <p:clrMapOvr>
    <a:masterClrMapping/>
  </p:clrMapOvr>
  <p:transition advTm="7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28846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67050-E758-49FB-9055-A340CCC451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53867"/>
      </p:ext>
    </p:extLst>
  </p:cSld>
  <p:clrMapOvr>
    <a:masterClrMapping/>
  </p:clrMapOvr>
  <p:transition advTm="7000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9756F-C0D2-4B31-AC2E-B21857DA3C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614262"/>
      </p:ext>
    </p:extLst>
  </p:cSld>
  <p:clrMapOvr>
    <a:masterClrMapping/>
  </p:clrMapOvr>
  <p:transition advTm="7000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D077F-5FD4-4304-ACFF-917113DF16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37623"/>
      </p:ext>
    </p:extLst>
  </p:cSld>
  <p:clrMapOvr>
    <a:masterClrMapping/>
  </p:clrMapOvr>
  <p:transition advTm="7000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0D8D6-E99C-4E86-B350-1AF0275B3F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004064"/>
      </p:ext>
    </p:extLst>
  </p:cSld>
  <p:clrMapOvr>
    <a:masterClrMapping/>
  </p:clrMapOvr>
  <p:transition advTm="700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9B002-B7ED-4951-866C-FB646F73F5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15120"/>
      </p:ext>
    </p:extLst>
  </p:cSld>
  <p:clrMapOvr>
    <a:masterClrMapping/>
  </p:clrMapOvr>
  <p:transition advTm="7000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55933-D56B-47CE-8A21-108C7A3326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22632"/>
      </p:ext>
    </p:extLst>
  </p:cSld>
  <p:clrMapOvr>
    <a:masterClrMapping/>
  </p:clrMapOvr>
  <p:transition advTm="7000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7B3FD-0F60-420D-B747-FCD16CE6EE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83234"/>
      </p:ext>
    </p:extLst>
  </p:cSld>
  <p:clrMapOvr>
    <a:masterClrMapping/>
  </p:clrMapOvr>
  <p:transition advTm="7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27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22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71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830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368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70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5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69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541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73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0070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6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847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2814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169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51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115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75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29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824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218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633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00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658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749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894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386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6555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603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35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0167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89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506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717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422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747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1997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967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930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174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533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80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273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77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27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3355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17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616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030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2724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05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814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576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242E4-645E-4ACE-9E77-5B19CCDD24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86915"/>
      </p:ext>
    </p:extLst>
  </p:cSld>
  <p:clrMapOvr>
    <a:masterClrMapping/>
  </p:clrMapOvr>
  <p:transition advTm="70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D5A9E-CF39-4BB1-8EA5-2D3C29AD85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59529"/>
      </p:ext>
    </p:extLst>
  </p:cSld>
  <p:clrMapOvr>
    <a:masterClrMapping/>
  </p:clrMapOvr>
  <p:transition advTm="70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C71DC-F7AA-4A82-A917-C52CACB13D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974461"/>
      </p:ext>
    </p:extLst>
  </p:cSld>
  <p:clrMapOvr>
    <a:masterClrMapping/>
  </p:clrMapOvr>
  <p:transition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334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66732-FE71-49E9-8F0B-50A76FD87A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55743"/>
      </p:ext>
    </p:extLst>
  </p:cSld>
  <p:clrMapOvr>
    <a:masterClrMapping/>
  </p:clrMapOvr>
  <p:transition advTm="7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D039B-FC71-4AE7-9D09-43C96FF93A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28434"/>
      </p:ext>
    </p:extLst>
  </p:cSld>
  <p:clrMapOvr>
    <a:masterClrMapping/>
  </p:clrMapOvr>
  <p:transition advTm="7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67050-E758-49FB-9055-A340CCC451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479378"/>
      </p:ext>
    </p:extLst>
  </p:cSld>
  <p:clrMapOvr>
    <a:masterClrMapping/>
  </p:clrMapOvr>
  <p:transition advTm="7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9756F-C0D2-4B31-AC2E-B21857DA3C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30020"/>
      </p:ext>
    </p:extLst>
  </p:cSld>
  <p:clrMapOvr>
    <a:masterClrMapping/>
  </p:clrMapOvr>
  <p:transition advTm="7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D077F-5FD4-4304-ACFF-917113DF16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91502"/>
      </p:ext>
    </p:extLst>
  </p:cSld>
  <p:clrMapOvr>
    <a:masterClrMapping/>
  </p:clrMapOvr>
  <p:transition advTm="700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0D8D6-E99C-4E86-B350-1AF0275B3F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04338"/>
      </p:ext>
    </p:extLst>
  </p:cSld>
  <p:clrMapOvr>
    <a:masterClrMapping/>
  </p:clrMapOvr>
  <p:transition advTm="700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9B002-B7ED-4951-866C-FB646F73F5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956766"/>
      </p:ext>
    </p:extLst>
  </p:cSld>
  <p:clrMapOvr>
    <a:masterClrMapping/>
  </p:clrMapOvr>
  <p:transition advTm="700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55933-D56B-47CE-8A21-108C7A3326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69181"/>
      </p:ext>
    </p:extLst>
  </p:cSld>
  <p:clrMapOvr>
    <a:masterClrMapping/>
  </p:clrMapOvr>
  <p:transition advTm="700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7B3FD-0F60-420D-B747-FCD16CE6EE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08424"/>
      </p:ext>
    </p:extLst>
  </p:cSld>
  <p:clrMapOvr>
    <a:masterClrMapping/>
  </p:clrMapOvr>
  <p:transition advTm="700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242E4-645E-4ACE-9E77-5B19CCDD24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77351"/>
      </p:ext>
    </p:extLst>
  </p:cSld>
  <p:clrMapOvr>
    <a:masterClrMapping/>
  </p:clrMapOvr>
  <p:transition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085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D5A9E-CF39-4BB1-8EA5-2D3C29AD85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42289"/>
      </p:ext>
    </p:extLst>
  </p:cSld>
  <p:clrMapOvr>
    <a:masterClrMapping/>
  </p:clrMapOvr>
  <p:transition advTm="700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C71DC-F7AA-4A82-A917-C52CACB13D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92062"/>
      </p:ext>
    </p:extLst>
  </p:cSld>
  <p:clrMapOvr>
    <a:masterClrMapping/>
  </p:clrMapOvr>
  <p:transition advTm="700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66732-FE71-49E9-8F0B-50A76FD87A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98311"/>
      </p:ext>
    </p:extLst>
  </p:cSld>
  <p:clrMapOvr>
    <a:masterClrMapping/>
  </p:clrMapOvr>
  <p:transition advTm="700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D039B-FC71-4AE7-9D09-43C96FF93A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41367"/>
      </p:ext>
    </p:extLst>
  </p:cSld>
  <p:clrMapOvr>
    <a:masterClrMapping/>
  </p:clrMapOvr>
  <p:transition advTm="700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67050-E758-49FB-9055-A340CCC451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185734"/>
      </p:ext>
    </p:extLst>
  </p:cSld>
  <p:clrMapOvr>
    <a:masterClrMapping/>
  </p:clrMapOvr>
  <p:transition advTm="700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9756F-C0D2-4B31-AC2E-B21857DA3C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41635"/>
      </p:ext>
    </p:extLst>
  </p:cSld>
  <p:clrMapOvr>
    <a:masterClrMapping/>
  </p:clrMapOvr>
  <p:transition advTm="700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D077F-5FD4-4304-ACFF-917113DF16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050477"/>
      </p:ext>
    </p:extLst>
  </p:cSld>
  <p:clrMapOvr>
    <a:masterClrMapping/>
  </p:clrMapOvr>
  <p:transition advTm="700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0D8D6-E99C-4E86-B350-1AF0275B3F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72397"/>
      </p:ext>
    </p:extLst>
  </p:cSld>
  <p:clrMapOvr>
    <a:masterClrMapping/>
  </p:clrMapOvr>
  <p:transition advTm="700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9B002-B7ED-4951-866C-FB646F73F5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385"/>
      </p:ext>
    </p:extLst>
  </p:cSld>
  <p:clrMapOvr>
    <a:masterClrMapping/>
  </p:clrMapOvr>
  <p:transition advTm="700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55933-D56B-47CE-8A21-108C7A3326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11218"/>
      </p:ext>
    </p:extLst>
  </p:cSld>
  <p:clrMapOvr>
    <a:masterClrMapping/>
  </p:clrMapOvr>
  <p:transition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474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7B3FD-0F60-420D-B747-FCD16CE6EE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24069"/>
      </p:ext>
    </p:extLst>
  </p:cSld>
  <p:clrMapOvr>
    <a:masterClrMapping/>
  </p:clrMapOvr>
  <p:transition advTm="700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242E4-645E-4ACE-9E77-5B19CCDD24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16805"/>
      </p:ext>
    </p:extLst>
  </p:cSld>
  <p:clrMapOvr>
    <a:masterClrMapping/>
  </p:clrMapOvr>
  <p:transition advTm="700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D5A9E-CF39-4BB1-8EA5-2D3C29AD85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876222"/>
      </p:ext>
    </p:extLst>
  </p:cSld>
  <p:clrMapOvr>
    <a:masterClrMapping/>
  </p:clrMapOvr>
  <p:transition advTm="700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C71DC-F7AA-4A82-A917-C52CACB13D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05838"/>
      </p:ext>
    </p:extLst>
  </p:cSld>
  <p:clrMapOvr>
    <a:masterClrMapping/>
  </p:clrMapOvr>
  <p:transition advTm="700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66732-FE71-49E9-8F0B-50A76FD87A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666659"/>
      </p:ext>
    </p:extLst>
  </p:cSld>
  <p:clrMapOvr>
    <a:masterClrMapping/>
  </p:clrMapOvr>
  <p:transition advTm="700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D039B-FC71-4AE7-9D09-43C96FF93A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85535"/>
      </p:ext>
    </p:extLst>
  </p:cSld>
  <p:clrMapOvr>
    <a:masterClrMapping/>
  </p:clrMapOvr>
  <p:transition advTm="700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67050-E758-49FB-9055-A340CCC451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16915"/>
      </p:ext>
    </p:extLst>
  </p:cSld>
  <p:clrMapOvr>
    <a:masterClrMapping/>
  </p:clrMapOvr>
  <p:transition advTm="700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9756F-C0D2-4B31-AC2E-B21857DA3C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82622"/>
      </p:ext>
    </p:extLst>
  </p:cSld>
  <p:clrMapOvr>
    <a:masterClrMapping/>
  </p:clrMapOvr>
  <p:transition advTm="700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D077F-5FD4-4304-ACFF-917113DF16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78733"/>
      </p:ext>
    </p:extLst>
  </p:cSld>
  <p:clrMapOvr>
    <a:masterClrMapping/>
  </p:clrMapOvr>
  <p:transition advTm="700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0D8D6-E99C-4E86-B350-1AF0275B3F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13578"/>
      </p:ext>
    </p:extLst>
  </p:cSld>
  <p:clrMapOvr>
    <a:masterClrMapping/>
  </p:clrMapOvr>
  <p:transition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101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1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B7736A-39D3-457A-8F1D-735C41CCD79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8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ransition advTm="7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1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B7736A-39D3-457A-8F1D-735C41CCD79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58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ransition advTm="7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1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B7736A-39D3-457A-8F1D-735C41CCD79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1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ransition advTm="7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1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B7736A-39D3-457A-8F1D-735C41CCD79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4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transition advTm="7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1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B7736A-39D3-457A-8F1D-735C41CCD79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55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ransition advTm="7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1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B7736A-39D3-457A-8F1D-735C41CCD79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61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transition advTm="7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1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B7736A-39D3-457A-8F1D-735C41CCD79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81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</p:sldLayoutIdLst>
  <p:transition advTm="7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936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124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593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979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65C5E3-07BE-441C-BD45-557BD396D14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17.03.2014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6FF58E-2B1F-4F9A-A6A4-BC070DEF111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465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1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B7736A-39D3-457A-8F1D-735C41CCD79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7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ransition advTm="7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1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B7736A-39D3-457A-8F1D-735C41CCD79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43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ransition advTm="7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1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B7736A-39D3-457A-8F1D-735C41CCD79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81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ransition advTm="7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8031368" cy="2899752"/>
          </a:xfrm>
        </p:spPr>
        <p:txBody>
          <a:bodyPr>
            <a:normAutofit/>
          </a:bodyPr>
          <a:lstStyle/>
          <a:p>
            <a:pPr lvl="0" algn="l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800" kern="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</a:rPr>
              <a:t>Куратор </a:t>
            </a:r>
            <a:r>
              <a:rPr lang="ru-RU" altLang="ru-RU" sz="1800" kern="0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</a:rPr>
              <a:t>маршрута: </a:t>
            </a:r>
            <a:r>
              <a:rPr lang="ru-RU" altLang="ru-RU" sz="1800" kern="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</a:rPr>
              <a:t>Жукова Елена Юрьевна </a:t>
            </a:r>
            <a:r>
              <a:rPr lang="ru-RU" altLang="ru-RU" sz="1800" kern="0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</a:rPr>
              <a:t/>
            </a:r>
            <a:br>
              <a:rPr lang="ru-RU" altLang="ru-RU" sz="1800" kern="0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</a:rPr>
            </a:br>
            <a:r>
              <a:rPr lang="ru-RU" altLang="ru-RU" sz="1800" kern="0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</a:rPr>
              <a:t>Должность: </a:t>
            </a:r>
            <a:r>
              <a:rPr lang="ru-RU" altLang="ru-RU" sz="1800" kern="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</a:rPr>
              <a:t>методист управления </a:t>
            </a:r>
            <a:r>
              <a:rPr lang="ru-RU" altLang="ru-RU" sz="1800" kern="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</a:rPr>
              <a:t>культуры</a:t>
            </a:r>
            <a:r>
              <a:rPr lang="ru-RU" altLang="ru-RU" sz="1800" kern="0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</a:rPr>
              <a:t/>
            </a:r>
            <a:br>
              <a:rPr lang="ru-RU" altLang="ru-RU" sz="1800" kern="0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</a:rPr>
            </a:br>
            <a:r>
              <a:rPr lang="ru-RU" altLang="ru-RU" sz="1800" kern="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</a:rPr>
              <a:t>Контактные </a:t>
            </a:r>
            <a:r>
              <a:rPr lang="ru-RU" altLang="ru-RU" sz="1800" kern="0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</a:rPr>
              <a:t>данные: тел. 8(38472) </a:t>
            </a:r>
            <a:r>
              <a:rPr lang="ru-RU" altLang="ru-RU" sz="1800" kern="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</a:rPr>
              <a:t>3-35-71;</a:t>
            </a:r>
            <a:r>
              <a:rPr lang="ru-RU" altLang="ru-RU" sz="1800" kern="0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</a:rPr>
              <a:t/>
            </a:r>
            <a:br>
              <a:rPr lang="ru-RU" altLang="ru-RU" sz="1800" kern="0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</a:rPr>
            </a:br>
            <a:r>
              <a:rPr lang="en-US" altLang="ru-RU" sz="1800" kern="0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</a:rPr>
              <a:t>E-mail: ukkaltan@mail.ru</a:t>
            </a:r>
            <a:r>
              <a:rPr lang="ru-RU" altLang="ru-RU" sz="1600" b="0" kern="0" cap="none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altLang="ru-RU" sz="1600" b="0" kern="0" cap="none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</a:rPr>
            </a:br>
            <a:r>
              <a:rPr lang="ru-RU" altLang="ru-RU" sz="3200" b="0" kern="0" cap="none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</a:rPr>
              <a:t>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620688"/>
            <a:ext cx="7955374" cy="2676724"/>
          </a:xfrm>
        </p:spPr>
        <p:txBody>
          <a:bodyPr>
            <a:normAutofit/>
          </a:bodyPr>
          <a:lstStyle/>
          <a:p>
            <a:pPr algn="ctr"/>
            <a:endParaRPr lang="ru-RU" sz="4000" dirty="0" smtClean="0"/>
          </a:p>
          <a:p>
            <a:pPr algn="ctr"/>
            <a:r>
              <a:rPr lang="ru-RU" sz="4000" dirty="0" smtClean="0"/>
              <a:t>КАЛТАНСКИЙ ГОРОДСКОЙ ОКРУГ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624"/>
            <a:ext cx="936104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10643"/>
      </p:ext>
    </p:extLst>
  </p:cSld>
  <p:clrMapOvr>
    <a:masterClrMapping/>
  </p:clrMapOvr>
  <p:transition advTm="7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052737"/>
            <a:ext cx="3791272" cy="4464495"/>
          </a:xfrm>
        </p:spPr>
        <p:txBody>
          <a:bodyPr>
            <a:normAutofit fontScale="70000" lnSpcReduction="20000"/>
          </a:bodyPr>
          <a:lstStyle/>
          <a:p>
            <a:pPr marL="36576" indent="0">
              <a:buNone/>
            </a:pPr>
            <a:r>
              <a:rPr lang="ru-RU" dirty="0"/>
              <a:t> За свою  более чем полувековую историю оборудование ЮК ГРЭС неоднократно </a:t>
            </a:r>
            <a:r>
              <a:rPr lang="ru-RU" dirty="0" smtClean="0"/>
              <a:t>модернизировалось, </a:t>
            </a:r>
            <a:r>
              <a:rPr lang="ru-RU" dirty="0"/>
              <a:t>что позволяло ей соответствовать современным требованиям, </a:t>
            </a:r>
            <a:r>
              <a:rPr lang="ru-RU" dirty="0" smtClean="0"/>
              <a:t>предъявляемым </a:t>
            </a:r>
            <a:r>
              <a:rPr lang="ru-RU" dirty="0"/>
              <a:t>к электростанциям. И сегодня на предприятии действует комплексная программа реконструкции, реализация которой поможет вдохнуть в  электростанцию вторую жизнь. 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764" y="1268761"/>
            <a:ext cx="3989660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8414956"/>
      </p:ext>
    </p:extLst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70912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ru-RU" sz="2200" dirty="0" smtClean="0"/>
              <a:t>Большое внимание на предприятии уделяется экологии.</a:t>
            </a:r>
          </a:p>
          <a:p>
            <a:pPr marL="36576" indent="0">
              <a:buNone/>
            </a:pPr>
            <a:r>
              <a:rPr lang="ru-RU" sz="2200" dirty="0"/>
              <a:t>  В 2013  году реконструирована система </a:t>
            </a:r>
            <a:r>
              <a:rPr lang="ru-RU" sz="2200" dirty="0" err="1"/>
              <a:t>промливневой</a:t>
            </a:r>
            <a:r>
              <a:rPr lang="ru-RU" sz="2200" dirty="0"/>
              <a:t> канализации территории станции. </a:t>
            </a:r>
            <a:endParaRPr lang="ru-RU" sz="2200" dirty="0" smtClean="0"/>
          </a:p>
          <a:p>
            <a:pPr marL="36576" indent="0">
              <a:buNone/>
            </a:pPr>
            <a:r>
              <a:rPr lang="ru-RU" sz="2200" dirty="0"/>
              <a:t>Только пройдя эти ступени очистки, ливневая вода поступит в сбросные каналы и далее в реку Кондома.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85888"/>
            <a:ext cx="4038600" cy="35545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4062233"/>
      </p:ext>
    </p:extLst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3657600" cy="5289451"/>
          </a:xfrm>
        </p:spPr>
        <p:txBody>
          <a:bodyPr>
            <a:normAutofit fontScale="77500" lnSpcReduction="20000"/>
          </a:bodyPr>
          <a:lstStyle/>
          <a:p>
            <a:pPr marL="36576" indent="0">
              <a:buNone/>
            </a:pPr>
            <a:r>
              <a:rPr lang="ru-RU" dirty="0"/>
              <a:t>Зимой в Калтане снег белый, несмотря  на то, что практически в черте города работает угольная электростанция. И река, на которой построена электростанция, не получит ущерба от работы промышленного объекта. Люди, которые работают на ЮК ГРЭС, любят свой  город. Они не просто дарят ему тепло и свет, но и заботятся о его будущем.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124744"/>
            <a:ext cx="4265240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7371563"/>
      </p:ext>
    </p:extLst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8784976" cy="286476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Название маршрута: </a:t>
            </a:r>
          </a:p>
          <a:p>
            <a:pPr algn="ctr"/>
            <a:r>
              <a:rPr lang="ru-RU" sz="57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Космическая слава Калтана</a:t>
            </a:r>
          </a:p>
          <a:p>
            <a:pPr algn="l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7108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1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Космическая слава Калтана</a:t>
            </a:r>
            <a:br>
              <a:rPr lang="ru-RU" dirty="0" smtClean="0"/>
            </a:br>
            <a:r>
              <a:rPr lang="ru-RU" dirty="0" smtClean="0"/>
              <a:t>Малая родина летчика-космонавта Максима Сураева.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80928"/>
            <a:ext cx="2808312" cy="3600400"/>
          </a:xfrm>
        </p:spPr>
      </p:pic>
    </p:spTree>
    <p:extLst>
      <p:ext uri="{BB962C8B-B14F-4D97-AF65-F5344CB8AC3E}">
        <p14:creationId xmlns:p14="http://schemas.microsoft.com/office/powerpoint/2010/main" val="32604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Семейная династия:</a:t>
            </a:r>
            <a:br>
              <a:rPr lang="ru-RU" dirty="0" smtClean="0"/>
            </a:br>
            <a:r>
              <a:rPr lang="ru-RU" dirty="0" smtClean="0"/>
              <a:t> отец и сын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958208" cy="4572000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Arial Black" panose="020B0A04020102020204" pitchFamily="34" charset="0"/>
              </a:rPr>
              <a:t>«Наш Максимка»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- так называют космонавта-исследователя Максима Сураева бывшие одноклассники его отца – Виктора Григорьевича, уроженца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Сарбала.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И в частности, Зоя Дмитриевна Пушкарева, руководитель школьного краеведческого музея. Со своим одноклассником Виктором Сураевым она до сих пор перезванивается и переписывается. Этой известной в Сарбале семье посвящен не один раздел музея.</a:t>
            </a:r>
          </a:p>
          <a:p>
            <a:pPr algn="just"/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Бабушка космонавта Дарья Ивановна Сураева преподавала в начальных классах семилетней сельской школы. Её сын Виктор с детства мечтал быть летчиком и очень настойчиво стремился к достижению этой цели. «Незавидного росточка, хрупкий, Витя «сам себя сделал». Закалялся, бегал, качал мускулы, подтягивался на турнике… И в конце концов своего достиг: поступил в Челябинское лётное училище», – рассказывает Зоя Дмитриевна.</a:t>
            </a:r>
          </a:p>
          <a:p>
            <a:pPr algn="just"/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Затем Виктор Сураев окончил академию имени Юрия Гагарина. Причем вместе с Петром Климуком, который потом трижды летал в космос. К сожалению, самому Виктору Григорьевичу «выйти за пределы земного притяжения» не довелось. Зато исследователем космоса стал его сын, Максим Сураев, родившийся уже в Челябинске и с отличием окончивший Ейское высшее военное авиационное училище, а затем и академию имени Н.Е.Жуковского. Примечательно, что Максим перед полетом «тренировался» в Центре подготовки космонавтов под руководством бывшего однокашника отца – Петра Климука.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3312368" cy="368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37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268760"/>
            <a:ext cx="2743200" cy="497964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</a:rPr>
              <a:t>Своего «звездного часа» Максим Сураев ждал двенадцать лет. И вот наконец 30 сентября 2009 года он стартовал к Международной космической станции в составе международного экипажа на корабле «Союз ТМА-16». В полет он отправился вместе с космическим туристом из Канады Ги </a:t>
            </a:r>
            <a:r>
              <a:rPr lang="ru-RU" sz="1100" dirty="0" err="1">
                <a:solidFill>
                  <a:schemeClr val="bg2">
                    <a:lumMod val="25000"/>
                  </a:schemeClr>
                </a:solidFill>
              </a:rPr>
              <a:t>Лалиберте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</a:rPr>
              <a:t> и астронавтом NASA Джеффри Уильямсом. На орбите основной экипаж провел 169 суток, вернувшись на Землю только 18 марта 2010 года. Во время экспедиции Максим совершил выход в открытый космос, МКС за эти полгода «посетили» два американских шаттла и два российских грузовых корабля «Прогресс М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».</a:t>
            </a:r>
          </a:p>
          <a:p>
            <a:pPr>
              <a:lnSpc>
                <a:spcPct val="150000"/>
              </a:lnSpc>
            </a:pPr>
            <a:endParaRPr lang="ru-RU" sz="1100" dirty="0"/>
          </a:p>
          <a:p>
            <a:pPr>
              <a:lnSpc>
                <a:spcPct val="150000"/>
              </a:lnSpc>
            </a:pPr>
            <a:endParaRPr lang="ru-RU" sz="1100" dirty="0" smtClean="0"/>
          </a:p>
          <a:p>
            <a:pPr>
              <a:lnSpc>
                <a:spcPct val="150000"/>
              </a:lnSpc>
            </a:pPr>
            <a:endParaRPr lang="ru-RU" sz="1100" dirty="0" smtClean="0"/>
          </a:p>
          <a:p>
            <a:pPr>
              <a:lnSpc>
                <a:spcPct val="150000"/>
              </a:lnSpc>
            </a:pPr>
            <a:endParaRPr lang="ru-RU" sz="1100" dirty="0"/>
          </a:p>
          <a:p>
            <a:pPr>
              <a:lnSpc>
                <a:spcPct val="150000"/>
              </a:lnSpc>
            </a:pPr>
            <a:endParaRPr lang="ru-RU" sz="1100" dirty="0" smtClean="0"/>
          </a:p>
          <a:p>
            <a:pPr>
              <a:lnSpc>
                <a:spcPct val="150000"/>
              </a:lnSpc>
            </a:pPr>
            <a:endParaRPr lang="ru-RU" sz="11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836713"/>
            <a:ext cx="511256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12977"/>
            <a:ext cx="5112568" cy="30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00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интернет из космоса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</a:rPr>
              <a:t>Кроме того, Максим стал первым российским космическим блогером. На своей странице на сайте Роскосмоса он рассказывал о жизни и работе экипажа на станции, выращивании пшеницы и выведении бабочек в невесомости, о сне в спальном мешке, космических продуктах и о том, зачем на борту станции находится корабельный колокол. Ведя блог прямо с борта корабля, Сураев наиболее важными назвал геофизические эксперименты и, в частности, проведение мониторинга сейсмических эффектов. Эти сведения необходимы для отработки прогноза развития природных и техногенных катастроф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ru-RU" sz="1100" dirty="0"/>
          </a:p>
          <a:p>
            <a:pPr>
              <a:lnSpc>
                <a:spcPct val="150000"/>
              </a:lnSpc>
            </a:pPr>
            <a:endParaRPr lang="ru-RU" sz="1100" dirty="0" smtClean="0"/>
          </a:p>
          <a:p>
            <a:pPr>
              <a:lnSpc>
                <a:spcPct val="150000"/>
              </a:lnSpc>
            </a:pPr>
            <a:endParaRPr lang="ru-RU" sz="1100" dirty="0"/>
          </a:p>
          <a:p>
            <a:pPr>
              <a:lnSpc>
                <a:spcPct val="150000"/>
              </a:lnSpc>
            </a:pPr>
            <a:endParaRPr lang="ru-RU" sz="11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0808"/>
            <a:ext cx="3240360" cy="4464496"/>
          </a:xfrm>
        </p:spPr>
      </p:pic>
    </p:spTree>
    <p:extLst>
      <p:ext uri="{BB962C8B-B14F-4D97-AF65-F5344CB8AC3E}">
        <p14:creationId xmlns:p14="http://schemas.microsoft.com/office/powerpoint/2010/main" val="189557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Его отец Виктор Григорьевич, уроженец Кузбасса, естественно, гордится своим «младшим поколением». Сегодня Сураев-старший возглавляет созданную им же компанию «Технологии горения». Сотрудники ее делают усовершенствованные печи и реакторы («В них горит всё, что называется органикой».) А в музее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 села Сарбала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с гордостью показывают посетителям запись-признание полковника ВВС, выпускника местной школы 1960 года Виктора Сураева: «Храню самые теплые воспоминания о родной школе, которая дала мне возможность получить хороший старт для всей дальнейшей напряженной и интересной боевой и трудовой деятельности с солидным результатом для Родины и семьи. Низкий поклон ещё живым учителям и светлая память ушедшим…»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00808"/>
            <a:ext cx="518457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43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600200"/>
          </a:xfrm>
        </p:spPr>
        <p:txBody>
          <a:bodyPr/>
          <a:lstStyle/>
          <a:p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sz="3600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628800"/>
            <a:ext cx="8077200" cy="3276600"/>
          </a:xfrm>
        </p:spPr>
        <p:txBody>
          <a:bodyPr/>
          <a:lstStyle/>
          <a:p>
            <a:pPr algn="l"/>
            <a:r>
              <a:rPr lang="ru-RU" altLang="ru-RU" sz="2200" dirty="0" smtClean="0"/>
              <a:t>Название маршрута: </a:t>
            </a:r>
          </a:p>
          <a:p>
            <a:r>
              <a:rPr lang="ru-RU" altLang="ru-RU" b="1" i="1" dirty="0" smtClean="0">
                <a:solidFill>
                  <a:srgbClr val="000099"/>
                </a:solidFill>
              </a:rPr>
              <a:t>Уникальная школьная геологическая экспозиция</a:t>
            </a:r>
            <a:endParaRPr lang="en-US" altLang="ru-RU" b="1" i="1" dirty="0" smtClean="0">
              <a:solidFill>
                <a:srgbClr val="000099"/>
              </a:solidFill>
            </a:endParaRPr>
          </a:p>
          <a:p>
            <a:pPr algn="l"/>
            <a:r>
              <a:rPr lang="ru-RU" altLang="ru-RU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77884458"/>
      </p:ext>
    </p:extLst>
  </p:cSld>
  <p:clrMapOvr>
    <a:masterClrMapping/>
  </p:clrMapOvr>
  <p:transition advTm="7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5800" y="2348880"/>
            <a:ext cx="7846640" cy="3061321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i="1" dirty="0" smtClean="0">
                <a:latin typeface="Times New Roman"/>
                <a:ea typeface="Times New Roman"/>
              </a:rPr>
              <a:t>Градообразующее предприятие ОАО </a:t>
            </a:r>
            <a:br>
              <a:rPr lang="ru-RU" i="1" dirty="0" smtClean="0">
                <a:latin typeface="Times New Roman"/>
                <a:ea typeface="Times New Roman"/>
              </a:rPr>
            </a:br>
            <a:r>
              <a:rPr lang="ru-RU" i="1" dirty="0" smtClean="0">
                <a:latin typeface="Times New Roman"/>
                <a:ea typeface="Times New Roman"/>
              </a:rPr>
              <a:t>«</a:t>
            </a:r>
            <a:r>
              <a:rPr lang="ru-RU" i="1" dirty="0">
                <a:latin typeface="Times New Roman"/>
                <a:ea typeface="Times New Roman"/>
              </a:rPr>
              <a:t>ЮЖНО-КУЗБАССКАЯ ГРЭС»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85800" y="692696"/>
            <a:ext cx="7774632" cy="1440160"/>
          </a:xfrm>
        </p:spPr>
        <p:txBody>
          <a:bodyPr>
            <a:norm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КАЛТАНСКИЙ ГОРОДСКОЙ ОКРУГ</a:t>
            </a: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4820701"/>
      </p:ext>
    </p:extLst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5105400" cy="609600"/>
          </a:xfrm>
        </p:spPr>
        <p:txBody>
          <a:bodyPr/>
          <a:lstStyle/>
          <a:p>
            <a:r>
              <a:rPr lang="ru-RU" altLang="ru-RU" sz="2000" smtClean="0"/>
              <a:t> </a:t>
            </a:r>
          </a:p>
          <a:p>
            <a:pPr eaLnBrk="1" hangingPunct="1"/>
            <a:endParaRPr lang="ru-RU" altLang="ru-RU" sz="2000" smtClean="0"/>
          </a:p>
        </p:txBody>
      </p:sp>
      <p:sp>
        <p:nvSpPr>
          <p:cNvPr id="3075" name="WordArt 10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79400" y="2911475"/>
            <a:ext cx="8534400" cy="7524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solidFill>
                  <a:srgbClr val="000099"/>
                </a:solidFill>
                <a:latin typeface="Times New Roman"/>
                <a:cs typeface="Times New Roman"/>
              </a:rPr>
              <a:t>Уникальная школьная геологическая экспозиция </a:t>
            </a:r>
          </a:p>
        </p:txBody>
      </p:sp>
      <p:pic>
        <p:nvPicPr>
          <p:cNvPr id="3076" name="Picture 6" descr="C:\Users\DDT-Kraeved\Desktop\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152400"/>
            <a:ext cx="3454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987881"/>
      </p:ext>
    </p:extLst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latin typeface="Monotype Corsiva" pitchFamily="66" charset="0"/>
              </a:rPr>
              <a:t>С чего начинался музей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315200" cy="6400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altLang="ru-RU" sz="2000" smtClean="0"/>
              <a:t>    		</a:t>
            </a:r>
            <a:r>
              <a:rPr lang="ru-RU" altLang="ru-RU" sz="2200" smtClean="0"/>
              <a:t>Разнообразие минералов и горных пород области вызвал у ребят интерес к геологическим наукам.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altLang="ru-RU" sz="2200" smtClean="0"/>
              <a:t>    		Первые исследования начались с изучения окрестностей города. Геологический материал стал практически накапливаться с первых дней работы в школе Разваляева Юрия Дмитриевича.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altLang="ru-RU" sz="2200" smtClean="0"/>
              <a:t>		Изучив краеведческую и научно-популярную геологическую литературу, сначала работали на обнажении юрских конгломератов реки Калтанчик, совершали геологические экскурсии и походы по Кузбассу. Самыми первыми образцами были углистые сланцы с корочками пирита, песчаники с отпечатками папоротников и травянистой растительности, горные породы и минералы из аллювиальных отложений  реки Калтанчик. Они и легли в основу создания музея. </a:t>
            </a:r>
          </a:p>
        </p:txBody>
      </p:sp>
    </p:spTree>
    <p:extLst>
      <p:ext uri="{BB962C8B-B14F-4D97-AF65-F5344CB8AC3E}">
        <p14:creationId xmlns:p14="http://schemas.microsoft.com/office/powerpoint/2010/main" val="1448105050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19600"/>
            <a:ext cx="9144000" cy="2286000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>Организатор и  руководитель школьного геологического музея</a:t>
            </a:r>
            <a:br>
              <a:rPr lang="ru-RU" altLang="ru-RU" sz="2000" smtClean="0"/>
            </a:br>
            <a:r>
              <a:rPr lang="ru-RU" altLang="ru-RU" sz="2000" smtClean="0"/>
              <a:t>Разваляев Юрий Дмитриевич. </a:t>
            </a:r>
            <a:br>
              <a:rPr lang="ru-RU" altLang="ru-RU" sz="2000" smtClean="0"/>
            </a:br>
            <a:r>
              <a:rPr lang="ru-RU" altLang="ru-RU" sz="2000" smtClean="0"/>
              <a:t>Учитель географии высшей категории.</a:t>
            </a:r>
            <a:br>
              <a:rPr lang="ru-RU" altLang="ru-RU" sz="2000" smtClean="0"/>
            </a:br>
            <a:r>
              <a:rPr lang="ru-RU" altLang="ru-RU" sz="2000" smtClean="0"/>
              <a:t>Отличник народного просвещения, </a:t>
            </a:r>
            <a:br>
              <a:rPr lang="ru-RU" altLang="ru-RU" sz="2000" smtClean="0"/>
            </a:br>
            <a:r>
              <a:rPr lang="ru-RU" altLang="ru-RU" sz="2000" smtClean="0"/>
              <a:t>Заслуженный учитель РФ </a:t>
            </a:r>
            <a:br>
              <a:rPr lang="ru-RU" altLang="ru-RU" sz="2000" smtClean="0"/>
            </a:br>
            <a:endParaRPr lang="ru-RU" altLang="ru-RU" sz="2000" smtClean="0"/>
          </a:p>
        </p:txBody>
      </p:sp>
      <p:pic>
        <p:nvPicPr>
          <p:cNvPr id="6147" name="Picture 4" descr="E:\Фото Локтева\Фото Люби и знай 2012\DSCN15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4"/>
          <a:stretch>
            <a:fillRect/>
          </a:stretch>
        </p:blipFill>
        <p:spPr>
          <a:xfrm>
            <a:off x="1600200" y="304800"/>
            <a:ext cx="6034088" cy="4221163"/>
          </a:xfrm>
          <a:noFill/>
        </p:spPr>
      </p:pic>
    </p:spTree>
    <p:extLst>
      <p:ext uri="{BB962C8B-B14F-4D97-AF65-F5344CB8AC3E}">
        <p14:creationId xmlns:p14="http://schemas.microsoft.com/office/powerpoint/2010/main" val="855524889"/>
      </p:ext>
    </p:extLst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r>
              <a:rPr lang="ru-RU" altLang="ru-RU" smtClean="0"/>
              <a:t>Витрины геологического музея</a:t>
            </a:r>
          </a:p>
        </p:txBody>
      </p:sp>
      <p:pic>
        <p:nvPicPr>
          <p:cNvPr id="7171" name="Picture 2" descr="E:\Фото Локтева\Фото Люби и знай 2012\DSCN145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65665735"/>
      </p:ext>
    </p:extLst>
  </p:cSld>
  <p:clrMapOvr>
    <a:masterClrMapping/>
  </p:clrMapOvr>
  <p:transition advTm="7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Определение физических свойств минералов</a:t>
            </a:r>
          </a:p>
        </p:txBody>
      </p:sp>
      <p:pic>
        <p:nvPicPr>
          <p:cNvPr id="8195" name="Picture 2" descr="E:\Фото Локтева\Фото Люби и знай 2012\DSCN14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4292481879"/>
      </p:ext>
    </p:extLst>
  </p:cSld>
  <p:clrMapOvr>
    <a:masterClrMapping/>
  </p:clrMapOvr>
  <p:transition advTm="7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Отделы музея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Классы минералов</a:t>
            </a:r>
          </a:p>
          <a:p>
            <a:r>
              <a:rPr lang="ru-RU" altLang="ru-RU" smtClean="0"/>
              <a:t>Физические свойства минералов</a:t>
            </a:r>
          </a:p>
          <a:p>
            <a:r>
              <a:rPr lang="ru-RU" altLang="ru-RU" smtClean="0"/>
              <a:t>Горные породы</a:t>
            </a:r>
          </a:p>
          <a:p>
            <a:r>
              <a:rPr lang="ru-RU" altLang="ru-RU" smtClean="0"/>
              <a:t>Полезные ископаемые Кузбасса</a:t>
            </a:r>
          </a:p>
          <a:p>
            <a:r>
              <a:rPr lang="ru-RU" altLang="ru-RU" smtClean="0"/>
              <a:t> Отдел даров</a:t>
            </a:r>
          </a:p>
          <a:p>
            <a:r>
              <a:rPr lang="ru-RU" altLang="ru-RU" smtClean="0"/>
              <a:t>Отдел находок</a:t>
            </a:r>
          </a:p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49286269"/>
      </p:ext>
    </p:extLst>
  </p:cSld>
  <p:clrMapOvr>
    <a:masterClrMapping/>
  </p:clrMapOvr>
  <p:transition advTm="7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pPr algn="l"/>
            <a:r>
              <a:rPr lang="ru-RU" altLang="ru-RU" smtClean="0"/>
              <a:t>Источники поступления образцов в музейную коллекцию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Геологические экскурсии</a:t>
            </a:r>
          </a:p>
          <a:p>
            <a:endParaRPr lang="ru-RU" altLang="ru-RU" smtClean="0"/>
          </a:p>
        </p:txBody>
      </p:sp>
      <p:pic>
        <p:nvPicPr>
          <p:cNvPr id="10244" name="Picture 2" descr="E:\Фото Локтева\Геологическая экскурсия\Изображение 1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76488"/>
            <a:ext cx="5106988" cy="38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233413"/>
      </p:ext>
    </p:extLst>
  </p:cSld>
  <p:clrMapOvr>
    <a:masterClrMapping/>
  </p:clrMapOvr>
  <p:transition advTm="7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Дары</a:t>
            </a:r>
          </a:p>
        </p:txBody>
      </p:sp>
      <p:pic>
        <p:nvPicPr>
          <p:cNvPr id="1126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  <p:extLst>
      <p:ext uri="{BB962C8B-B14F-4D97-AF65-F5344CB8AC3E}">
        <p14:creationId xmlns:p14="http://schemas.microsoft.com/office/powerpoint/2010/main" val="2469457392"/>
      </p:ext>
    </p:extLst>
  </p:cSld>
  <p:clrMapOvr>
    <a:masterClrMapping/>
  </p:clrMapOvr>
  <p:transition advTm="7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Летние походы</a:t>
            </a:r>
          </a:p>
        </p:txBody>
      </p:sp>
      <p:pic>
        <p:nvPicPr>
          <p:cNvPr id="12291" name="Picture 2" descr="E:\Фото Локтева\Кузнецкий Алатау\SANY116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3168495481"/>
      </p:ext>
    </p:extLst>
  </p:cSld>
  <p:clrMapOvr>
    <a:masterClrMapping/>
  </p:clrMapOvr>
  <p:transition advTm="7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1084982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ИЗ ИСТОРИИ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248472" cy="4525963"/>
          </a:xfrm>
        </p:spPr>
        <p:txBody>
          <a:bodyPr>
            <a:normAutofit fontScale="77500" lnSpcReduction="20000"/>
          </a:bodyPr>
          <a:lstStyle/>
          <a:p>
            <a:pPr marL="36576" indent="0">
              <a:buNone/>
            </a:pPr>
            <a:r>
              <a:rPr lang="ru-RU" dirty="0"/>
              <a:t>ЮК ГРЭС (Южно-Кузбасская государственная районная электростанция) - первая в </a:t>
            </a:r>
            <a:r>
              <a:rPr lang="ru-RU" dirty="0" smtClean="0"/>
              <a:t>СССР  тепловая </a:t>
            </a:r>
            <a:r>
              <a:rPr lang="ru-RU" dirty="0"/>
              <a:t>электростанция, спроектированная и построенная для работы на высоких параметрах пара. Построена на реке Кондома, является градообразующим предприятием для города Калтан, который  рос и строился вместе со станцией.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60848"/>
            <a:ext cx="4392487" cy="3132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0136742"/>
      </p:ext>
    </p:extLst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04665"/>
            <a:ext cx="3657600" cy="4896544"/>
          </a:xfrm>
        </p:spPr>
        <p:txBody>
          <a:bodyPr>
            <a:normAutofit fontScale="62500" lnSpcReduction="20000"/>
          </a:bodyPr>
          <a:lstStyle/>
          <a:p>
            <a:pPr marL="36576" indent="0">
              <a:lnSpc>
                <a:spcPct val="120000"/>
              </a:lnSpc>
              <a:buNone/>
            </a:pPr>
            <a:r>
              <a:rPr lang="ru-RU" dirty="0"/>
              <a:t>28 апреля 1951 года Южно-Кузбасской ГРЭС впервые выработала промышленный ток. Окончено строительство было в ноябре 1956 года пуском в эксплуатацию восьмого турбогенератора. Установленная мощность электростанции достигла проектной – 500 мегаватт (МВт)  и увеличила электрическую мощность Кузбасса более чем вдвое, обеспечив рост экономического потенциала области.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20688"/>
            <a:ext cx="4464496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3054605"/>
      </p:ext>
    </p:extLst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7859216" cy="8382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Южно-Кузбасская ГРЭС</a:t>
            </a:r>
          </a:p>
          <a:p>
            <a:pPr algn="ctr"/>
            <a:r>
              <a:rPr lang="ru-RU" dirty="0" smtClean="0"/>
              <a:t>80 – е годы.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3960440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4104456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3847803"/>
      </p:ext>
    </p:extLst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НА СОВРЕМЕННОМ ЭТАПЕ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 fontScale="62500" lnSpcReduction="20000"/>
          </a:bodyPr>
          <a:lstStyle/>
          <a:p>
            <a:pPr marL="36576" indent="0">
              <a:buNone/>
            </a:pPr>
            <a:r>
              <a:rPr lang="ru-RU" dirty="0"/>
              <a:t>С 2007 года </a:t>
            </a:r>
            <a:r>
              <a:rPr lang="ru-RU" dirty="0" smtClean="0"/>
              <a:t>предприятие работает  </a:t>
            </a:r>
            <a:r>
              <a:rPr lang="ru-RU" dirty="0"/>
              <a:t>в составе ОАО «Мечел».</a:t>
            </a:r>
          </a:p>
          <a:p>
            <a:pPr marL="36576" indent="0">
              <a:buNone/>
            </a:pPr>
            <a:r>
              <a:rPr lang="ru-RU" dirty="0"/>
              <a:t>ЮК ГРЭС  - тепловая станция и спроектирована для работы на каменных углях Кузнецкого месторождения. Структура предприятия  включает в себя 8 основных цехов, вспомогательные отделы и службы. Основными  являются цеха:  топливоподачи, котельный, турбинный, электрический, тепловой автоматики и измерений, химический, </a:t>
            </a:r>
            <a:r>
              <a:rPr lang="ru-RU" dirty="0" err="1"/>
              <a:t>теплосетевой</a:t>
            </a:r>
            <a:r>
              <a:rPr lang="ru-RU" dirty="0"/>
              <a:t> и цех централизованного ремонта. </a:t>
            </a: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1"/>
            <a:ext cx="4248472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2536462"/>
      </p:ext>
    </p:extLst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Химический цех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4744"/>
            <a:ext cx="4040188" cy="396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Электрический цех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52736"/>
            <a:ext cx="4104456" cy="403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7137061"/>
      </p:ext>
    </p:extLst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836713"/>
            <a:ext cx="3657600" cy="4824535"/>
          </a:xfrm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ru-RU" sz="2400" dirty="0"/>
              <a:t>Сосредоточием всей работы предприятия является Главный щит управления. Он связан со всеми цехами и службами, со всем оборудованием и аппаратами, расположенными на территории станции, сюда ежесекундно поступает вся текущая информация, здесь же  оперативно принимаются необходимые решения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268760"/>
            <a:ext cx="4193232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4767443"/>
      </p:ext>
    </p:extLst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Южно-Кузбасская ГРЭС сегодня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36576" indent="0">
              <a:buNone/>
            </a:pPr>
            <a:r>
              <a:rPr lang="ru-RU" dirty="0"/>
              <a:t>Все прошедшие годы станция была и остается надежным поставщиком тепловой и </a:t>
            </a:r>
            <a:r>
              <a:rPr lang="ru-RU" dirty="0" smtClean="0"/>
              <a:t>электрической </a:t>
            </a:r>
            <a:r>
              <a:rPr lang="ru-RU" dirty="0"/>
              <a:t>энергии. За годы работы станции ею было выработано более 180 миллиардов  киловатт/часов электрической энергии, потребителям отпущено свыше 25- миллионов </a:t>
            </a:r>
            <a:r>
              <a:rPr lang="ru-RU" dirty="0" err="1"/>
              <a:t>гигакалорий</a:t>
            </a:r>
            <a:r>
              <a:rPr lang="ru-RU" dirty="0"/>
              <a:t> тепловой энергии.</a:t>
            </a:r>
          </a:p>
          <a:p>
            <a:pPr marL="36576" indent="0">
              <a:buNone/>
            </a:pPr>
            <a:r>
              <a:rPr lang="ru-RU" dirty="0"/>
              <a:t> 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844824"/>
            <a:ext cx="4337248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0332118"/>
      </p:ext>
    </p:extLst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150</TotalTime>
  <Words>1003</Words>
  <Application>Microsoft Office PowerPoint</Application>
  <PresentationFormat>Экран (4:3)</PresentationFormat>
  <Paragraphs>68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28</vt:i4>
      </vt:variant>
    </vt:vector>
  </HeadingPairs>
  <TitlesOfParts>
    <vt:vector size="51" baseType="lpstr">
      <vt:lpstr>Arial</vt:lpstr>
      <vt:lpstr>Arial Black</vt:lpstr>
      <vt:lpstr>Calibri</vt:lpstr>
      <vt:lpstr>Constantia</vt:lpstr>
      <vt:lpstr>Monotype Corsiva</vt:lpstr>
      <vt:lpstr>Times New Roman</vt:lpstr>
      <vt:lpstr>Wingdings 2</vt:lpstr>
      <vt:lpstr>Поток</vt:lpstr>
      <vt:lpstr>1_Поток</vt:lpstr>
      <vt:lpstr>2_Поток</vt:lpstr>
      <vt:lpstr>3_Поток</vt:lpstr>
      <vt:lpstr>4_Поток</vt:lpstr>
      <vt:lpstr>5_Поток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Куратор маршрута: Жукова Елена Юрьевна  Должность: методист управления культуры Контактные данные: тел. 8(38472) 3-35-71; E-mail: ukkaltan@mail.ru   </vt:lpstr>
      <vt:lpstr>Градообразующее предприятие ОАО  «ЮЖНО-КУЗБАССКАЯ ГРЭС»</vt:lpstr>
      <vt:lpstr>ИЗ ИСТОРИИ</vt:lpstr>
      <vt:lpstr>Презентация PowerPoint</vt:lpstr>
      <vt:lpstr>Презентация PowerPoint</vt:lpstr>
      <vt:lpstr>НА СОВРЕМЕННОМ ЭТАПЕ</vt:lpstr>
      <vt:lpstr>Презентация PowerPoint</vt:lpstr>
      <vt:lpstr>Презентация PowerPoint</vt:lpstr>
      <vt:lpstr>Южно-Кузбасская ГРЭС сегодня</vt:lpstr>
      <vt:lpstr>Презентация PowerPoint</vt:lpstr>
      <vt:lpstr>Презентация PowerPoint</vt:lpstr>
      <vt:lpstr>Презентация PowerPoint</vt:lpstr>
      <vt:lpstr>Презентация PowerPoint</vt:lpstr>
      <vt:lpstr>  Космическая слава Калтана Малая родина летчика-космонавта Максима Сураева.</vt:lpstr>
      <vt:lpstr>Семейная династия:  отец и сын</vt:lpstr>
      <vt:lpstr>Презентация PowerPoint</vt:lpstr>
      <vt:lpstr>В интернет из космоса</vt:lpstr>
      <vt:lpstr>Презентация PowerPoint</vt:lpstr>
      <vt:lpstr> </vt:lpstr>
      <vt:lpstr>Презентация PowerPoint</vt:lpstr>
      <vt:lpstr>С чего начинался музей</vt:lpstr>
      <vt:lpstr>Организатор и  руководитель школьного геологического музея Разваляев Юрий Дмитриевич.  Учитель географии высшей категории. Отличник народного просвещения,  Заслуженный учитель РФ  </vt:lpstr>
      <vt:lpstr>Витрины геологического музея</vt:lpstr>
      <vt:lpstr>Определение физических свойств минералов</vt:lpstr>
      <vt:lpstr>Отделы музея</vt:lpstr>
      <vt:lpstr>Источники поступления образцов в музейную коллекцию</vt:lpstr>
      <vt:lpstr>Дары</vt:lpstr>
      <vt:lpstr>Летние походы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ОАО  «ЮЖНО-КУЗБАССКАЯ ГРЭС»</dc:title>
  <dc:creator>Методист</dc:creator>
  <cp:lastModifiedBy>Баранова Тамара Липатовна</cp:lastModifiedBy>
  <cp:revision>21</cp:revision>
  <dcterms:created xsi:type="dcterms:W3CDTF">2014-02-11T04:28:06Z</dcterms:created>
  <dcterms:modified xsi:type="dcterms:W3CDTF">2014-03-17T07:21:56Z</dcterms:modified>
</cp:coreProperties>
</file>