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14" r:id="rId14"/>
    <p:sldId id="298" r:id="rId15"/>
    <p:sldId id="264" r:id="rId16"/>
    <p:sldId id="308" r:id="rId17"/>
    <p:sldId id="299" r:id="rId18"/>
    <p:sldId id="263" r:id="rId19"/>
    <p:sldId id="266" r:id="rId20"/>
    <p:sldId id="288" r:id="rId21"/>
    <p:sldId id="309" r:id="rId22"/>
    <p:sldId id="287" r:id="rId23"/>
    <p:sldId id="285" r:id="rId24"/>
    <p:sldId id="291" r:id="rId25"/>
    <p:sldId id="289" r:id="rId26"/>
    <p:sldId id="297" r:id="rId27"/>
    <p:sldId id="310" r:id="rId28"/>
    <p:sldId id="311" r:id="rId29"/>
    <p:sldId id="296" r:id="rId30"/>
    <p:sldId id="312" r:id="rId31"/>
    <p:sldId id="313" r:id="rId32"/>
    <p:sldId id="295" r:id="rId33"/>
    <p:sldId id="282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149"/>
    <a:srgbClr val="5D5C31"/>
    <a:srgbClr val="5D5C2E"/>
    <a:srgbClr val="800000"/>
    <a:srgbClr val="993300"/>
    <a:srgbClr val="E6E5D0"/>
    <a:srgbClr val="B6BAA0"/>
    <a:srgbClr val="625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3250" autoAdjust="0"/>
  </p:normalViewPr>
  <p:slideViewPr>
    <p:cSldViewPr>
      <p:cViewPr varScale="1">
        <p:scale>
          <a:sx n="70" d="100"/>
          <a:sy n="70" d="100"/>
        </p:scale>
        <p:origin x="4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CCC1D-1F1C-4E3A-A2A8-F9748573C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3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1F00E-BD4F-4C53-A834-CCED4E184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24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18945-FF31-4385-88F5-685C6D0AE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15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EEC30-7D74-436B-95E3-4D44E862D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81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5EFA6-B8B3-480B-89E2-2554A5899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39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18FE2-03D2-4882-96D7-7FB1FE153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53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CE4AE-6FFA-44AB-A7C4-3A20E357C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00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92BA3-15D9-4787-A3E8-7B12C9EB1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1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691DE-659E-41B4-ADF6-CDB8E8B39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B26EA-9DC7-45FD-82C5-3F11358FA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91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C7881-D2EC-4715-97D0-3DDF1C3F1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53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2EE31-9FB8-47E9-BB91-066762616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21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E5D0"/>
            </a:gs>
            <a:gs pos="100000">
              <a:srgbClr val="93914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19D8DE0-FFEF-4F0B-8845-55408EB1C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WordArt 9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8162925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ookman Old Style"/>
              </a:rPr>
              <a:t>"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6E5D0"/>
              </a:gs>
              <a:gs pos="100000">
                <a:srgbClr val="939149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ru-RU" sz="3600" b="1" i="1"/>
          </a:p>
          <a:p>
            <a:pPr algn="ctr"/>
            <a:endParaRPr lang="ru-RU" sz="3600" b="1" i="1"/>
          </a:p>
          <a:p>
            <a:pPr algn="ctr"/>
            <a:endParaRPr lang="ru-RU" sz="6600" b="1" i="1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6813" y="112371188"/>
            <a:ext cx="1392237" cy="2057400"/>
          </a:xfrm>
          <a:prstGeom prst="rect">
            <a:avLst/>
          </a:prstGeom>
          <a:solidFill>
            <a:srgbClr val="CCFF99"/>
          </a:solidFill>
          <a:ln w="152400" algn="in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629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/>
            <a:endParaRPr lang="ru-RU" sz="2800" b="1" i="1">
              <a:solidFill>
                <a:srgbClr val="003300"/>
              </a:solidFill>
              <a:latin typeface="Algerian" pitchFamily="82" charset="0"/>
            </a:endParaRPr>
          </a:p>
          <a:p>
            <a:pPr eaLnBrk="0" hangingPunct="0"/>
            <a:endParaRPr lang="ru-RU" sz="2800" b="1" i="1">
              <a:solidFill>
                <a:srgbClr val="003300"/>
              </a:solidFill>
              <a:latin typeface="Algerian" pitchFamily="82" charset="0"/>
            </a:endParaRPr>
          </a:p>
          <a:p>
            <a:pPr algn="ctr" eaLnBrk="0" hangingPunct="0"/>
            <a:r>
              <a:rPr lang="ru-RU" sz="32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Культурно - познавательный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32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маршрут</a:t>
            </a:r>
          </a:p>
          <a:p>
            <a:pPr algn="ctr" eaLnBrk="0" hangingPunct="0"/>
            <a:endParaRPr lang="ru-RU" sz="2400" b="1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44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МИР, В КОТОРОМ </a:t>
            </a:r>
          </a:p>
          <a:p>
            <a:pPr algn="ctr" eaLnBrk="0" hangingPunct="0"/>
            <a:r>
              <a:rPr lang="ru-RU" sz="44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МЫ ЖИВЕМ…</a:t>
            </a:r>
          </a:p>
          <a:p>
            <a:pPr algn="ctr" eaLnBrk="0" hangingPunct="0"/>
            <a:endParaRPr lang="ru-RU" sz="2400" b="1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2400" b="1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2400" b="1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2400" b="1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Ижморский  районный краеведческий музей</a:t>
            </a:r>
          </a:p>
          <a:p>
            <a:pPr algn="ctr" eaLnBrk="0" hangingPunct="0"/>
            <a:r>
              <a:rPr lang="ru-RU" sz="24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900">
                <a:solidFill>
                  <a:srgbClr val="000000"/>
                </a:solidFill>
                <a:cs typeface="Arial" charset="0"/>
              </a:rPr>
              <a:t> 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42938" y="274638"/>
            <a:ext cx="8043862" cy="939800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Занимались люди в основном транспортировкой 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57188" y="1214438"/>
            <a:ext cx="8286750" cy="4983162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800" smtClean="0"/>
              <a:t>    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грузов, обслуживанием дороги и хлебопашеством. Только между Томском и Иркутском на перевозке было занято 16000 ямщиков и 80000 лошадей. В сутки обоз шёл  35- 55 вёрст, находясь в пути 30- 45 дней. Тракт  находился  в  плохом  состоянии,  отмечал А. П.  Чехов. « От Томска начинается тайга  и холмы:  поневоле  приходится  ехать  по  тракту… И поэтому- то после Томска проезжающие  начинают  браниться  и  усердно  сотрудничать  в  жалобных  книгах»…В продолжение всего года дорога остаётся невозможной.</a:t>
            </a:r>
            <a:endParaRPr lang="ru-RU" sz="24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/>
          <a:lstStyle/>
          <a:p>
            <a:pPr algn="just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Сибирские купцы стремились летом успеть доставить грузы до Томска водным путем.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42875" y="1571625"/>
            <a:ext cx="8501063" cy="4554538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Здесь они оставались до зимы  в  ожидании  санного  пути,  по  которому  грузы следовали  дальше  на  Восток.  Через  Томск  проходило  в  год  до  трёх  млн.  пудов различных товаров. Особенно оживлённым был Московский тракт зимой на отрезке Томск- Иркутск. Круглый год по тракту перевозились грузы (чай, пушнина, сливочное масло), следовали пассажиры, чиновники, двигались ссыльные переселенцы. Грузопоток усиливался с каждым годом и служил мощным стимулом для развития Сибири. Извозный промысел вызвал в притрактовых городах и сёлах развитие кузнечного, шорного, санного, бондарного и других ремёсел.</a:t>
            </a:r>
          </a:p>
          <a:p>
            <a:pPr>
              <a:buFontTx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25" cy="1011237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 Сибири, богатой лесами вели заготовку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строевого и дровяного леса для продажи в ближайшие города. Занимались охотой, рыболовством, добычей кедрового ореха, бортничеством, сбором дикоросов. Так постепенно и расселялись русские люди по территории Сибири, осваивали новые промыслы и ремёсла, обустраивали дороги, основывали города, увеличивая богатство страны.</a:t>
            </a:r>
          </a:p>
          <a:p>
            <a:pPr algn="just">
              <a:buFontTx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Культурно-познавательный маршрут по притрактовым сёлам Ижморского района</a:t>
            </a:r>
            <a:br>
              <a:rPr lang="ru-RU" sz="32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«Мир, в котором мы живём…»</a:t>
            </a:r>
          </a:p>
        </p:txBody>
      </p:sp>
      <p:pic>
        <p:nvPicPr>
          <p:cNvPr id="14339" name="Рисунок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4688" y="1928813"/>
            <a:ext cx="2928937" cy="4349750"/>
          </a:xfrm>
          <a:solidFill>
            <a:srgbClr val="CCFF99"/>
          </a:solidFill>
          <a:ln w="152400" algn="in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rotWithShape="0">
            <a:gsLst>
              <a:gs pos="0">
                <a:srgbClr val="E6E5D0"/>
              </a:gs>
              <a:gs pos="100000">
                <a:srgbClr val="939149"/>
              </a:gs>
            </a:gsLst>
            <a:path path="rect">
              <a:fillToRect r="100000" b="100000"/>
            </a:path>
          </a:gradFill>
        </p:spPr>
        <p:txBody>
          <a:bodyPr/>
          <a:lstStyle/>
          <a:p>
            <a:pPr algn="ctr">
              <a:buFontTx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Маршрут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Экскурсия в Ижморском районном краеведческом музее</a:t>
            </a:r>
          </a:p>
          <a:p>
            <a:pPr>
              <a:buFontTx/>
              <a:buAutoNum type="arabicPeriod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Обед в кафе «Обжорка» или столовой ПО «Ижморское»</a:t>
            </a:r>
          </a:p>
          <a:p>
            <a:pPr>
              <a:buFontTx/>
              <a:buAutoNum type="arabicPeriod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Движение по Великому Сибирскому тракту: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с. Почитанка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остановка с. Тёплая Речка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остановка с. Колыон.</a:t>
            </a:r>
          </a:p>
          <a:p>
            <a:pPr>
              <a:buFontTx/>
              <a:buNone/>
            </a:pPr>
            <a:endParaRPr lang="en-US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-214313" y="0"/>
            <a:ext cx="9358313" cy="6858000"/>
          </a:xfrm>
          <a:prstGeom prst="rect">
            <a:avLst/>
          </a:prstGeom>
          <a:gradFill rotWithShape="1">
            <a:gsLst>
              <a:gs pos="0">
                <a:srgbClr val="E6E5D0"/>
              </a:gs>
              <a:gs pos="100000">
                <a:srgbClr val="939149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tabLst>
                <a:tab pos="228600" algn="l"/>
              </a:tabLst>
            </a:pPr>
            <a:endParaRPr lang="ru-RU" sz="240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0" y="0"/>
            <a:ext cx="9001125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Ижморский районный </a:t>
            </a:r>
          </a:p>
          <a:p>
            <a:pPr algn="ctr" eaLnBrk="0" hangingPunct="0"/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краеведческий музей</a:t>
            </a:r>
            <a:endParaRPr lang="ru-RU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900">
                <a:solidFill>
                  <a:srgbClr val="000000"/>
                </a:solidFill>
                <a:cs typeface="Arial" charset="0"/>
              </a:rPr>
              <a:t> </a:t>
            </a:r>
            <a:endParaRPr lang="ru-RU"/>
          </a:p>
        </p:txBody>
      </p:sp>
      <p:pic>
        <p:nvPicPr>
          <p:cNvPr id="16389" name="Picture 6" descr="DSCN9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643063"/>
            <a:ext cx="4887913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0" y="3265488"/>
            <a:ext cx="460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/>
            <a:endParaRPr lang="ru-RU" sz="2000"/>
          </a:p>
          <a:p>
            <a:pPr algn="ctr" eaLnBrk="0" hangingPunct="0"/>
            <a:r>
              <a:rPr lang="ru-RU" sz="2000">
                <a:solidFill>
                  <a:srgbClr val="000000"/>
                </a:solidFill>
                <a:cs typeface="Arial" charset="0"/>
              </a:rPr>
              <a:t> </a:t>
            </a:r>
            <a:endParaRPr lang="ru-RU" sz="2000"/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0" y="5934075"/>
            <a:ext cx="857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ru-RU" sz="2000">
                <a:solidFill>
                  <a:srgbClr val="000000"/>
                </a:solidFill>
                <a:cs typeface="Arial" charset="0"/>
              </a:rPr>
              <a:t> </a:t>
            </a:r>
            <a:endParaRPr lang="ru-RU" sz="2000"/>
          </a:p>
        </p:txBody>
      </p:sp>
      <p:pic>
        <p:nvPicPr>
          <p:cNvPr id="16392" name="Picture 9" descr="DSCN27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214438"/>
            <a:ext cx="4214813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с. Почитанка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429625" cy="557212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Село Почитанка возникло в середине XVIII века, в 1753 году. Село основано староверами,  что подтверждается найденным А. Жадиным старообрядческим крестом. Появилось оно в  лесу, среди болот. В центре села находились церковь  и приходская школа.   Старожилы вспоминают: давно когда-то ( до Гражданской войны ) была церковь во имя Димитрия Солунского - великомученика, которая была построена во второй половине 19 века. </a:t>
            </a:r>
            <a:endParaRPr lang="ru-RU" sz="2400" b="1" smtClean="0"/>
          </a:p>
        </p:txBody>
      </p:sp>
      <p:pic>
        <p:nvPicPr>
          <p:cNvPr id="17412" name="Picture 1" descr="C:\Documents and Settings\Владелец\Мои документы\Мои рисунки\ДЕРЕВНИ\Почитанка\SS1017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929063"/>
            <a:ext cx="216058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Теплая Речка</a:t>
            </a:r>
          </a:p>
        </p:txBody>
      </p:sp>
      <p:sp>
        <p:nvSpPr>
          <p:cNvPr id="18435" name="Содержимое 4"/>
          <p:cNvSpPr>
            <a:spLocks noGrp="1"/>
          </p:cNvSpPr>
          <p:nvPr>
            <p:ph idx="1"/>
          </p:nvPr>
        </p:nvSpPr>
        <p:spPr>
          <a:xfrm>
            <a:off x="357188" y="1357313"/>
            <a:ext cx="8329612" cy="476885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mtClean="0"/>
              <a:t> 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 1770 г. татарами -  переселенцами из Казанской губернии основано село Тёплая Речка. Основное население татары, но проживают немцы и русские. Предками нынешних теплореченцев были татары-выходцы из Волжской Булгарии. Жители Тёплой речки назвали своё село так, потому что стоит деревня на открытом месте окруженными берёзовым лесом и незамерзающими даже в лютые морозы ключами. Почти сразу были построены две мечети, останки которых стоят и сейчас.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6E5D0"/>
              </a:gs>
              <a:gs pos="100000">
                <a:srgbClr val="939149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Неиссякаемые источники с. Тёплая Речка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342900" indent="-342900">
              <a:spcBef>
                <a:spcPct val="20000"/>
              </a:spcBef>
            </a:pP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sz="2400" b="1"/>
          </a:p>
          <a:p>
            <a:pPr marL="342900" indent="-342900" algn="ctr">
              <a:spcBef>
                <a:spcPct val="20000"/>
              </a:spcBef>
            </a:pPr>
            <a:endParaRPr lang="ru-RU" sz="2400" b="1"/>
          </a:p>
        </p:txBody>
      </p:sp>
      <p:pic>
        <p:nvPicPr>
          <p:cNvPr id="19460" name="Picture 5" descr="C:\Documents and Settings\Владелец\Мои документы\семь чудес Кузбасса\теплая    реч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714375"/>
            <a:ext cx="5926138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61261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6E5D0"/>
              </a:gs>
              <a:gs pos="100000">
                <a:srgbClr val="939149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Мечеть с. Теплая Речка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484" name="WordArt 6"/>
          <p:cNvSpPr>
            <a:spLocks noChangeArrowheads="1" noChangeShapeType="1" noTextEdit="1"/>
          </p:cNvSpPr>
          <p:nvPr/>
        </p:nvSpPr>
        <p:spPr bwMode="auto">
          <a:xfrm>
            <a:off x="1042988" y="5734050"/>
            <a:ext cx="6697662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Bookman Old Style"/>
            </a:endParaRPr>
          </a:p>
        </p:txBody>
      </p:sp>
      <p:pic>
        <p:nvPicPr>
          <p:cNvPr id="20485" name="Picture 7" descr="C:\Documents and Settings\Владелец\Мои документы\семь чудес Кузбасса\м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143000"/>
            <a:ext cx="6324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E6E5D0"/>
              </a:gs>
              <a:gs pos="100000">
                <a:srgbClr val="939149"/>
              </a:gs>
            </a:gsLst>
            <a:path path="rect">
              <a:fillToRect r="100000" b="100000"/>
            </a:path>
          </a:grad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3600" b="1" smtClean="0"/>
          </a:p>
          <a:p>
            <a:pPr algn="just">
              <a:lnSpc>
                <a:spcPct val="150000"/>
              </a:lnSpc>
              <a:buFontTx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Учредителем культурно-познавательного маршрута является Управление культуры Ижморского муниципального района. </a:t>
            </a:r>
          </a:p>
          <a:p>
            <a:pPr algn="just">
              <a:lnSpc>
                <a:spcPct val="150000"/>
              </a:lnSpc>
              <a:buFontTx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Организатором  - муниципальное бюджетное учреждение культуры  «Ижморский районный краеведческий музей»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61261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6E5D0"/>
              </a:gs>
              <a:gs pos="100000">
                <a:srgbClr val="939149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2400" b="1"/>
          </a:p>
          <a:p>
            <a:pPr marL="342900" indent="-342900" algn="ctr">
              <a:spcBef>
                <a:spcPct val="20000"/>
              </a:spcBef>
            </a:pPr>
            <a:r>
              <a:rPr lang="ru-RU" sz="2400" b="1"/>
              <a:t>Обелиск павшим с. Тёплая Речка </a:t>
            </a:r>
            <a:endParaRPr lang="ru-RU" sz="2400" b="1">
              <a:latin typeface="Bookman Old Style" pitchFamily="18" charset="0"/>
            </a:endParaRPr>
          </a:p>
        </p:txBody>
      </p:sp>
      <p:sp>
        <p:nvSpPr>
          <p:cNvPr id="21508" name="WordArt 6"/>
          <p:cNvSpPr>
            <a:spLocks noChangeArrowheads="1" noChangeShapeType="1" noTextEdit="1"/>
          </p:cNvSpPr>
          <p:nvPr/>
        </p:nvSpPr>
        <p:spPr bwMode="auto">
          <a:xfrm>
            <a:off x="1042988" y="5734050"/>
            <a:ext cx="6697662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Bookman Old Style"/>
            </a:endParaRPr>
          </a:p>
        </p:txBody>
      </p:sp>
      <p:pic>
        <p:nvPicPr>
          <p:cNvPr id="21509" name="Picture 6" descr="C:\Documents and Settings\Владелец\Рабочий стол\памятник ВОв в тёплой речке 2009г.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071563"/>
            <a:ext cx="7662863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Колыон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Образование села относят либо к 1753 году, либо к 1760 году. Существует еще одна версия, по которой в архивах указано: «среди многочисленных деревень, входящих в состав Спассо-Яйского прихода, в 1732 году упоминается Колыонский станец, заселенный исключительно ссыльными…». По тракту через село проходили обозы с товарами в Томска и Мариинск (с. Кийское). Богатые содержали заезжие дома, в них отдыхали обозники, кормили лошадей.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61261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6E5D0"/>
              </a:gs>
              <a:gs pos="100000">
                <a:srgbClr val="939149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400" b="1">
                <a:latin typeface="Bookman Old Style" pitchFamily="18" charset="0"/>
              </a:rPr>
              <a:t>Бывшее здание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400" b="1">
                <a:latin typeface="Bookman Old Style" pitchFamily="18" charset="0"/>
              </a:rPr>
              <a:t> женской второклассной школы с. Колыон</a:t>
            </a:r>
          </a:p>
          <a:p>
            <a:pPr marL="342900" indent="-342900" algn="ctr">
              <a:spcBef>
                <a:spcPct val="20000"/>
              </a:spcBef>
            </a:pPr>
            <a:endParaRPr lang="ru-RU" sz="2400" b="1">
              <a:latin typeface="Bookman Old Style" pitchFamily="18" charset="0"/>
            </a:endParaRPr>
          </a:p>
        </p:txBody>
      </p:sp>
      <p:sp>
        <p:nvSpPr>
          <p:cNvPr id="23556" name="WordArt 6"/>
          <p:cNvSpPr>
            <a:spLocks noChangeArrowheads="1" noChangeShapeType="1" noTextEdit="1"/>
          </p:cNvSpPr>
          <p:nvPr/>
        </p:nvSpPr>
        <p:spPr bwMode="auto">
          <a:xfrm>
            <a:off x="1042988" y="5734050"/>
            <a:ext cx="6697662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Bookman Old Style"/>
            </a:endParaRPr>
          </a:p>
        </p:txBody>
      </p:sp>
      <p:pic>
        <p:nvPicPr>
          <p:cNvPr id="23557" name="Picture 7" descr="C:\Documents and Settings\Владелец\Мои документы\Мои рисунки\ДЕРЕВНИ\колыон\КОЛЫОН фото старые\Здание бывшей женской учительской школы. С 1942 года в нём размещался детский дом, потом - школа, затем - школа-интернат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143000"/>
            <a:ext cx="720725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61261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6E5D0"/>
              </a:gs>
              <a:gs pos="100000">
                <a:srgbClr val="939149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400" b="1">
                <a:latin typeface="Bookman Old Style" pitchFamily="18" charset="0"/>
              </a:rPr>
              <a:t>Детский дом с. Колыон</a:t>
            </a:r>
          </a:p>
        </p:txBody>
      </p:sp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1042988" y="5734050"/>
            <a:ext cx="6697662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Bookman Old Style"/>
            </a:endParaRPr>
          </a:p>
        </p:txBody>
      </p:sp>
      <p:pic>
        <p:nvPicPr>
          <p:cNvPr id="24581" name="Picture 6" descr="C:\Documents and Settings\Владелец\Мои документы\Мои рисунки\экспозиции фото\экспозиции  2013\DSCN7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928688"/>
            <a:ext cx="7115175" cy="53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61261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6E5D0"/>
              </a:gs>
              <a:gs pos="100000">
                <a:srgbClr val="939149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400" b="1">
                <a:latin typeface="Bookman Old Style" pitchFamily="18" charset="0"/>
              </a:rPr>
              <a:t>Памятник павшим воинам в годы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400" b="1">
                <a:latin typeface="Bookman Old Style" pitchFamily="18" charset="0"/>
              </a:rPr>
              <a:t>Великой Отечественной войны с. Колыон</a:t>
            </a:r>
          </a:p>
          <a:p>
            <a:pPr marL="342900" indent="-342900" algn="ctr">
              <a:spcBef>
                <a:spcPct val="20000"/>
              </a:spcBef>
            </a:pPr>
            <a:endParaRPr lang="ru-RU" sz="2400" b="1">
              <a:latin typeface="Bookman Old Style" pitchFamily="18" charset="0"/>
            </a:endParaRPr>
          </a:p>
        </p:txBody>
      </p:sp>
      <p:sp>
        <p:nvSpPr>
          <p:cNvPr id="25604" name="WordArt 6"/>
          <p:cNvSpPr>
            <a:spLocks noChangeArrowheads="1" noChangeShapeType="1" noTextEdit="1"/>
          </p:cNvSpPr>
          <p:nvPr/>
        </p:nvSpPr>
        <p:spPr bwMode="auto">
          <a:xfrm>
            <a:off x="1042988" y="5734050"/>
            <a:ext cx="6697662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Bookman Old Style"/>
            </a:endParaRPr>
          </a:p>
        </p:txBody>
      </p:sp>
      <p:pic>
        <p:nvPicPr>
          <p:cNvPr id="25605" name="Picture 6" descr="C:\Documents and Settings\Владелец\Мои документы\Мои рисунки\ДЕРЕВНИ\колыон\КОЛЫОН фото старые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143000"/>
            <a:ext cx="7064375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61261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6E5D0"/>
              </a:gs>
              <a:gs pos="100000">
                <a:srgbClr val="939149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>
                <a:latin typeface="Bookman Old Style" pitchFamily="18" charset="0"/>
              </a:rPr>
              <a:t>Мемориальная доска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200" b="1">
                <a:latin typeface="Bookman Old Style" pitchFamily="18" charset="0"/>
              </a:rPr>
              <a:t>школа с. Колыон</a:t>
            </a:r>
          </a:p>
        </p:txBody>
      </p:sp>
      <p:sp>
        <p:nvSpPr>
          <p:cNvPr id="26628" name="WordArt 6"/>
          <p:cNvSpPr>
            <a:spLocks noChangeArrowheads="1" noChangeShapeType="1" noTextEdit="1"/>
          </p:cNvSpPr>
          <p:nvPr/>
        </p:nvSpPr>
        <p:spPr bwMode="auto">
          <a:xfrm>
            <a:off x="1042988" y="5734050"/>
            <a:ext cx="6697662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Bookman Old Style"/>
            </a:endParaRPr>
          </a:p>
        </p:txBody>
      </p:sp>
      <p:pic>
        <p:nvPicPr>
          <p:cNvPr id="26629" name="Picture 6" descr="школа 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714500"/>
            <a:ext cx="67976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61261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6E5D0"/>
              </a:gs>
              <a:gs pos="100000">
                <a:srgbClr val="939149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Маршрут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II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Экскурсия в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Ижморском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районном краеведческом музее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Движение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Великому Сибирскому тракту: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остановка с.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Постниково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514350">
              <a:buFont typeface="Wingdings" pitchFamily="2" charset="2"/>
              <a:buChar char="§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остановка с. Большая Песчанка</a:t>
            </a:r>
          </a:p>
        </p:txBody>
      </p:sp>
      <p:sp>
        <p:nvSpPr>
          <p:cNvPr id="27652" name="WordArt 6"/>
          <p:cNvSpPr>
            <a:spLocks noChangeArrowheads="1" noChangeShapeType="1" noTextEdit="1"/>
          </p:cNvSpPr>
          <p:nvPr/>
        </p:nvSpPr>
        <p:spPr bwMode="auto">
          <a:xfrm>
            <a:off x="1042988" y="5734050"/>
            <a:ext cx="6697662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Bookman Old Styl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Ижморский районный краеведческий музей</a:t>
            </a:r>
          </a:p>
        </p:txBody>
      </p:sp>
      <p:pic>
        <p:nvPicPr>
          <p:cNvPr id="28675" name="Picture 2" descr="C:\Documents and Settings\Владелец\Мои документы\Мои рисунки\экспозиции фото\здание музея\DSCN65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5938" y="1600200"/>
            <a:ext cx="4714875" cy="3536950"/>
          </a:xfrm>
          <a:noFill/>
        </p:spPr>
      </p:pic>
      <p:pic>
        <p:nvPicPr>
          <p:cNvPr id="28676" name="Picture 4" descr="C:\Documents and Settings\Владелец\Мои документы\Мои рисунки\экспозиции фото\экспозиции  2013\DSCN2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429000"/>
            <a:ext cx="4476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с. Постниково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Село с давней и богатой историей основано в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веке. В 1888 году на средства прихожан и при помощи «доброхотных дарителей» была заложена и построена к 1898 году деревянная церковь.</a:t>
            </a:r>
          </a:p>
          <a:p>
            <a:pPr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Существует три легенды происхождения названия села:</a:t>
            </a:r>
          </a:p>
          <a:p>
            <a:pPr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от слова «постная» (неурожайная земля);</a:t>
            </a:r>
          </a:p>
          <a:p>
            <a:pPr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от слова «пост», который соблюдали верующие жители деревни;</a:t>
            </a:r>
          </a:p>
          <a:p>
            <a:pPr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основателями села был инженер Постников со своей семьей и братом.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61261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6E5D0"/>
              </a:gs>
              <a:gs pos="100000">
                <a:srgbClr val="939149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Могила партизана А.М. Драничникова с. Постниково</a:t>
            </a:r>
          </a:p>
        </p:txBody>
      </p:sp>
      <p:sp>
        <p:nvSpPr>
          <p:cNvPr id="30724" name="WordArt 6"/>
          <p:cNvSpPr>
            <a:spLocks noChangeArrowheads="1" noChangeShapeType="1" noTextEdit="1"/>
          </p:cNvSpPr>
          <p:nvPr/>
        </p:nvSpPr>
        <p:spPr bwMode="auto">
          <a:xfrm>
            <a:off x="1042988" y="5734050"/>
            <a:ext cx="6697662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Bookman Old Style"/>
            </a:endParaRPr>
          </a:p>
        </p:txBody>
      </p:sp>
      <p:pic>
        <p:nvPicPr>
          <p:cNvPr id="30725" name="Picture 2" descr="C:\Documents and Settings\Владелец\Мои документы\Памятники Ижморка\объекты культурного наследия Ижморского района\Постниково\DSCN94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857250"/>
            <a:ext cx="4286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6E5D0"/>
              </a:gs>
              <a:gs pos="100000">
                <a:srgbClr val="939149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ru-RU" sz="2400" b="1"/>
          </a:p>
          <a:p>
            <a:pPr algn="ctr"/>
            <a:endParaRPr lang="ru-RU" sz="2400" b="1"/>
          </a:p>
          <a:p>
            <a:pPr algn="ctr" eaLnBrk="0" hangingPunct="0"/>
            <a:r>
              <a:rPr lang="ru-RU" sz="4000" b="1">
                <a:solidFill>
                  <a:srgbClr val="000000"/>
                </a:solidFill>
                <a:latin typeface="Times New Roman" pitchFamily="18" charset="0"/>
              </a:rPr>
              <a:t>Цели и задачи</a:t>
            </a:r>
          </a:p>
          <a:p>
            <a:pPr algn="ctr" eaLnBrk="0" hangingPunct="0"/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Повышение интереса и уважения  к историческому прошлому нашей области в целом и района в частности, к обычаям,  традициям, легендам и преданиям;</a:t>
            </a:r>
          </a:p>
          <a:p>
            <a:pPr eaLnBrk="0" hangingPunct="0">
              <a:buFontTx/>
              <a:buChar char="-"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Повышение качества экскурсий музея через внедрение 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живых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экспозиций родного края;</a:t>
            </a:r>
          </a:p>
          <a:p>
            <a:pPr eaLnBrk="0" hangingPunct="0">
              <a:buFontTx/>
              <a:buChar char="-"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Привлечение в музей разновозрастных посетителей;</a:t>
            </a:r>
          </a:p>
          <a:p>
            <a:pPr eaLnBrk="0" hangingPunct="0">
              <a:buFontTx/>
              <a:buChar char="-"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Образовательный и организационный вклад в развитие культурного наследия Сибирского региона.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000">
                <a:solidFill>
                  <a:srgbClr val="000000"/>
                </a:solidFill>
                <a:cs typeface="Arial" charset="0"/>
              </a:rPr>
              <a:t> </a:t>
            </a:r>
            <a:endParaRPr lang="ru-RU" sz="2000"/>
          </a:p>
          <a:p>
            <a:pPr algn="ctr"/>
            <a:endParaRPr lang="ru-RU" sz="2400" b="1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0" y="0"/>
            <a:ext cx="9144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tabLst>
                <a:tab pos="228600" algn="l"/>
              </a:tabLst>
            </a:pPr>
            <a:endParaRPr lang="ru-RU" sz="2000" b="1">
              <a:cs typeface="Times New Roman" pitchFamily="18" charset="0"/>
            </a:endParaRPr>
          </a:p>
          <a:p>
            <a:pPr algn="ctr" eaLnBrk="0" hangingPunct="0">
              <a:tabLst>
                <a:tab pos="228600" algn="l"/>
              </a:tabLst>
            </a:pPr>
            <a:r>
              <a:rPr lang="ru-RU" sz="1200">
                <a:cs typeface="Times New Roman" pitchFamily="18" charset="0"/>
              </a:rPr>
              <a:t> </a:t>
            </a:r>
            <a:endParaRPr lang="ru-RU" sz="800"/>
          </a:p>
          <a:p>
            <a:pPr algn="ctr" eaLnBrk="0" hangingPunct="0">
              <a:tabLst>
                <a:tab pos="228600" algn="l"/>
              </a:tabLst>
            </a:pPr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1101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tabLst>
                <a:tab pos="228600" algn="l"/>
              </a:tabLst>
            </a:pPr>
            <a:endParaRPr lang="ru-RU" sz="2000" b="1">
              <a:cs typeface="Times New Roman" pitchFamily="18" charset="0"/>
            </a:endParaRPr>
          </a:p>
          <a:p>
            <a:pPr algn="ctr" eaLnBrk="0" hangingPunct="0">
              <a:tabLst>
                <a:tab pos="228600" algn="l"/>
              </a:tabLst>
            </a:pPr>
            <a:r>
              <a:rPr lang="ru-RU" sz="2400" b="1">
                <a:cs typeface="Times New Roman" pitchFamily="18" charset="0"/>
              </a:rPr>
              <a:t> </a:t>
            </a:r>
            <a:endParaRPr lang="ru-RU" b="1">
              <a:cs typeface="Times New Roman" pitchFamily="18" charset="0"/>
            </a:endParaRPr>
          </a:p>
          <a:p>
            <a:pPr algn="ctr" eaLnBrk="0" hangingPunct="0">
              <a:tabLst>
                <a:tab pos="228600" algn="l"/>
              </a:tabLst>
            </a:pPr>
            <a:endParaRPr lang="ru-RU" b="1">
              <a:cs typeface="Times New Roman" pitchFamily="18" charset="0"/>
            </a:endParaRPr>
          </a:p>
          <a:p>
            <a:pPr algn="ctr" eaLnBrk="0" hangingPunct="0">
              <a:tabLst>
                <a:tab pos="228600" algn="l"/>
              </a:tabLst>
            </a:pPr>
            <a:endParaRPr lang="ru-RU" b="1">
              <a:cs typeface="Times New Roman" pitchFamily="18" charset="0"/>
            </a:endParaRPr>
          </a:p>
          <a:p>
            <a:pPr algn="ctr" eaLnBrk="0" hangingPunct="0">
              <a:tabLst>
                <a:tab pos="228600" algn="l"/>
              </a:tabLst>
            </a:pPr>
            <a:endParaRPr lang="ru-RU" b="1">
              <a:cs typeface="Times New Roman" pitchFamily="18" charset="0"/>
            </a:endParaRPr>
          </a:p>
          <a:p>
            <a:pPr algn="ctr" eaLnBrk="0" hangingPunct="0">
              <a:tabLst>
                <a:tab pos="228600" algn="l"/>
              </a:tabLst>
            </a:pPr>
            <a:endParaRPr lang="ru-RU" b="1">
              <a:cs typeface="Times New Roman" pitchFamily="18" charset="0"/>
            </a:endParaRPr>
          </a:p>
          <a:p>
            <a:pPr algn="ctr" eaLnBrk="0" hangingPunct="0">
              <a:tabLst>
                <a:tab pos="228600" algn="l"/>
              </a:tabLst>
            </a:pPr>
            <a:endParaRPr lang="ru-RU" b="1">
              <a:cs typeface="Times New Roman" pitchFamily="18" charset="0"/>
            </a:endParaRPr>
          </a:p>
          <a:p>
            <a:pPr algn="ctr" eaLnBrk="0" hangingPunct="0">
              <a:tabLst>
                <a:tab pos="228600" algn="l"/>
              </a:tabLst>
            </a:pPr>
            <a:endParaRPr lang="ru-RU" b="1">
              <a:cs typeface="Times New Roman" pitchFamily="18" charset="0"/>
            </a:endParaRPr>
          </a:p>
          <a:p>
            <a:pPr algn="ctr" eaLnBrk="0" hangingPunct="0">
              <a:tabLst>
                <a:tab pos="228600" algn="l"/>
              </a:tabLst>
            </a:pPr>
            <a:endParaRPr lang="ru-RU" b="1">
              <a:cs typeface="Times New Roman" pitchFamily="18" charset="0"/>
            </a:endParaRPr>
          </a:p>
          <a:p>
            <a:pPr algn="ctr" eaLnBrk="0" hangingPunct="0">
              <a:tabLst>
                <a:tab pos="228600" algn="l"/>
              </a:tabLst>
            </a:pPr>
            <a:endParaRPr lang="ru-RU" b="1">
              <a:cs typeface="Times New Roman" pitchFamily="18" charset="0"/>
            </a:endParaRPr>
          </a:p>
          <a:p>
            <a:pPr algn="ctr" eaLnBrk="0" hangingPunct="0">
              <a:tabLst>
                <a:tab pos="228600" algn="l"/>
              </a:tabLst>
            </a:pPr>
            <a:endParaRPr lang="ru-RU" b="1">
              <a:cs typeface="Times New Roman" pitchFamily="18" charset="0"/>
            </a:endParaRPr>
          </a:p>
          <a:p>
            <a:pPr algn="ctr" eaLnBrk="0" hangingPunct="0">
              <a:tabLst>
                <a:tab pos="228600" algn="l"/>
              </a:tabLst>
            </a:pPr>
            <a:endParaRPr lang="ru-RU" b="1">
              <a:cs typeface="Times New Roman" pitchFamily="18" charset="0"/>
            </a:endParaRPr>
          </a:p>
          <a:p>
            <a:pPr algn="ctr" eaLnBrk="0" hangingPunct="0">
              <a:tabLst>
                <a:tab pos="228600" algn="l"/>
              </a:tabLst>
            </a:pPr>
            <a:endParaRPr lang="ru-RU" b="1">
              <a:cs typeface="Times New Roman" pitchFamily="18" charset="0"/>
            </a:endParaRPr>
          </a:p>
          <a:p>
            <a:pPr algn="ctr" eaLnBrk="0" hangingPunct="0">
              <a:tabLst>
                <a:tab pos="228600" algn="l"/>
              </a:tabLst>
            </a:pPr>
            <a:endParaRPr lang="ru-RU" b="1">
              <a:cs typeface="Times New Roman" pitchFamily="18" charset="0"/>
            </a:endParaRPr>
          </a:p>
          <a:p>
            <a:pPr algn="ctr" eaLnBrk="0" hangingPunct="0">
              <a:tabLst>
                <a:tab pos="228600" algn="l"/>
              </a:tabLst>
            </a:pPr>
            <a:endParaRPr lang="ru-RU" b="1">
              <a:cs typeface="Times New Roman" pitchFamily="18" charset="0"/>
            </a:endParaRPr>
          </a:p>
          <a:p>
            <a:pPr algn="ctr" eaLnBrk="0" hangingPunct="0">
              <a:tabLst>
                <a:tab pos="228600" algn="l"/>
              </a:tabLst>
            </a:pPr>
            <a:endParaRPr lang="ru-RU" b="1">
              <a:cs typeface="Times New Roman" pitchFamily="18" charset="0"/>
            </a:endParaRPr>
          </a:p>
          <a:p>
            <a:pPr algn="ctr" eaLnBrk="0" hangingPunct="0">
              <a:tabLst>
                <a:tab pos="228600" algn="l"/>
              </a:tabLst>
            </a:pPr>
            <a:endParaRPr lang="ru-RU" b="1">
              <a:cs typeface="Times New Roman" pitchFamily="18" charset="0"/>
            </a:endParaRPr>
          </a:p>
          <a:p>
            <a:pPr algn="ctr" eaLnBrk="0" hangingPunct="0">
              <a:tabLst>
                <a:tab pos="228600" algn="l"/>
              </a:tabLst>
            </a:pPr>
            <a:endParaRPr lang="ru-RU" b="1">
              <a:cs typeface="Times New Roman" pitchFamily="18" charset="0"/>
            </a:endParaRPr>
          </a:p>
          <a:p>
            <a:pPr algn="ctr" eaLnBrk="0" hangingPunct="0">
              <a:tabLst>
                <a:tab pos="228600" algn="l"/>
              </a:tabLst>
            </a:pPr>
            <a:endParaRPr lang="ru-RU" b="1">
              <a:cs typeface="Times New Roman" pitchFamily="18" charset="0"/>
            </a:endParaRPr>
          </a:p>
          <a:p>
            <a:pPr algn="ctr" eaLnBrk="0" hangingPunct="0">
              <a:tabLst>
                <a:tab pos="228600" algn="l"/>
              </a:tabLst>
            </a:pPr>
            <a:endParaRPr lang="ru-RU" b="1">
              <a:cs typeface="Times New Roman" pitchFamily="18" charset="0"/>
            </a:endParaRPr>
          </a:p>
          <a:p>
            <a:pPr algn="ctr" eaLnBrk="0" hangingPunct="0">
              <a:tabLst>
                <a:tab pos="228600" algn="l"/>
              </a:tabLst>
            </a:pPr>
            <a:endParaRPr lang="ru-RU" b="1">
              <a:cs typeface="Times New Roman" pitchFamily="18" charset="0"/>
            </a:endParaRPr>
          </a:p>
          <a:p>
            <a:pPr algn="ctr" eaLnBrk="0" hangingPunct="0">
              <a:tabLst>
                <a:tab pos="228600" algn="l"/>
              </a:tabLst>
            </a:pPr>
            <a:endParaRPr lang="ru-RU" b="1">
              <a:cs typeface="Times New Roman" pitchFamily="18" charset="0"/>
            </a:endParaRPr>
          </a:p>
          <a:p>
            <a:pPr algn="ctr" eaLnBrk="0" hangingPunct="0">
              <a:tabLst>
                <a:tab pos="228600" algn="l"/>
              </a:tabLst>
            </a:pPr>
            <a:endParaRPr lang="ru-RU"/>
          </a:p>
          <a:p>
            <a:pPr algn="ctr" eaLnBrk="0" hangingPunct="0">
              <a:tabLst>
                <a:tab pos="228600" algn="l"/>
              </a:tabLst>
            </a:pPr>
            <a:endParaRPr lang="ru-RU"/>
          </a:p>
          <a:p>
            <a:pPr algn="ctr" eaLnBrk="0" hangingPunct="0">
              <a:tabLst>
                <a:tab pos="228600" algn="l"/>
              </a:tabLst>
            </a:pPr>
            <a:endParaRPr lang="ru-RU"/>
          </a:p>
          <a:p>
            <a:pPr algn="ctr" eaLnBrk="0" hangingPunct="0">
              <a:tabLst>
                <a:tab pos="228600" algn="l"/>
              </a:tabLst>
            </a:pPr>
            <a:endParaRPr lang="ru-RU"/>
          </a:p>
          <a:p>
            <a:pPr algn="ctr" eaLnBrk="0" hangingPunct="0">
              <a:tabLst>
                <a:tab pos="228600" algn="l"/>
              </a:tabLst>
            </a:pPr>
            <a:endParaRPr lang="ru-RU"/>
          </a:p>
          <a:p>
            <a:pPr algn="ctr" eaLnBrk="0" hangingPunct="0">
              <a:tabLst>
                <a:tab pos="228600" algn="l"/>
              </a:tabLst>
            </a:pPr>
            <a:endParaRPr lang="ru-RU"/>
          </a:p>
          <a:p>
            <a:pPr algn="ctr" eaLnBrk="0" hangingPunct="0">
              <a:tabLst>
                <a:tab pos="228600" algn="l"/>
              </a:tabLst>
            </a:pPr>
            <a:endParaRPr lang="ru-RU"/>
          </a:p>
          <a:p>
            <a:pPr algn="ctr" eaLnBrk="0" hangingPunct="0">
              <a:tabLst>
                <a:tab pos="228600" algn="l"/>
              </a:tabLst>
            </a:pPr>
            <a:endParaRPr lang="ru-RU"/>
          </a:p>
          <a:p>
            <a:pPr algn="ctr" eaLnBrk="0" hangingPunct="0">
              <a:tabLst>
                <a:tab pos="228600" algn="l"/>
              </a:tabLst>
            </a:pPr>
            <a:endParaRPr lang="ru-RU"/>
          </a:p>
          <a:p>
            <a:pPr algn="ctr" eaLnBrk="0" hangingPunct="0">
              <a:tabLst>
                <a:tab pos="228600" algn="l"/>
              </a:tabLst>
            </a:pPr>
            <a:endParaRPr lang="ru-RU"/>
          </a:p>
          <a:p>
            <a:pPr algn="ctr" eaLnBrk="0" hangingPunct="0">
              <a:tabLst>
                <a:tab pos="228600" algn="l"/>
              </a:tabLst>
            </a:pPr>
            <a:endParaRPr lang="ru-RU"/>
          </a:p>
          <a:p>
            <a:pPr algn="ctr" eaLnBrk="0" hangingPunct="0">
              <a:tabLst>
                <a:tab pos="228600" algn="l"/>
              </a:tabLst>
            </a:pPr>
            <a:endParaRPr lang="ru-RU"/>
          </a:p>
          <a:p>
            <a:pPr algn="ctr" eaLnBrk="0" hangingPunct="0">
              <a:tabLst>
                <a:tab pos="228600" algn="l"/>
              </a:tabLst>
            </a:pPr>
            <a:endParaRPr lang="ru-RU"/>
          </a:p>
          <a:p>
            <a:pPr algn="ctr" eaLnBrk="0" hangingPunct="0">
              <a:tabLst>
                <a:tab pos="228600" algn="l"/>
              </a:tabLst>
            </a:pPr>
            <a:endParaRPr lang="ru-RU"/>
          </a:p>
          <a:p>
            <a:pPr algn="ctr" eaLnBrk="0" hangingPunct="0">
              <a:tabLst>
                <a:tab pos="228600" algn="l"/>
              </a:tabLst>
            </a:pPr>
            <a:endParaRPr lang="ru-RU"/>
          </a:p>
          <a:p>
            <a:pPr algn="ctr" eaLnBrk="0" hangingPunct="0">
              <a:tabLst>
                <a:tab pos="228600" algn="l"/>
              </a:tabLst>
            </a:pPr>
            <a:endParaRPr lang="ru-RU"/>
          </a:p>
          <a:p>
            <a:pPr eaLnBrk="0" hangingPunct="0">
              <a:tabLst>
                <a:tab pos="228600" algn="l"/>
              </a:tabLst>
            </a:pPr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Братская могила партизан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отряда П.К. Лубкова с. Постниково</a:t>
            </a:r>
            <a:r>
              <a:rPr lang="ru-RU" b="1" smtClean="0">
                <a:latin typeface="Bookman Old Style" pitchFamily="18" charset="0"/>
              </a:rPr>
              <a:t/>
            </a:r>
            <a:br>
              <a:rPr lang="ru-RU" b="1" smtClean="0">
                <a:latin typeface="Bookman Old Style" pitchFamily="18" charset="0"/>
              </a:rPr>
            </a:br>
            <a:endParaRPr lang="ru-RU" smtClean="0"/>
          </a:p>
        </p:txBody>
      </p:sp>
      <p:pic>
        <p:nvPicPr>
          <p:cNvPr id="31747" name="Picture 6" descr="C:\Documents and Settings\Владелец\Мои документы\Памятники Ижморка\объекты культурного наследия Ижморского района\Б. Песчанка\DSCN94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с. Большая Песчанка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Большая Песчанка – первое из сёл, возникших на территории Ижморского района. Основание села относят к 1700 году.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61261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6E5D0"/>
              </a:gs>
              <a:gs pos="100000">
                <a:srgbClr val="939149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400" b="1">
                <a:latin typeface="Bookman Old Style" pitchFamily="18" charset="0"/>
              </a:rPr>
              <a:t>Памятник воинам-землякам,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400" b="1">
                <a:latin typeface="Bookman Old Style" pitchFamily="18" charset="0"/>
              </a:rPr>
              <a:t>защитникам Отечества с. Большая Песчанка</a:t>
            </a:r>
          </a:p>
        </p:txBody>
      </p:sp>
      <p:sp>
        <p:nvSpPr>
          <p:cNvPr id="33796" name="WordArt 6"/>
          <p:cNvSpPr>
            <a:spLocks noChangeArrowheads="1" noChangeShapeType="1" noTextEdit="1"/>
          </p:cNvSpPr>
          <p:nvPr/>
        </p:nvSpPr>
        <p:spPr bwMode="auto">
          <a:xfrm>
            <a:off x="1042988" y="5734050"/>
            <a:ext cx="6697662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Bookman Old Style"/>
            </a:endParaRPr>
          </a:p>
        </p:txBody>
      </p:sp>
      <p:pic>
        <p:nvPicPr>
          <p:cNvPr id="33797" name="Picture 6" descr="C:\Documents and Settings\Владелец\Мои документы\Памятники Ижморка\Памятники Ижморкий район\Б. ПЕСЧАН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00125"/>
            <a:ext cx="695325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6E5D0"/>
              </a:gs>
              <a:gs pos="100000">
                <a:srgbClr val="939149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endParaRPr lang="ru-RU" sz="3200"/>
          </a:p>
          <a:p>
            <a:pPr algn="ctr">
              <a:lnSpc>
                <a:spcPct val="90000"/>
              </a:lnSpc>
            </a:pPr>
            <a:endParaRPr lang="ru-RU" sz="2800"/>
          </a:p>
          <a:p>
            <a:pPr algn="ctr">
              <a:lnSpc>
                <a:spcPct val="90000"/>
              </a:lnSpc>
            </a:pPr>
            <a:endParaRPr lang="ru-RU" sz="2800"/>
          </a:p>
          <a:p>
            <a:pPr algn="ctr">
              <a:lnSpc>
                <a:spcPct val="90000"/>
              </a:lnSpc>
            </a:pPr>
            <a:endParaRPr lang="ru-RU" sz="2800"/>
          </a:p>
          <a:p>
            <a:pPr algn="ctr">
              <a:lnSpc>
                <a:spcPct val="90000"/>
              </a:lnSpc>
            </a:pPr>
            <a:r>
              <a:rPr lang="ru-RU" sz="2800"/>
              <a:t>муниципальное бюджетное учреждение культуры </a:t>
            </a:r>
          </a:p>
          <a:p>
            <a:pPr algn="ctr">
              <a:lnSpc>
                <a:spcPct val="90000"/>
              </a:lnSpc>
            </a:pPr>
            <a:r>
              <a:rPr lang="ru-RU" sz="2800"/>
              <a:t>«Ижморский районный краеведческий музей»</a:t>
            </a:r>
          </a:p>
          <a:p>
            <a:pPr algn="ctr">
              <a:lnSpc>
                <a:spcPct val="90000"/>
              </a:lnSpc>
            </a:pPr>
            <a:endParaRPr lang="ru-RU" sz="2800"/>
          </a:p>
          <a:p>
            <a:pPr algn="ctr">
              <a:lnSpc>
                <a:spcPct val="90000"/>
              </a:lnSpc>
            </a:pPr>
            <a:r>
              <a:rPr lang="ru-RU" sz="2800"/>
              <a:t>Кемеровская область, </a:t>
            </a:r>
          </a:p>
          <a:p>
            <a:pPr algn="ctr">
              <a:lnSpc>
                <a:spcPct val="90000"/>
              </a:lnSpc>
            </a:pPr>
            <a:r>
              <a:rPr lang="ru-RU" sz="2800"/>
              <a:t>Ижморский муниципальный район</a:t>
            </a:r>
          </a:p>
          <a:p>
            <a:pPr algn="ctr">
              <a:lnSpc>
                <a:spcPct val="90000"/>
              </a:lnSpc>
            </a:pPr>
            <a:r>
              <a:rPr lang="ru-RU" sz="2800"/>
              <a:t>пгт. Ижморский,  ул. Ленинская. 88</a:t>
            </a:r>
          </a:p>
          <a:p>
            <a:pPr algn="ctr">
              <a:lnSpc>
                <a:spcPct val="90000"/>
              </a:lnSpc>
            </a:pPr>
            <a:r>
              <a:rPr lang="ru-RU" sz="2800"/>
              <a:t>телефон: 8-384-59-2-16-89</a:t>
            </a:r>
          </a:p>
          <a:p>
            <a:pPr algn="ctr">
              <a:lnSpc>
                <a:spcPct val="90000"/>
              </a:lnSpc>
            </a:pPr>
            <a:r>
              <a:rPr lang="ru-RU" sz="2800"/>
              <a:t>Адрес электронной почты: </a:t>
            </a:r>
            <a:r>
              <a:rPr lang="en-US" sz="2800"/>
              <a:t>ijm-muzeum@yandex.ru</a:t>
            </a:r>
            <a:endParaRPr lang="ru-RU" sz="2800"/>
          </a:p>
          <a:p>
            <a:pPr algn="ctr">
              <a:lnSpc>
                <a:spcPct val="90000"/>
              </a:lnSpc>
            </a:pPr>
            <a:r>
              <a:rPr lang="ru-RU" sz="2800"/>
              <a:t>Адрес сайта </a:t>
            </a:r>
            <a:r>
              <a:rPr lang="en-US" sz="2800"/>
              <a:t>htt</a:t>
            </a:r>
            <a:r>
              <a:rPr lang="ru-RU" sz="2800"/>
              <a:t>: // </a:t>
            </a:r>
            <a:r>
              <a:rPr lang="en-US" sz="2800"/>
              <a:t>www</a:t>
            </a:r>
            <a:r>
              <a:rPr lang="ru-RU" sz="2800"/>
              <a:t>.</a:t>
            </a:r>
            <a:r>
              <a:rPr lang="en-US" sz="2800"/>
              <a:t>ijm-muzeum</a:t>
            </a:r>
            <a:r>
              <a:rPr lang="ru-RU" sz="2800"/>
              <a:t>.</a:t>
            </a:r>
            <a:r>
              <a:rPr lang="en-US" sz="2800"/>
              <a:t>ucoz</a:t>
            </a:r>
            <a:r>
              <a:rPr lang="ru-RU" sz="2800"/>
              <a:t>.</a:t>
            </a:r>
            <a:r>
              <a:rPr lang="en-US" sz="2800"/>
              <a:t>ru</a:t>
            </a:r>
            <a:endParaRPr lang="ru-RU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6E5D0"/>
              </a:gs>
              <a:gs pos="100000">
                <a:srgbClr val="939149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Культурно-познавательный туристический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автобусный маршрут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2014г.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WordArt 7"/>
          <p:cNvSpPr>
            <a:spLocks noChangeArrowheads="1" noChangeShapeType="1" noTextEdit="1"/>
          </p:cNvSpPr>
          <p:nvPr/>
        </p:nvSpPr>
        <p:spPr bwMode="auto">
          <a:xfrm>
            <a:off x="2051050" y="5661025"/>
            <a:ext cx="5113338" cy="604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Bookman Old Style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0"/>
            <a:ext cx="91440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900" dirty="0">
                <a:solidFill>
                  <a:srgbClr val="000000"/>
                </a:solidFill>
                <a:cs typeface="Arial" charset="0"/>
              </a:rPr>
              <a:t> </a:t>
            </a:r>
            <a:endParaRPr lang="ru-RU" dirty="0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125" y="109299375"/>
            <a:ext cx="3814763" cy="5640388"/>
          </a:xfrm>
          <a:prstGeom prst="rect">
            <a:avLst/>
          </a:prstGeom>
          <a:solidFill>
            <a:srgbClr val="CCFF99"/>
          </a:solidFill>
          <a:ln w="152400" algn="in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5126" name="Рисунок 1" descr="маршрут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428750"/>
            <a:ext cx="73025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Великий Сибирский тракт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		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Омытый слезами,  вымощенный страданиями, он - таковы парадоксы истории - в то же время немало содействовал освоению, изучению и развитию этого огромного края. Именно  он  приносил  сюда лучшие умы России, которые, приживаясь на неподатливой сибирской почве, пускали в ней могучие корни. Здесь проводились  исследования  и  создавались труды порой куда более глубокие и обстоятельные, чем  те, чьи  авторы  продолжали  носить щегольские столичные мундиры или чинно исполнять департаментские обязанности в европейской, куда более цивилизованной части России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38" cy="439737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Великий кандальный  путь….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57188" y="642938"/>
            <a:ext cx="8329612" cy="5786437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Какова же его история?</a:t>
            </a:r>
          </a:p>
          <a:p>
            <a:pPr algn="just"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Случилось это 20 августа 1598 года,  когда  окончательно</a:t>
            </a:r>
          </a:p>
          <a:p>
            <a:pPr algn="just"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был  разгромлен  сибирский хан Кучум. Так завершилась 17</a:t>
            </a:r>
          </a:p>
          <a:p>
            <a:pPr algn="just"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летняя борьба за Сибирь, начатая ещё походом Ермака в</a:t>
            </a:r>
          </a:p>
          <a:p>
            <a:pPr algn="just"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1581 году.</a:t>
            </a:r>
          </a:p>
          <a:p>
            <a:pPr algn="just"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Многочисленные сибирские летописи отмечали, что</a:t>
            </a:r>
          </a:p>
          <a:p>
            <a:pPr algn="just"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Земля Сибирская от Московского государства лежит в</a:t>
            </a:r>
          </a:p>
          <a:p>
            <a:pPr algn="just">
              <a:buFontTx/>
              <a:buNone/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восточном  направлении..  Между ними хребет и горы</a:t>
            </a:r>
          </a:p>
          <a:p>
            <a:pPr algn="just">
              <a:buFontTx/>
              <a:buNone/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высокие, кедровником и другими лесами покрытые, зверем</a:t>
            </a:r>
          </a:p>
          <a:p>
            <a:pPr algn="just">
              <a:buFontTx/>
              <a:buNone/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и птицей богатые. И реки многочисленные с лугами</a:t>
            </a:r>
          </a:p>
          <a:p>
            <a:pPr algn="just">
              <a:buFontTx/>
              <a:buNone/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обширными и пастбищами удобными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Продвижение русских по Сибири растянулось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8043863" cy="448310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до середины XVII века, хотя первый путь в  Сибирь  через Урал русские промысловики стали прокладывать ещё в XI веке. Вначале  он проходил  значительно  севернее  современной  территории  Кемеровской области. Это был путь в Сибирь через средний Урал и нижнюю Обь. 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186737" cy="1725612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Первые пешие тропы постепенно превращались в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8358188" cy="4786313"/>
          </a:xfrm>
        </p:spPr>
        <p:txBody>
          <a:bodyPr/>
          <a:lstStyle/>
          <a:p>
            <a:pPr algn="just">
              <a:buFontTx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 караванные пути. Менее чем за полвека русские прошли Сибирь и омыли лица из Тихого океана. В конце XVII века Северный путь стал проходить по территории Томской губернии, Мариинского уезда, в состав которого вошла нынешняя территория Анжеро-Судженска  и прилегающих к нему районов. Дорога от Томска до Красноярска была проложена в 30-е – 60-е годы XVII века.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928687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На «Чертеже всех сибирских городов и земель»,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571500" y="1143000"/>
            <a:ext cx="8143875" cy="4983163"/>
          </a:xfrm>
        </p:spPr>
        <p:txBody>
          <a:bodyPr/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составленном в 1699 году С.У. Ремизовым,  было уже нанесено  несколько селений по Яе и Кие. До середины XVIII века этот участок оставался летней  дорогой, а  с  1768 года  он обустроен почтовыми станциями,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которые впоследствии превратились в сёла Ишим, Колыон, д. Почитанка, с. Постниково. 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1148</Words>
  <Application>Microsoft Office PowerPoint</Application>
  <PresentationFormat>Экран (4:3)</PresentationFormat>
  <Paragraphs>173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Algerian</vt:lpstr>
      <vt:lpstr>Arial</vt:lpstr>
      <vt:lpstr>Bookman Old Style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Великий Сибирский тракт…</vt:lpstr>
      <vt:lpstr>Великий кандальный  путь….</vt:lpstr>
      <vt:lpstr>  Продвижение русских по Сибири растянулось</vt:lpstr>
      <vt:lpstr>  Первые пешие тропы постепенно превращались в</vt:lpstr>
      <vt:lpstr>На «Чертеже всех сибирских городов и земель»,</vt:lpstr>
      <vt:lpstr>Занимались люди в основном транспортировкой </vt:lpstr>
      <vt:lpstr>Сибирские купцы стремились летом успеть доставить грузы до Томска водным путем.</vt:lpstr>
      <vt:lpstr>В Сибири, богатой лесами вели заготовку</vt:lpstr>
      <vt:lpstr>Культурно-познавательный маршрут по притрактовым сёлам Ижморского района «Мир, в котором мы живём…»</vt:lpstr>
      <vt:lpstr>Презентация PowerPoint</vt:lpstr>
      <vt:lpstr>Презентация PowerPoint</vt:lpstr>
      <vt:lpstr>с. Почитанка </vt:lpstr>
      <vt:lpstr>Теплая Речка</vt:lpstr>
      <vt:lpstr>Презентация PowerPoint</vt:lpstr>
      <vt:lpstr>Презентация PowerPoint</vt:lpstr>
      <vt:lpstr>Презентация PowerPoint</vt:lpstr>
      <vt:lpstr>Колыон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Ижморский районный краеведческий музей</vt:lpstr>
      <vt:lpstr>с. Постниково</vt:lpstr>
      <vt:lpstr>Презентация PowerPoint</vt:lpstr>
      <vt:lpstr> Братская могила партизан  отряда П.К. Лубкова с. Постниково </vt:lpstr>
      <vt:lpstr>с. Большая Песчанка</vt:lpstr>
      <vt:lpstr>Презентация PowerPoint</vt:lpstr>
      <vt:lpstr>Презентация PowerPoint</vt:lpstr>
    </vt:vector>
  </TitlesOfParts>
  <Company>ИСОШ №1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Секретарь</dc:creator>
  <cp:lastModifiedBy>Баранова Тамара Липатовна</cp:lastModifiedBy>
  <cp:revision>105</cp:revision>
  <dcterms:created xsi:type="dcterms:W3CDTF">2010-03-03T12:44:10Z</dcterms:created>
  <dcterms:modified xsi:type="dcterms:W3CDTF">2014-03-06T03:10:33Z</dcterms:modified>
</cp:coreProperties>
</file>